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80" r:id="rId3"/>
    <p:sldId id="279" r:id="rId4"/>
    <p:sldId id="261" r:id="rId5"/>
    <p:sldId id="264" r:id="rId6"/>
    <p:sldId id="282" r:id="rId7"/>
    <p:sldId id="283" r:id="rId8"/>
    <p:sldId id="281" r:id="rId9"/>
    <p:sldId id="266" r:id="rId10"/>
    <p:sldId id="290" r:id="rId11"/>
    <p:sldId id="284" r:id="rId12"/>
    <p:sldId id="285" r:id="rId13"/>
    <p:sldId id="286" r:id="rId14"/>
    <p:sldId id="287" r:id="rId15"/>
    <p:sldId id="288" r:id="rId16"/>
    <p:sldId id="289" r:id="rId17"/>
    <p:sldId id="291" r:id="rId18"/>
    <p:sldId id="292" r:id="rId19"/>
    <p:sldId id="295" r:id="rId20"/>
    <p:sldId id="293" r:id="rId21"/>
    <p:sldId id="294" r:id="rId22"/>
    <p:sldId id="296" r:id="rId23"/>
    <p:sldId id="267" r:id="rId24"/>
    <p:sldId id="268" r:id="rId25"/>
    <p:sldId id="262" r:id="rId26"/>
    <p:sldId id="298" r:id="rId27"/>
    <p:sldId id="270" r:id="rId28"/>
    <p:sldId id="271" r:id="rId29"/>
    <p:sldId id="272" r:id="rId30"/>
    <p:sldId id="273" r:id="rId31"/>
    <p:sldId id="274" r:id="rId32"/>
    <p:sldId id="275" r:id="rId33"/>
    <p:sldId id="300" r:id="rId34"/>
    <p:sldId id="301" r:id="rId35"/>
    <p:sldId id="278" r:id="rId36"/>
    <p:sldId id="297" r:id="rId37"/>
    <p:sldId id="299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280" autoAdjust="0"/>
  </p:normalViewPr>
  <p:slideViewPr>
    <p:cSldViewPr>
      <p:cViewPr varScale="1">
        <p:scale>
          <a:sx n="68" d="100"/>
          <a:sy n="68" d="100"/>
        </p:scale>
        <p:origin x="-1434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71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5" Type="http://schemas.openxmlformats.org/officeDocument/2006/relationships/image" Target="../media/image44.wmf"/><Relationship Id="rId4" Type="http://schemas.openxmlformats.org/officeDocument/2006/relationships/image" Target="../media/image4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Relationship Id="rId6" Type="http://schemas.openxmlformats.org/officeDocument/2006/relationships/image" Target="../media/image51.wmf"/><Relationship Id="rId5" Type="http://schemas.openxmlformats.org/officeDocument/2006/relationships/image" Target="../media/image50.wmf"/><Relationship Id="rId4" Type="http://schemas.openxmlformats.org/officeDocument/2006/relationships/image" Target="../media/image4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E5AEB-4AA1-4C11-BD18-EA3A6C37F77A}" type="datetimeFigureOut">
              <a:rPr lang="en-US" smtClean="0"/>
              <a:pPr/>
              <a:t>5/8/2015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AE371-1E92-488D-968A-364275951A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E5AEB-4AA1-4C11-BD18-EA3A6C37F77A}" type="datetimeFigureOut">
              <a:rPr lang="en-US" smtClean="0"/>
              <a:pPr/>
              <a:t>5/8/2015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AE371-1E92-488D-968A-364275951A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E5AEB-4AA1-4C11-BD18-EA3A6C37F77A}" type="datetimeFigureOut">
              <a:rPr lang="en-US" smtClean="0"/>
              <a:pPr/>
              <a:t>5/8/2015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AE371-1E92-488D-968A-364275951A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E5AEB-4AA1-4C11-BD18-EA3A6C37F77A}" type="datetimeFigureOut">
              <a:rPr lang="en-US" smtClean="0"/>
              <a:pPr/>
              <a:t>5/8/2015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AE371-1E92-488D-968A-364275951A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E5AEB-4AA1-4C11-BD18-EA3A6C37F77A}" type="datetimeFigureOut">
              <a:rPr lang="en-US" smtClean="0"/>
              <a:pPr/>
              <a:t>5/8/2015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AE371-1E92-488D-968A-364275951A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E5AEB-4AA1-4C11-BD18-EA3A6C37F77A}" type="datetimeFigureOut">
              <a:rPr lang="en-US" smtClean="0"/>
              <a:pPr/>
              <a:t>5/8/2015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AE371-1E92-488D-968A-364275951A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E5AEB-4AA1-4C11-BD18-EA3A6C37F77A}" type="datetimeFigureOut">
              <a:rPr lang="en-US" smtClean="0"/>
              <a:pPr/>
              <a:t>5/8/2015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AE371-1E92-488D-968A-364275951A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E5AEB-4AA1-4C11-BD18-EA3A6C37F77A}" type="datetimeFigureOut">
              <a:rPr lang="en-US" smtClean="0"/>
              <a:pPr/>
              <a:t>5/8/2015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AE371-1E92-488D-968A-364275951A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E5AEB-4AA1-4C11-BD18-EA3A6C37F77A}" type="datetimeFigureOut">
              <a:rPr lang="en-US" smtClean="0"/>
              <a:pPr/>
              <a:t>5/8/2015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AE371-1E92-488D-968A-364275951A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E5AEB-4AA1-4C11-BD18-EA3A6C37F77A}" type="datetimeFigureOut">
              <a:rPr lang="en-US" smtClean="0"/>
              <a:pPr/>
              <a:t>5/8/2015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AE371-1E92-488D-968A-364275951A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E5AEB-4AA1-4C11-BD18-EA3A6C37F77A}" type="datetimeFigureOut">
              <a:rPr lang="en-US" smtClean="0"/>
              <a:pPr/>
              <a:t>5/8/2015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AE371-1E92-488D-968A-364275951A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E5AEB-4AA1-4C11-BD18-EA3A6C37F77A}" type="datetimeFigureOut">
              <a:rPr lang="en-US" smtClean="0"/>
              <a:pPr/>
              <a:t>5/8/2015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AE371-1E92-488D-968A-364275951AF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Video/Burst/Burst%20Test%2001-03-2015.wmv" TargetMode="External"/><Relationship Id="rId3" Type="http://schemas.openxmlformats.org/officeDocument/2006/relationships/image" Target="../media/image28.emf"/><Relationship Id="rId7" Type="http://schemas.openxmlformats.org/officeDocument/2006/relationships/hyperlink" Target="Video/Expansion/Tubular%20Expansion%207%205%208.wmv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3.png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Relationship Id="rId9" Type="http://schemas.openxmlformats.org/officeDocument/2006/relationships/oleObject" Target="../embeddings/oleObject8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image" Target="../media/image3.png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3.jpeg"/><Relationship Id="rId11" Type="http://schemas.openxmlformats.org/officeDocument/2006/relationships/oleObject" Target="../embeddings/oleObject14.bin"/><Relationship Id="rId5" Type="http://schemas.openxmlformats.org/officeDocument/2006/relationships/image" Target="../media/image52.png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9.bin"/><Relationship Id="rId9" Type="http://schemas.openxmlformats.org/officeDocument/2006/relationships/oleObject" Target="../embeddings/oleObject1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12" Type="http://schemas.openxmlformats.org/officeDocument/2006/relationships/image" Target="../media/image7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11" Type="http://schemas.openxmlformats.org/officeDocument/2006/relationships/image" Target="../media/image71.png"/><Relationship Id="rId5" Type="http://schemas.openxmlformats.org/officeDocument/2006/relationships/image" Target="../media/image65.jpe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741" y="5908453"/>
            <a:ext cx="9115425" cy="904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4741" y="6813"/>
            <a:ext cx="9115425" cy="5886450"/>
          </a:xfrm>
          <a:prstGeom prst="rect">
            <a:avLst/>
          </a:prstGeom>
        </p:spPr>
      </p:pic>
      <p:sp>
        <p:nvSpPr>
          <p:cNvPr id="8" name="Title 5"/>
          <p:cNvSpPr txBox="1">
            <a:spLocks/>
          </p:cNvSpPr>
          <p:nvPr/>
        </p:nvSpPr>
        <p:spPr>
          <a:xfrm>
            <a:off x="1228415" y="-9"/>
            <a:ext cx="6696694" cy="2590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base">
              <a:spcBef>
                <a:spcPts val="1200"/>
              </a:spcBef>
              <a:spcAft>
                <a:spcPct val="0"/>
              </a:spcAft>
              <a:defRPr/>
            </a:pPr>
            <a:r>
              <a:rPr lang="en-US" sz="5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cs typeface="Aharoni" pitchFamily="2" charset="-79"/>
              </a:rPr>
              <a:t>Wellbore Expandable Tubular - Progress, Issues and Challenges </a:t>
            </a:r>
            <a:endParaRPr lang="en-US" sz="54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447800" y="3316514"/>
            <a:ext cx="6096000" cy="121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800" kern="1200">
                <a:solidFill>
                  <a:srgbClr val="42424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Gabriola" pitchFamily="82" charset="0"/>
              </a:rPr>
              <a:t>Prof. Tasneem Pervez</a:t>
            </a:r>
          </a:p>
          <a:p>
            <a:pPr algn="ctr"/>
            <a:endParaRPr lang="en-US" sz="3600" b="1" dirty="0" smtClean="0">
              <a:solidFill>
                <a:schemeClr val="tx1"/>
              </a:solidFill>
              <a:latin typeface="Gabriola" pitchFamily="82" charset="0"/>
            </a:endParaRPr>
          </a:p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Gabriola" pitchFamily="82" charset="0"/>
              </a:rPr>
              <a:t>Assistant Dean for Postgraduate Studies and Research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Gabriola" pitchFamily="82" charset="0"/>
              </a:rPr>
              <a:t>Project Leader, Applied Mechanics and Advanced Materials Research Group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Gabriola" pitchFamily="82" charset="0"/>
              </a:rPr>
              <a:t>Sultan </a:t>
            </a:r>
            <a:r>
              <a:rPr lang="en-US" sz="2800" b="1" dirty="0" err="1" smtClean="0">
                <a:solidFill>
                  <a:schemeClr val="tx1"/>
                </a:solidFill>
                <a:latin typeface="Gabriola" pitchFamily="82" charset="0"/>
              </a:rPr>
              <a:t>Qaboos</a:t>
            </a:r>
            <a:r>
              <a:rPr lang="en-US" sz="2800" b="1" dirty="0" smtClean="0">
                <a:solidFill>
                  <a:schemeClr val="tx1"/>
                </a:solidFill>
                <a:latin typeface="Gabriola" pitchFamily="82" charset="0"/>
              </a:rPr>
              <a:t> University, Oman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55" y="0"/>
            <a:ext cx="915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230753" y="1066800"/>
            <a:ext cx="7936101" cy="5832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200" b="1" dirty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sz="2200" b="1" dirty="0" smtClean="0">
                <a:solidFill>
                  <a:srgbClr val="0000FF"/>
                </a:solidFill>
                <a:latin typeface="Comic Sans MS" pitchFamily="66" charset="0"/>
              </a:rPr>
              <a:t>Strength </a:t>
            </a:r>
            <a:r>
              <a:rPr lang="en-US" sz="2200" b="1" dirty="0">
                <a:solidFill>
                  <a:srgbClr val="0000FF"/>
                </a:solidFill>
                <a:latin typeface="Comic Sans MS" pitchFamily="66" charset="0"/>
              </a:rPr>
              <a:t>of Expandable Liner Hangers</a:t>
            </a:r>
            <a:r>
              <a:rPr lang="en-US" sz="2200" b="1" dirty="0" smtClean="0">
                <a:solidFill>
                  <a:srgbClr val="0000FF"/>
                </a:solidFill>
                <a:latin typeface="Comic Sans MS" pitchFamily="66" charset="0"/>
              </a:rPr>
              <a:t>;</a:t>
            </a:r>
            <a:endParaRPr lang="en-US" sz="2200" b="1" dirty="0">
              <a:solidFill>
                <a:srgbClr val="0000FF"/>
              </a:solidFill>
              <a:latin typeface="Comic Sans MS" pitchFamily="66" charset="0"/>
            </a:endParaRPr>
          </a:p>
          <a:p>
            <a:pPr marL="342900" indent="-342900" eaLnBrk="1" hangingPunct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200" b="1" dirty="0" smtClean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sz="2200" b="1" dirty="0" smtClean="0">
                <a:solidFill>
                  <a:srgbClr val="C00000"/>
                </a:solidFill>
                <a:latin typeface="Comic Sans MS" pitchFamily="66" charset="0"/>
              </a:rPr>
              <a:t>Mechanics of SET in Irregularly Shaped Boreholes;</a:t>
            </a:r>
          </a:p>
          <a:p>
            <a:pPr marL="342900" indent="-342900" eaLnBrk="1" hangingPunct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200" b="1" dirty="0" smtClean="0">
                <a:solidFill>
                  <a:srgbClr val="0000FF"/>
                </a:solidFill>
                <a:latin typeface="Comic Sans MS" pitchFamily="66" charset="0"/>
              </a:rPr>
              <a:t> Mandrel pop-out and its effect on well integrity;</a:t>
            </a: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200" b="1" dirty="0" smtClean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sz="2200" b="1" dirty="0">
                <a:solidFill>
                  <a:srgbClr val="C00000"/>
                </a:solidFill>
                <a:latin typeface="Comic Sans MS" pitchFamily="66" charset="0"/>
              </a:rPr>
              <a:t>Solid Tubular Expansion in Horizontal Wells;</a:t>
            </a:r>
          </a:p>
          <a:p>
            <a:pPr marL="342900" indent="-342900" eaLnBrk="1" hangingPunct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200" b="1" dirty="0" smtClean="0">
                <a:solidFill>
                  <a:srgbClr val="0000FF"/>
                </a:solidFill>
                <a:latin typeface="Comic Sans MS" pitchFamily="66" charset="0"/>
              </a:rPr>
              <a:t> Dynamic Effects on SET</a:t>
            </a: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200" b="1" dirty="0" smtClean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sz="2200" b="1" dirty="0">
                <a:solidFill>
                  <a:srgbClr val="C00000"/>
                </a:solidFill>
                <a:latin typeface="Comic Sans MS" pitchFamily="66" charset="0"/>
              </a:rPr>
              <a:t>Formation Flow Around Annular Barriers such as  </a:t>
            </a:r>
          </a:p>
          <a:p>
            <a:pPr>
              <a:spcBef>
                <a:spcPts val="600"/>
              </a:spcBef>
            </a:pPr>
            <a:r>
              <a:rPr lang="en-US" sz="2200" b="1" dirty="0" smtClean="0">
                <a:solidFill>
                  <a:srgbClr val="C00000"/>
                </a:solidFill>
                <a:latin typeface="Comic Sans MS" pitchFamily="66" charset="0"/>
              </a:rPr>
              <a:t>    Open </a:t>
            </a:r>
            <a:r>
              <a:rPr lang="en-US" sz="2200" b="1" dirty="0">
                <a:solidFill>
                  <a:srgbClr val="C00000"/>
                </a:solidFill>
                <a:latin typeface="Comic Sans MS" pitchFamily="66" charset="0"/>
              </a:rPr>
              <a:t>Hole Clads or Scab Liners;</a:t>
            </a:r>
          </a:p>
          <a:p>
            <a:pPr marL="342900" indent="-342900" eaLnBrk="1" hangingPunct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200" b="1" dirty="0" smtClean="0">
                <a:solidFill>
                  <a:srgbClr val="0000FF"/>
                </a:solidFill>
                <a:latin typeface="Comic Sans MS" pitchFamily="66" charset="0"/>
              </a:rPr>
              <a:t> Design</a:t>
            </a:r>
            <a:r>
              <a:rPr lang="en-US" sz="2200" b="1" dirty="0">
                <a:solidFill>
                  <a:srgbClr val="0000FF"/>
                </a:solidFill>
                <a:latin typeface="Comic Sans MS" pitchFamily="66" charset="0"/>
              </a:rPr>
              <a:t>, construction, audit and commissioning of a </a:t>
            </a:r>
            <a:r>
              <a:rPr lang="en-US" sz="2200" b="1" dirty="0" smtClean="0">
                <a:solidFill>
                  <a:srgbClr val="0000FF"/>
                </a:solidFill>
                <a:latin typeface="Comic Sans MS" pitchFamily="66" charset="0"/>
              </a:rPr>
              <a:t>    </a:t>
            </a:r>
          </a:p>
          <a:p>
            <a:pPr eaLnBrk="1" hangingPunct="1">
              <a:spcBef>
                <a:spcPts val="600"/>
              </a:spcBef>
            </a:pPr>
            <a:r>
              <a:rPr lang="en-US" sz="2200" b="1" dirty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sz="2200" b="1" dirty="0" smtClean="0">
                <a:solidFill>
                  <a:srgbClr val="0000FF"/>
                </a:solidFill>
                <a:latin typeface="Comic Sans MS" pitchFamily="66" charset="0"/>
              </a:rPr>
              <a:t>   Expandable </a:t>
            </a:r>
            <a:r>
              <a:rPr lang="en-US" sz="2200" b="1" dirty="0">
                <a:solidFill>
                  <a:srgbClr val="0000FF"/>
                </a:solidFill>
                <a:latin typeface="Comic Sans MS" pitchFamily="66" charset="0"/>
              </a:rPr>
              <a:t>Tubular Test Rig (ETR</a:t>
            </a:r>
            <a:r>
              <a:rPr lang="en-US" sz="2200" b="1" dirty="0" smtClean="0">
                <a:solidFill>
                  <a:srgbClr val="0000FF"/>
                </a:solidFill>
                <a:latin typeface="Comic Sans MS" pitchFamily="66" charset="0"/>
              </a:rPr>
              <a:t>)</a:t>
            </a:r>
          </a:p>
          <a:p>
            <a:pPr marL="342900" indent="-342900" eaLnBrk="1" hangingPunct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200" b="1" dirty="0" smtClean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sz="2200" b="1" dirty="0">
                <a:solidFill>
                  <a:srgbClr val="C00000"/>
                </a:solidFill>
                <a:latin typeface="Comic Sans MS" pitchFamily="66" charset="0"/>
              </a:rPr>
              <a:t>Crystal Plasticity based FEM</a:t>
            </a:r>
          </a:p>
          <a:p>
            <a:pPr marL="342900" indent="-342900" eaLnBrk="1" hangingPunct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200" b="1" dirty="0" smtClean="0">
                <a:solidFill>
                  <a:srgbClr val="0000FF"/>
                </a:solidFill>
                <a:latin typeface="Comic Sans MS" pitchFamily="66" charset="0"/>
              </a:rPr>
              <a:t> Macro-scale Experiments</a:t>
            </a:r>
          </a:p>
          <a:p>
            <a:pPr marL="342900" indent="-342900" eaLnBrk="1" hangingPunct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200" b="1" dirty="0" smtClean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sz="2200" b="1" dirty="0">
                <a:solidFill>
                  <a:srgbClr val="C00000"/>
                </a:solidFill>
                <a:latin typeface="Comic Sans MS" pitchFamily="66" charset="0"/>
              </a:rPr>
              <a:t>Microscopic Investigations</a:t>
            </a:r>
          </a:p>
          <a:p>
            <a:pPr marL="342900" indent="-342900" eaLnBrk="1" hangingPunct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200" b="1" dirty="0" smtClean="0">
                <a:solidFill>
                  <a:srgbClr val="0000FF"/>
                </a:solidFill>
                <a:latin typeface="Comic Sans MS" pitchFamily="66" charset="0"/>
              </a:rPr>
              <a:t> Understanding </a:t>
            </a:r>
            <a:r>
              <a:rPr lang="en-US" sz="2200" b="1" dirty="0" err="1">
                <a:solidFill>
                  <a:srgbClr val="0000FF"/>
                </a:solidFill>
                <a:latin typeface="Comic Sans MS" pitchFamily="66" charset="0"/>
              </a:rPr>
              <a:t>M</a:t>
            </a:r>
            <a:r>
              <a:rPr lang="en-US" sz="2200" b="1" dirty="0" err="1" smtClean="0">
                <a:solidFill>
                  <a:srgbClr val="0000FF"/>
                </a:solidFill>
                <a:latin typeface="Comic Sans MS" pitchFamily="66" charset="0"/>
              </a:rPr>
              <a:t>acromechanics</a:t>
            </a:r>
            <a:r>
              <a:rPr lang="en-US" sz="2200" b="1" dirty="0" smtClean="0">
                <a:solidFill>
                  <a:srgbClr val="0000FF"/>
                </a:solidFill>
                <a:latin typeface="Comic Sans MS" pitchFamily="66" charset="0"/>
              </a:rPr>
              <a:t> in terms of  </a:t>
            </a:r>
          </a:p>
          <a:p>
            <a:pPr eaLnBrk="1" hangingPunct="1">
              <a:spcBef>
                <a:spcPts val="600"/>
              </a:spcBef>
            </a:pPr>
            <a:r>
              <a:rPr lang="en-US" sz="2200" b="1" dirty="0" smtClean="0">
                <a:solidFill>
                  <a:srgbClr val="0000FF"/>
                </a:solidFill>
                <a:latin typeface="Comic Sans MS" pitchFamily="66" charset="0"/>
              </a:rPr>
              <a:t>    Micromechanics (M3 Microstructure)</a:t>
            </a:r>
            <a:endParaRPr lang="en-US" sz="22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90600" y="124690"/>
            <a:ext cx="7924800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3800" b="1" dirty="0" smtClean="0">
                <a:latin typeface="Comic Sans MS" pitchFamily="66" charset="0"/>
              </a:rPr>
              <a:t>Nature and Scale of </a:t>
            </a:r>
            <a:r>
              <a:rPr lang="en-US" sz="4800" b="1" dirty="0" smtClean="0">
                <a:latin typeface="+mj-lt"/>
              </a:rPr>
              <a:t>Problems</a:t>
            </a:r>
            <a:r>
              <a:rPr lang="en-US" sz="3800" dirty="0" smtClean="0">
                <a:latin typeface="Comic Sans MS" pitchFamily="66" charset="0"/>
              </a:rPr>
              <a:t> </a:t>
            </a:r>
            <a:endParaRPr lang="en-US" sz="3800" dirty="0">
              <a:latin typeface="Comic Sans MS" pitchFamily="66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417619" y="838200"/>
            <a:ext cx="4876800" cy="1588"/>
          </a:xfrm>
          <a:prstGeom prst="line">
            <a:avLst/>
          </a:prstGeom>
          <a:ln w="69850">
            <a:solidFill>
              <a:srgbClr val="CC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01280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90600" y="138545"/>
            <a:ext cx="7924800" cy="59531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4800" b="1" dirty="0">
                <a:latin typeface="+mj-lt"/>
                <a:ea typeface="+mj-ea"/>
                <a:cs typeface="+mj-cs"/>
              </a:rPr>
              <a:t>Expandable Tubular Test-Rig </a:t>
            </a:r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7032" y="1036780"/>
            <a:ext cx="8105968" cy="567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2417619" y="838200"/>
            <a:ext cx="4876800" cy="1588"/>
          </a:xfrm>
          <a:prstGeom prst="line">
            <a:avLst/>
          </a:prstGeom>
          <a:ln w="69850">
            <a:solidFill>
              <a:srgbClr val="CC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5873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55" y="0"/>
            <a:ext cx="915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 descr="DSCN028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2027" y="1135933"/>
            <a:ext cx="7029450" cy="526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DSCN028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80540" y="4650658"/>
            <a:ext cx="3252787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2417619" y="838200"/>
            <a:ext cx="4876800" cy="1588"/>
          </a:xfrm>
          <a:prstGeom prst="line">
            <a:avLst/>
          </a:prstGeom>
          <a:ln w="69850">
            <a:solidFill>
              <a:srgbClr val="CC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990600" y="138545"/>
            <a:ext cx="7924800" cy="59531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4800" b="1" dirty="0">
                <a:latin typeface="+mj-lt"/>
                <a:ea typeface="+mj-ea"/>
                <a:cs typeface="+mj-cs"/>
              </a:rPr>
              <a:t>Expandable Tubular Test-Rig </a:t>
            </a:r>
          </a:p>
        </p:txBody>
      </p:sp>
    </p:spTree>
    <p:extLst>
      <p:ext uri="{BB962C8B-B14F-4D97-AF65-F5344CB8AC3E}">
        <p14:creationId xmlns="" xmlns:p14="http://schemas.microsoft.com/office/powerpoint/2010/main" val="367949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55" y="0"/>
            <a:ext cx="915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DSCN08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6080" y="3130270"/>
            <a:ext cx="4784725" cy="3594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5" descr="DSCN085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7105" y="1658658"/>
            <a:ext cx="4221162" cy="3170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62380" y="855383"/>
            <a:ext cx="6654800" cy="8239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r>
              <a:rPr lang="en-US" sz="3200" b="1" dirty="0">
                <a:solidFill>
                  <a:srgbClr val="0B0BF3"/>
                </a:solidFill>
                <a:latin typeface="Comic Sans MS" pitchFamily="66" charset="0"/>
              </a:rPr>
              <a:t>Creating a launcher  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397292" y="5424208"/>
            <a:ext cx="3775075" cy="4699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latin typeface="Comic Sans MS" pitchFamily="66" charset="0"/>
                <a:cs typeface="Times New Roman" pitchFamily="18" charset="0"/>
              </a:rPr>
              <a:t>400 Tons hydraulic press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417619" y="838200"/>
            <a:ext cx="4876800" cy="1588"/>
          </a:xfrm>
          <a:prstGeom prst="line">
            <a:avLst/>
          </a:prstGeom>
          <a:ln w="69850">
            <a:solidFill>
              <a:srgbClr val="CC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990600" y="138545"/>
            <a:ext cx="7924800" cy="59531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4800" b="1" dirty="0">
                <a:latin typeface="+mj-lt"/>
                <a:ea typeface="+mj-ea"/>
                <a:cs typeface="+mj-cs"/>
              </a:rPr>
              <a:t>Expandable Tubular Test-Rig </a:t>
            </a:r>
          </a:p>
        </p:txBody>
      </p:sp>
    </p:spTree>
    <p:extLst>
      <p:ext uri="{BB962C8B-B14F-4D97-AF65-F5344CB8AC3E}">
        <p14:creationId xmlns="" xmlns:p14="http://schemas.microsoft.com/office/powerpoint/2010/main" val="322586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55" y="0"/>
            <a:ext cx="915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3319" y="1012688"/>
            <a:ext cx="3832225" cy="595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278232" y="1371463"/>
            <a:ext cx="34671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2800" b="1" dirty="0" smtClean="0">
                <a:solidFill>
                  <a:srgbClr val="FF9900"/>
                </a:solidFill>
                <a:latin typeface="Comic Sans MS" pitchFamily="66" charset="0"/>
              </a:rPr>
              <a:t>Mechanical </a:t>
            </a:r>
            <a:r>
              <a:rPr lang="en-US" sz="2800" b="1" dirty="0">
                <a:solidFill>
                  <a:srgbClr val="FF9900"/>
                </a:solidFill>
                <a:latin typeface="Comic Sans MS" pitchFamily="66" charset="0"/>
              </a:rPr>
              <a:t>Expansion Test of SET in SQU on May 21</a:t>
            </a:r>
            <a:r>
              <a:rPr lang="en-US" sz="2800" b="1" baseline="30000" dirty="0">
                <a:solidFill>
                  <a:srgbClr val="FF9900"/>
                </a:solidFill>
                <a:latin typeface="Comic Sans MS" pitchFamily="66" charset="0"/>
              </a:rPr>
              <a:t>st</a:t>
            </a:r>
            <a:r>
              <a:rPr lang="en-US" sz="2800" b="1" dirty="0">
                <a:solidFill>
                  <a:srgbClr val="FF9900"/>
                </a:solidFill>
                <a:latin typeface="Comic Sans MS" pitchFamily="66" charset="0"/>
              </a:rPr>
              <a:t> 2008.</a:t>
            </a:r>
          </a:p>
          <a:p>
            <a:pPr algn="ctr" eaLnBrk="1" hangingPunct="1"/>
            <a:endParaRPr lang="en-US" sz="2000" b="1" dirty="0">
              <a:solidFill>
                <a:srgbClr val="FF9900"/>
              </a:solidFill>
              <a:latin typeface="Comic Sans MS" pitchFamily="66" charset="0"/>
            </a:endParaRPr>
          </a:p>
          <a:p>
            <a:pPr algn="ctr" eaLnBrk="1" hangingPunct="1"/>
            <a:r>
              <a:rPr lang="en-US" sz="2000" b="1" dirty="0">
                <a:solidFill>
                  <a:srgbClr val="FF9900"/>
                </a:solidFill>
                <a:latin typeface="Comic Sans MS" pitchFamily="66" charset="0"/>
              </a:rPr>
              <a:t>(7 5/8”, 15% ER, </a:t>
            </a:r>
          </a:p>
          <a:p>
            <a:pPr algn="ctr" eaLnBrk="1" hangingPunct="1"/>
            <a:r>
              <a:rPr lang="en-US" sz="2000" b="1" dirty="0">
                <a:solidFill>
                  <a:srgbClr val="FF9900"/>
                </a:solidFill>
                <a:latin typeface="Comic Sans MS" pitchFamily="66" charset="0"/>
              </a:rPr>
              <a:t>OD actual 8.7” v/s </a:t>
            </a:r>
            <a:r>
              <a:rPr lang="en-US" sz="2000" b="1" dirty="0" err="1">
                <a:solidFill>
                  <a:srgbClr val="FF9900"/>
                </a:solidFill>
                <a:latin typeface="Comic Sans MS" pitchFamily="66" charset="0"/>
              </a:rPr>
              <a:t>Enventure’s</a:t>
            </a:r>
            <a:r>
              <a:rPr lang="en-US" sz="2000" b="1" dirty="0">
                <a:solidFill>
                  <a:srgbClr val="FF9900"/>
                </a:solidFill>
                <a:latin typeface="Comic Sans MS" pitchFamily="66" charset="0"/>
              </a:rPr>
              <a:t> 8.662”)</a:t>
            </a:r>
            <a:r>
              <a:rPr lang="en-US" sz="2800" dirty="0">
                <a:solidFill>
                  <a:srgbClr val="FF9900"/>
                </a:solidFill>
                <a:latin typeface="Comic Sans MS" pitchFamily="66" charset="0"/>
              </a:rPr>
              <a:t> </a:t>
            </a:r>
          </a:p>
        </p:txBody>
      </p:sp>
      <p:pic>
        <p:nvPicPr>
          <p:cNvPr id="7" name="Picture 6" descr="2nd EXPANSION (22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6194" y="4043225"/>
            <a:ext cx="3889375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2nd EXPANSION (24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07307" y="1033325"/>
            <a:ext cx="3846512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>
            <a:off x="2417619" y="838200"/>
            <a:ext cx="4876800" cy="1588"/>
          </a:xfrm>
          <a:prstGeom prst="line">
            <a:avLst/>
          </a:prstGeom>
          <a:ln w="69850">
            <a:solidFill>
              <a:srgbClr val="CC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990600" y="138545"/>
            <a:ext cx="7924800" cy="59531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4800" b="1" dirty="0">
                <a:latin typeface="+mj-lt"/>
                <a:ea typeface="+mj-ea"/>
                <a:cs typeface="+mj-cs"/>
              </a:rPr>
              <a:t>Expandable Tubular Test-Rig </a:t>
            </a:r>
          </a:p>
        </p:txBody>
      </p:sp>
    </p:spTree>
    <p:extLst>
      <p:ext uri="{BB962C8B-B14F-4D97-AF65-F5344CB8AC3E}">
        <p14:creationId xmlns="" xmlns:p14="http://schemas.microsoft.com/office/powerpoint/2010/main" val="421063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55" y="0"/>
            <a:ext cx="915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F:\Pictures\DSCN02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1642" y="1556193"/>
            <a:ext cx="3627437" cy="271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F:\Pictures\DSCN09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0354" y="1554605"/>
            <a:ext cx="3633788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F:\Pictures\VAM Coupling Mechanical 1 1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9579" y="4281930"/>
            <a:ext cx="362108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F:\Pictures\VAM Coupling Mechanical 1 0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48292" y="4300980"/>
            <a:ext cx="3617912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5329242" y="1278375"/>
            <a:ext cx="0" cy="556895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1625604" y="4131113"/>
            <a:ext cx="7570788" cy="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1373192" y="860868"/>
            <a:ext cx="5667375" cy="7350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r>
              <a:rPr lang="en-US" sz="3200" b="1" dirty="0">
                <a:solidFill>
                  <a:srgbClr val="0B0BF3"/>
                </a:solidFill>
                <a:latin typeface="Comic Sans MS" pitchFamily="66" charset="0"/>
              </a:rPr>
              <a:t>Real Time Data Acquisition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2417619" y="838200"/>
            <a:ext cx="4876800" cy="1588"/>
          </a:xfrm>
          <a:prstGeom prst="line">
            <a:avLst/>
          </a:prstGeom>
          <a:ln w="69850">
            <a:solidFill>
              <a:srgbClr val="CC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990600" y="83125"/>
            <a:ext cx="7924800" cy="59531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4800" b="1" dirty="0">
                <a:latin typeface="+mj-lt"/>
                <a:ea typeface="+mj-ea"/>
                <a:cs typeface="+mj-cs"/>
              </a:rPr>
              <a:t>Expandable Tubular Test-Rig </a:t>
            </a:r>
          </a:p>
        </p:txBody>
      </p:sp>
    </p:spTree>
    <p:extLst>
      <p:ext uri="{BB962C8B-B14F-4D97-AF65-F5344CB8AC3E}">
        <p14:creationId xmlns="" xmlns:p14="http://schemas.microsoft.com/office/powerpoint/2010/main" val="273466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55" y="0"/>
            <a:ext cx="915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3"/>
          <p:cNvSpPr txBox="1">
            <a:spLocks/>
          </p:cNvSpPr>
          <p:nvPr/>
        </p:nvSpPr>
        <p:spPr>
          <a:xfrm>
            <a:off x="9443120" y="6631238"/>
            <a:ext cx="359736" cy="2286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728C6A-8E63-4256-B5FD-F5A578D56DCE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3653" t="5016" r="1575" b="5328"/>
          <a:stretch>
            <a:fillRect/>
          </a:stretch>
        </p:blipFill>
        <p:spPr bwMode="auto">
          <a:xfrm>
            <a:off x="1424522" y="916238"/>
            <a:ext cx="3730134" cy="26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 l="3465" t="2812" r="986" b="4344"/>
          <a:stretch>
            <a:fillRect/>
          </a:stretch>
        </p:blipFill>
        <p:spPr bwMode="auto">
          <a:xfrm>
            <a:off x="5307055" y="916017"/>
            <a:ext cx="3829273" cy="270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 l="3729" t="3125" r="3014" b="5000"/>
          <a:stretch>
            <a:fillRect/>
          </a:stretch>
        </p:blipFill>
        <p:spPr bwMode="auto">
          <a:xfrm>
            <a:off x="1413505" y="3668617"/>
            <a:ext cx="3741151" cy="2810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13477" y="3714302"/>
            <a:ext cx="3745734" cy="2807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954256" y="6631238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Experimental  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3021056" y="6707438"/>
            <a:ext cx="152400" cy="152400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935456" y="6631238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FEA  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68856" y="6707438"/>
            <a:ext cx="152400" cy="13716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588602" y="-3783"/>
            <a:ext cx="6654800" cy="7350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/>
            <a:r>
              <a:rPr lang="en-US" sz="4800" b="1" dirty="0">
                <a:latin typeface="+mj-lt"/>
              </a:rPr>
              <a:t>Some Results ........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619" y="838200"/>
            <a:ext cx="4876800" cy="1588"/>
          </a:xfrm>
          <a:prstGeom prst="line">
            <a:avLst/>
          </a:prstGeom>
          <a:ln w="69850">
            <a:solidFill>
              <a:srgbClr val="CC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Isosceles Triangle 1">
            <a:hlinkClick r:id="rId7" action="ppaction://hlinkfile"/>
          </p:cNvPr>
          <p:cNvSpPr/>
          <p:nvPr/>
        </p:nvSpPr>
        <p:spPr>
          <a:xfrm>
            <a:off x="6019800" y="6521986"/>
            <a:ext cx="381000" cy="322612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rapezoid 2">
            <a:hlinkClick r:id="rId8" action="ppaction://hlinkfile"/>
          </p:cNvPr>
          <p:cNvSpPr/>
          <p:nvPr/>
        </p:nvSpPr>
        <p:spPr>
          <a:xfrm>
            <a:off x="7543800" y="6521986"/>
            <a:ext cx="304800" cy="322612"/>
          </a:xfrm>
          <a:prstGeom prst="trapezoid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1521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55" y="0"/>
            <a:ext cx="915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955956" y="-2462"/>
            <a:ext cx="8147050" cy="7778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en-US" sz="4800" b="1" dirty="0" smtClean="0"/>
              <a:t>Pop-out Problem Formulation</a:t>
            </a:r>
            <a:endParaRPr lang="en-US" altLang="en-US" sz="4800" b="1" dirty="0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1072016" y="5013325"/>
            <a:ext cx="8106625" cy="143986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en-US" sz="2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The tubular, inner and outer fluid layers are uniform and homogenous.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The formation is impermeable.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Steady state fluid velocity is low.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Tubular material is elastic-perfectly plastic.</a:t>
            </a:r>
            <a:endParaRPr lang="en-US" altLang="en-US" sz="20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9" descr="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44" y="1057275"/>
            <a:ext cx="7993062" cy="385286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2417619" y="838200"/>
            <a:ext cx="4876800" cy="1588"/>
          </a:xfrm>
          <a:prstGeom prst="line">
            <a:avLst/>
          </a:prstGeom>
          <a:ln w="69850">
            <a:solidFill>
              <a:srgbClr val="CC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54250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55" y="0"/>
            <a:ext cx="915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8934"/>
            <a:ext cx="8229600" cy="7778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en-US" sz="4800" b="1" dirty="0"/>
              <a:t>Mathematical Model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29966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29966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9" name="Group 11"/>
          <p:cNvGrpSpPr>
            <a:grpSpLocks/>
          </p:cNvGrpSpPr>
          <p:nvPr/>
        </p:nvGrpSpPr>
        <p:grpSpPr bwMode="auto">
          <a:xfrm>
            <a:off x="882650" y="3141663"/>
            <a:ext cx="7488238" cy="2808287"/>
            <a:chOff x="652" y="1178"/>
            <a:chExt cx="4490" cy="1618"/>
          </a:xfrm>
        </p:grpSpPr>
        <p:graphicFrame>
          <p:nvGraphicFramePr>
            <p:cNvPr id="10" name="Object 5"/>
            <p:cNvGraphicFramePr>
              <a:graphicFrameLocks noChangeAspect="1"/>
            </p:cNvGraphicFramePr>
            <p:nvPr/>
          </p:nvGraphicFramePr>
          <p:xfrm>
            <a:off x="657" y="1178"/>
            <a:ext cx="4485" cy="538"/>
          </p:xfrm>
          <a:graphic>
            <a:graphicData uri="http://schemas.openxmlformats.org/presentationml/2006/ole">
              <p:oleObj spid="_x0000_s9245" name="Equation" r:id="rId4" imgW="4445000" imgH="482600" progId="Equation.3">
                <p:embed/>
              </p:oleObj>
            </a:graphicData>
          </a:graphic>
        </p:graphicFrame>
        <p:graphicFrame>
          <p:nvGraphicFramePr>
            <p:cNvPr id="11" name="Object 7"/>
            <p:cNvGraphicFramePr>
              <a:graphicFrameLocks noChangeAspect="1"/>
            </p:cNvGraphicFramePr>
            <p:nvPr/>
          </p:nvGraphicFramePr>
          <p:xfrm>
            <a:off x="657" y="1752"/>
            <a:ext cx="1905" cy="544"/>
          </p:xfrm>
          <a:graphic>
            <a:graphicData uri="http://schemas.openxmlformats.org/presentationml/2006/ole">
              <p:oleObj spid="_x0000_s9246" name="Equation" r:id="rId5" imgW="1981200" imgH="495300" progId="Equation.3">
                <p:embed/>
              </p:oleObj>
            </a:graphicData>
          </a:graphic>
        </p:graphicFrame>
        <p:graphicFrame>
          <p:nvGraphicFramePr>
            <p:cNvPr id="12" name="Object 9"/>
            <p:cNvGraphicFramePr>
              <a:graphicFrameLocks noChangeAspect="1"/>
            </p:cNvGraphicFramePr>
            <p:nvPr/>
          </p:nvGraphicFramePr>
          <p:xfrm>
            <a:off x="652" y="2251"/>
            <a:ext cx="4445" cy="545"/>
          </p:xfrm>
          <a:graphic>
            <a:graphicData uri="http://schemas.openxmlformats.org/presentationml/2006/ole">
              <p:oleObj spid="_x0000_s9247" name="Equation" r:id="rId6" imgW="4749800" imgH="495300" progId="Equation.3">
                <p:embed/>
              </p:oleObj>
            </a:graphicData>
          </a:graphic>
        </p:graphicFrame>
      </p:grp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611188" y="1260470"/>
            <a:ext cx="799306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Using continuity of mass and momentum of fluids, and the equation of motion, the wave equations associated to the inner fluid, elastic-perfectly plastic tubular and the outer fluid can be expressed as follows:</a:t>
            </a:r>
            <a:r>
              <a:rPr lang="en-US" altLang="en-US" dirty="0">
                <a:solidFill>
                  <a:srgbClr val="0000FF"/>
                </a:solidFill>
              </a:rPr>
              <a:t> 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2417619" y="838200"/>
            <a:ext cx="4876800" cy="1588"/>
          </a:xfrm>
          <a:prstGeom prst="line">
            <a:avLst/>
          </a:prstGeom>
          <a:ln w="69850">
            <a:solidFill>
              <a:srgbClr val="CC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1561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55" y="0"/>
            <a:ext cx="915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2" descr="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5745" y="1241020"/>
            <a:ext cx="4268787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270" y="1244195"/>
            <a:ext cx="4361169" cy="25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38342" y="3959071"/>
            <a:ext cx="4210050" cy="2673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7134" y="3938719"/>
            <a:ext cx="4395884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275402" y="3914907"/>
            <a:ext cx="38846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 rtl="1" eaLnBrk="1" hangingPunct="1"/>
            <a:r>
              <a:rPr lang="en-US" sz="1200" b="1" dirty="0">
                <a:solidFill>
                  <a:srgbClr val="0B0BF3"/>
                </a:solidFill>
                <a:latin typeface="Comic Sans MS" pitchFamily="66" charset="0"/>
              </a:rPr>
              <a:t>7.625” OD SET, 14.1% expansion, 7.902” Drift 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588602" y="10072"/>
            <a:ext cx="6654800" cy="7350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/>
            <a:r>
              <a:rPr lang="en-US" sz="4800" b="1" dirty="0">
                <a:latin typeface="+mj-lt"/>
              </a:rPr>
              <a:t>Some Results ........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2417619" y="838200"/>
            <a:ext cx="4876800" cy="1588"/>
          </a:xfrm>
          <a:prstGeom prst="line">
            <a:avLst/>
          </a:prstGeom>
          <a:ln w="69850">
            <a:solidFill>
              <a:srgbClr val="CC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23846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Group 3"/>
          <p:cNvGrpSpPr/>
          <p:nvPr/>
        </p:nvGrpSpPr>
        <p:grpSpPr>
          <a:xfrm>
            <a:off x="600301" y="1029906"/>
            <a:ext cx="8235147" cy="5367999"/>
            <a:chOff x="600301" y="1029906"/>
            <a:chExt cx="8235147" cy="5367999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3752850" y="5310467"/>
              <a:ext cx="1592263" cy="1087438"/>
            </a:xfrm>
            <a:custGeom>
              <a:avLst/>
              <a:gdLst/>
              <a:ahLst/>
              <a:cxnLst>
                <a:cxn ang="0">
                  <a:pos x="338" y="0"/>
                </a:cxn>
                <a:cxn ang="0">
                  <a:pos x="290" y="176"/>
                </a:cxn>
                <a:cxn ang="0">
                  <a:pos x="310" y="180"/>
                </a:cxn>
                <a:cxn ang="0">
                  <a:pos x="327" y="181"/>
                </a:cxn>
                <a:cxn ang="0">
                  <a:pos x="348" y="184"/>
                </a:cxn>
                <a:cxn ang="0">
                  <a:pos x="370" y="186"/>
                </a:cxn>
                <a:cxn ang="0">
                  <a:pos x="395" y="186"/>
                </a:cxn>
                <a:cxn ang="0">
                  <a:pos x="418" y="186"/>
                </a:cxn>
                <a:cxn ang="0">
                  <a:pos x="442" y="186"/>
                </a:cxn>
                <a:cxn ang="0">
                  <a:pos x="469" y="186"/>
                </a:cxn>
                <a:cxn ang="0">
                  <a:pos x="496" y="184"/>
                </a:cxn>
                <a:cxn ang="0">
                  <a:pos x="544" y="177"/>
                </a:cxn>
                <a:cxn ang="0">
                  <a:pos x="571" y="173"/>
                </a:cxn>
                <a:cxn ang="0">
                  <a:pos x="593" y="168"/>
                </a:cxn>
                <a:cxn ang="0">
                  <a:pos x="615" y="162"/>
                </a:cxn>
                <a:cxn ang="0">
                  <a:pos x="639" y="155"/>
                </a:cxn>
                <a:cxn ang="0">
                  <a:pos x="661" y="149"/>
                </a:cxn>
                <a:cxn ang="0">
                  <a:pos x="687" y="140"/>
                </a:cxn>
                <a:cxn ang="0">
                  <a:pos x="711" y="129"/>
                </a:cxn>
                <a:cxn ang="0">
                  <a:pos x="1002" y="409"/>
                </a:cxn>
                <a:cxn ang="0">
                  <a:pos x="981" y="419"/>
                </a:cxn>
                <a:cxn ang="0">
                  <a:pos x="960" y="428"/>
                </a:cxn>
                <a:cxn ang="0">
                  <a:pos x="942" y="437"/>
                </a:cxn>
                <a:cxn ang="0">
                  <a:pos x="922" y="445"/>
                </a:cxn>
                <a:cxn ang="0">
                  <a:pos x="904" y="453"/>
                </a:cxn>
                <a:cxn ang="0">
                  <a:pos x="885" y="461"/>
                </a:cxn>
                <a:cxn ang="0">
                  <a:pos x="868" y="467"/>
                </a:cxn>
                <a:cxn ang="0">
                  <a:pos x="849" y="474"/>
                </a:cxn>
                <a:cxn ang="0">
                  <a:pos x="831" y="479"/>
                </a:cxn>
                <a:cxn ang="0">
                  <a:pos x="811" y="488"/>
                </a:cxn>
                <a:cxn ang="0">
                  <a:pos x="786" y="494"/>
                </a:cxn>
                <a:cxn ang="0">
                  <a:pos x="766" y="500"/>
                </a:cxn>
                <a:cxn ang="0">
                  <a:pos x="744" y="507"/>
                </a:cxn>
                <a:cxn ang="0">
                  <a:pos x="722" y="514"/>
                </a:cxn>
                <a:cxn ang="0">
                  <a:pos x="698" y="518"/>
                </a:cxn>
                <a:cxn ang="0">
                  <a:pos x="670" y="523"/>
                </a:cxn>
                <a:cxn ang="0">
                  <a:pos x="645" y="528"/>
                </a:cxn>
                <a:cxn ang="0">
                  <a:pos x="620" y="532"/>
                </a:cxn>
                <a:cxn ang="0">
                  <a:pos x="592" y="536"/>
                </a:cxn>
                <a:cxn ang="0">
                  <a:pos x="559" y="540"/>
                </a:cxn>
                <a:cxn ang="0">
                  <a:pos x="528" y="543"/>
                </a:cxn>
                <a:cxn ang="0">
                  <a:pos x="506" y="545"/>
                </a:cxn>
                <a:cxn ang="0">
                  <a:pos x="482" y="548"/>
                </a:cxn>
                <a:cxn ang="0">
                  <a:pos x="457" y="549"/>
                </a:cxn>
                <a:cxn ang="0">
                  <a:pos x="428" y="549"/>
                </a:cxn>
                <a:cxn ang="0">
                  <a:pos x="403" y="548"/>
                </a:cxn>
                <a:cxn ang="0">
                  <a:pos x="379" y="549"/>
                </a:cxn>
                <a:cxn ang="0">
                  <a:pos x="350" y="547"/>
                </a:cxn>
                <a:cxn ang="0">
                  <a:pos x="328" y="544"/>
                </a:cxn>
                <a:cxn ang="0">
                  <a:pos x="299" y="543"/>
                </a:cxn>
                <a:cxn ang="0">
                  <a:pos x="275" y="541"/>
                </a:cxn>
                <a:cxn ang="0">
                  <a:pos x="250" y="538"/>
                </a:cxn>
                <a:cxn ang="0">
                  <a:pos x="224" y="534"/>
                </a:cxn>
                <a:cxn ang="0">
                  <a:pos x="190" y="528"/>
                </a:cxn>
                <a:cxn ang="0">
                  <a:pos x="147" y="684"/>
                </a:cxn>
                <a:cxn ang="0">
                  <a:pos x="0" y="281"/>
                </a:cxn>
                <a:cxn ang="0">
                  <a:pos x="338" y="0"/>
                </a:cxn>
              </a:cxnLst>
              <a:rect l="0" t="0" r="r" b="b"/>
              <a:pathLst>
                <a:path w="1003" h="685">
                  <a:moveTo>
                    <a:pt x="338" y="0"/>
                  </a:moveTo>
                  <a:lnTo>
                    <a:pt x="290" y="176"/>
                  </a:lnTo>
                  <a:lnTo>
                    <a:pt x="310" y="180"/>
                  </a:lnTo>
                  <a:lnTo>
                    <a:pt x="327" y="181"/>
                  </a:lnTo>
                  <a:lnTo>
                    <a:pt x="348" y="184"/>
                  </a:lnTo>
                  <a:lnTo>
                    <a:pt x="370" y="186"/>
                  </a:lnTo>
                  <a:lnTo>
                    <a:pt x="395" y="186"/>
                  </a:lnTo>
                  <a:lnTo>
                    <a:pt x="418" y="186"/>
                  </a:lnTo>
                  <a:lnTo>
                    <a:pt x="442" y="186"/>
                  </a:lnTo>
                  <a:lnTo>
                    <a:pt x="469" y="186"/>
                  </a:lnTo>
                  <a:lnTo>
                    <a:pt x="496" y="184"/>
                  </a:lnTo>
                  <a:lnTo>
                    <a:pt x="544" y="177"/>
                  </a:lnTo>
                  <a:lnTo>
                    <a:pt x="571" y="173"/>
                  </a:lnTo>
                  <a:lnTo>
                    <a:pt x="593" y="168"/>
                  </a:lnTo>
                  <a:lnTo>
                    <a:pt x="615" y="162"/>
                  </a:lnTo>
                  <a:lnTo>
                    <a:pt x="639" y="155"/>
                  </a:lnTo>
                  <a:lnTo>
                    <a:pt x="661" y="149"/>
                  </a:lnTo>
                  <a:lnTo>
                    <a:pt x="687" y="140"/>
                  </a:lnTo>
                  <a:lnTo>
                    <a:pt x="711" y="129"/>
                  </a:lnTo>
                  <a:lnTo>
                    <a:pt x="1002" y="409"/>
                  </a:lnTo>
                  <a:lnTo>
                    <a:pt x="981" y="419"/>
                  </a:lnTo>
                  <a:lnTo>
                    <a:pt x="960" y="428"/>
                  </a:lnTo>
                  <a:lnTo>
                    <a:pt x="942" y="437"/>
                  </a:lnTo>
                  <a:lnTo>
                    <a:pt x="922" y="445"/>
                  </a:lnTo>
                  <a:lnTo>
                    <a:pt x="904" y="453"/>
                  </a:lnTo>
                  <a:lnTo>
                    <a:pt x="885" y="461"/>
                  </a:lnTo>
                  <a:lnTo>
                    <a:pt x="868" y="467"/>
                  </a:lnTo>
                  <a:lnTo>
                    <a:pt x="849" y="474"/>
                  </a:lnTo>
                  <a:lnTo>
                    <a:pt x="831" y="479"/>
                  </a:lnTo>
                  <a:lnTo>
                    <a:pt x="811" y="488"/>
                  </a:lnTo>
                  <a:lnTo>
                    <a:pt x="786" y="494"/>
                  </a:lnTo>
                  <a:lnTo>
                    <a:pt x="766" y="500"/>
                  </a:lnTo>
                  <a:lnTo>
                    <a:pt x="744" y="507"/>
                  </a:lnTo>
                  <a:lnTo>
                    <a:pt x="722" y="514"/>
                  </a:lnTo>
                  <a:lnTo>
                    <a:pt x="698" y="518"/>
                  </a:lnTo>
                  <a:lnTo>
                    <a:pt x="670" y="523"/>
                  </a:lnTo>
                  <a:lnTo>
                    <a:pt x="645" y="528"/>
                  </a:lnTo>
                  <a:lnTo>
                    <a:pt x="620" y="532"/>
                  </a:lnTo>
                  <a:lnTo>
                    <a:pt x="592" y="536"/>
                  </a:lnTo>
                  <a:lnTo>
                    <a:pt x="559" y="540"/>
                  </a:lnTo>
                  <a:lnTo>
                    <a:pt x="528" y="543"/>
                  </a:lnTo>
                  <a:lnTo>
                    <a:pt x="506" y="545"/>
                  </a:lnTo>
                  <a:lnTo>
                    <a:pt x="482" y="548"/>
                  </a:lnTo>
                  <a:lnTo>
                    <a:pt x="457" y="549"/>
                  </a:lnTo>
                  <a:lnTo>
                    <a:pt x="428" y="549"/>
                  </a:lnTo>
                  <a:lnTo>
                    <a:pt x="403" y="548"/>
                  </a:lnTo>
                  <a:lnTo>
                    <a:pt x="379" y="549"/>
                  </a:lnTo>
                  <a:lnTo>
                    <a:pt x="350" y="547"/>
                  </a:lnTo>
                  <a:lnTo>
                    <a:pt x="328" y="544"/>
                  </a:lnTo>
                  <a:lnTo>
                    <a:pt x="299" y="543"/>
                  </a:lnTo>
                  <a:lnTo>
                    <a:pt x="275" y="541"/>
                  </a:lnTo>
                  <a:lnTo>
                    <a:pt x="250" y="538"/>
                  </a:lnTo>
                  <a:lnTo>
                    <a:pt x="224" y="534"/>
                  </a:lnTo>
                  <a:lnTo>
                    <a:pt x="190" y="528"/>
                  </a:lnTo>
                  <a:lnTo>
                    <a:pt x="147" y="684"/>
                  </a:lnTo>
                  <a:lnTo>
                    <a:pt x="0" y="281"/>
                  </a:lnTo>
                  <a:lnTo>
                    <a:pt x="338" y="0"/>
                  </a:lnTo>
                </a:path>
              </a:pathLst>
            </a:custGeom>
            <a:solidFill>
              <a:srgbClr val="FFFF00"/>
            </a:solidFill>
            <a:ln w="12699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1156195" y="4093212"/>
              <a:ext cx="1190625" cy="1382713"/>
            </a:xfrm>
            <a:custGeom>
              <a:avLst/>
              <a:gdLst/>
              <a:ahLst/>
              <a:cxnLst>
                <a:cxn ang="0">
                  <a:pos x="471" y="870"/>
                </a:cxn>
                <a:cxn ang="0">
                  <a:pos x="456" y="855"/>
                </a:cxn>
                <a:cxn ang="0">
                  <a:pos x="446" y="843"/>
                </a:cxn>
                <a:cxn ang="0">
                  <a:pos x="434" y="833"/>
                </a:cxn>
                <a:cxn ang="0">
                  <a:pos x="424" y="820"/>
                </a:cxn>
                <a:cxn ang="0">
                  <a:pos x="414" y="807"/>
                </a:cxn>
                <a:cxn ang="0">
                  <a:pos x="403" y="794"/>
                </a:cxn>
                <a:cxn ang="0">
                  <a:pos x="393" y="781"/>
                </a:cxn>
                <a:cxn ang="0">
                  <a:pos x="382" y="769"/>
                </a:cxn>
                <a:cxn ang="0">
                  <a:pos x="370" y="752"/>
                </a:cxn>
                <a:cxn ang="0">
                  <a:pos x="357" y="736"/>
                </a:cxn>
                <a:cxn ang="0">
                  <a:pos x="347" y="721"/>
                </a:cxn>
                <a:cxn ang="0">
                  <a:pos x="338" y="706"/>
                </a:cxn>
                <a:cxn ang="0">
                  <a:pos x="328" y="690"/>
                </a:cxn>
                <a:cxn ang="0">
                  <a:pos x="316" y="673"/>
                </a:cxn>
                <a:cxn ang="0">
                  <a:pos x="307" y="656"/>
                </a:cxn>
                <a:cxn ang="0">
                  <a:pos x="296" y="635"/>
                </a:cxn>
                <a:cxn ang="0">
                  <a:pos x="287" y="621"/>
                </a:cxn>
                <a:cxn ang="0">
                  <a:pos x="275" y="599"/>
                </a:cxn>
                <a:cxn ang="0">
                  <a:pos x="267" y="581"/>
                </a:cxn>
                <a:cxn ang="0">
                  <a:pos x="260" y="564"/>
                </a:cxn>
                <a:cxn ang="0">
                  <a:pos x="251" y="545"/>
                </a:cxn>
                <a:cxn ang="0">
                  <a:pos x="245" y="531"/>
                </a:cxn>
                <a:cxn ang="0">
                  <a:pos x="238" y="512"/>
                </a:cxn>
                <a:cxn ang="0">
                  <a:pos x="230" y="493"/>
                </a:cxn>
                <a:cxn ang="0">
                  <a:pos x="224" y="473"/>
                </a:cxn>
                <a:cxn ang="0">
                  <a:pos x="217" y="455"/>
                </a:cxn>
                <a:cxn ang="0">
                  <a:pos x="210" y="433"/>
                </a:cxn>
                <a:cxn ang="0">
                  <a:pos x="202" y="409"/>
                </a:cxn>
                <a:cxn ang="0">
                  <a:pos x="197" y="389"/>
                </a:cxn>
                <a:cxn ang="0">
                  <a:pos x="190" y="366"/>
                </a:cxn>
                <a:cxn ang="0">
                  <a:pos x="184" y="342"/>
                </a:cxn>
                <a:cxn ang="0">
                  <a:pos x="180" y="319"/>
                </a:cxn>
                <a:cxn ang="0">
                  <a:pos x="176" y="293"/>
                </a:cxn>
                <a:cxn ang="0">
                  <a:pos x="174" y="272"/>
                </a:cxn>
                <a:cxn ang="0">
                  <a:pos x="170" y="251"/>
                </a:cxn>
                <a:cxn ang="0">
                  <a:pos x="169" y="230"/>
                </a:cxn>
                <a:cxn ang="0">
                  <a:pos x="0" y="248"/>
                </a:cxn>
                <a:cxn ang="0">
                  <a:pos x="353" y="0"/>
                </a:cxn>
                <a:cxn ang="0">
                  <a:pos x="749" y="178"/>
                </a:cxn>
                <a:cxn ang="0">
                  <a:pos x="560" y="194"/>
                </a:cxn>
                <a:cxn ang="0">
                  <a:pos x="562" y="219"/>
                </a:cxn>
                <a:cxn ang="0">
                  <a:pos x="567" y="246"/>
                </a:cxn>
                <a:cxn ang="0">
                  <a:pos x="573" y="275"/>
                </a:cxn>
                <a:cxn ang="0">
                  <a:pos x="582" y="307"/>
                </a:cxn>
                <a:cxn ang="0">
                  <a:pos x="589" y="332"/>
                </a:cxn>
                <a:cxn ang="0">
                  <a:pos x="598" y="358"/>
                </a:cxn>
                <a:cxn ang="0">
                  <a:pos x="608" y="383"/>
                </a:cxn>
                <a:cxn ang="0">
                  <a:pos x="619" y="406"/>
                </a:cxn>
                <a:cxn ang="0">
                  <a:pos x="632" y="428"/>
                </a:cxn>
                <a:cxn ang="0">
                  <a:pos x="644" y="454"/>
                </a:cxn>
                <a:cxn ang="0">
                  <a:pos x="658" y="476"/>
                </a:cxn>
                <a:cxn ang="0">
                  <a:pos x="670" y="497"/>
                </a:cxn>
                <a:cxn ang="0">
                  <a:pos x="683" y="516"/>
                </a:cxn>
                <a:cxn ang="0">
                  <a:pos x="701" y="537"/>
                </a:cxn>
                <a:cxn ang="0">
                  <a:pos x="718" y="558"/>
                </a:cxn>
                <a:cxn ang="0">
                  <a:pos x="731" y="570"/>
                </a:cxn>
                <a:cxn ang="0">
                  <a:pos x="743" y="583"/>
                </a:cxn>
                <a:cxn ang="0">
                  <a:pos x="471" y="870"/>
                </a:cxn>
              </a:cxnLst>
              <a:rect l="0" t="0" r="r" b="b"/>
              <a:pathLst>
                <a:path w="750" h="871">
                  <a:moveTo>
                    <a:pt x="471" y="870"/>
                  </a:moveTo>
                  <a:lnTo>
                    <a:pt x="456" y="855"/>
                  </a:lnTo>
                  <a:lnTo>
                    <a:pt x="446" y="843"/>
                  </a:lnTo>
                  <a:lnTo>
                    <a:pt x="434" y="833"/>
                  </a:lnTo>
                  <a:lnTo>
                    <a:pt x="424" y="820"/>
                  </a:lnTo>
                  <a:lnTo>
                    <a:pt x="414" y="807"/>
                  </a:lnTo>
                  <a:lnTo>
                    <a:pt x="403" y="794"/>
                  </a:lnTo>
                  <a:lnTo>
                    <a:pt x="393" y="781"/>
                  </a:lnTo>
                  <a:lnTo>
                    <a:pt x="382" y="769"/>
                  </a:lnTo>
                  <a:lnTo>
                    <a:pt x="370" y="752"/>
                  </a:lnTo>
                  <a:lnTo>
                    <a:pt x="357" y="736"/>
                  </a:lnTo>
                  <a:lnTo>
                    <a:pt x="347" y="721"/>
                  </a:lnTo>
                  <a:lnTo>
                    <a:pt x="338" y="706"/>
                  </a:lnTo>
                  <a:lnTo>
                    <a:pt x="328" y="690"/>
                  </a:lnTo>
                  <a:lnTo>
                    <a:pt x="316" y="673"/>
                  </a:lnTo>
                  <a:lnTo>
                    <a:pt x="307" y="656"/>
                  </a:lnTo>
                  <a:lnTo>
                    <a:pt x="296" y="635"/>
                  </a:lnTo>
                  <a:lnTo>
                    <a:pt x="287" y="621"/>
                  </a:lnTo>
                  <a:lnTo>
                    <a:pt x="275" y="599"/>
                  </a:lnTo>
                  <a:lnTo>
                    <a:pt x="267" y="581"/>
                  </a:lnTo>
                  <a:lnTo>
                    <a:pt x="260" y="564"/>
                  </a:lnTo>
                  <a:lnTo>
                    <a:pt x="251" y="545"/>
                  </a:lnTo>
                  <a:lnTo>
                    <a:pt x="245" y="531"/>
                  </a:lnTo>
                  <a:lnTo>
                    <a:pt x="238" y="512"/>
                  </a:lnTo>
                  <a:lnTo>
                    <a:pt x="230" y="493"/>
                  </a:lnTo>
                  <a:lnTo>
                    <a:pt x="224" y="473"/>
                  </a:lnTo>
                  <a:lnTo>
                    <a:pt x="217" y="455"/>
                  </a:lnTo>
                  <a:lnTo>
                    <a:pt x="210" y="433"/>
                  </a:lnTo>
                  <a:lnTo>
                    <a:pt x="202" y="409"/>
                  </a:lnTo>
                  <a:lnTo>
                    <a:pt x="197" y="389"/>
                  </a:lnTo>
                  <a:lnTo>
                    <a:pt x="190" y="366"/>
                  </a:lnTo>
                  <a:lnTo>
                    <a:pt x="184" y="342"/>
                  </a:lnTo>
                  <a:lnTo>
                    <a:pt x="180" y="319"/>
                  </a:lnTo>
                  <a:lnTo>
                    <a:pt x="176" y="293"/>
                  </a:lnTo>
                  <a:lnTo>
                    <a:pt x="174" y="272"/>
                  </a:lnTo>
                  <a:lnTo>
                    <a:pt x="170" y="251"/>
                  </a:lnTo>
                  <a:lnTo>
                    <a:pt x="169" y="230"/>
                  </a:lnTo>
                  <a:lnTo>
                    <a:pt x="0" y="248"/>
                  </a:lnTo>
                  <a:lnTo>
                    <a:pt x="353" y="0"/>
                  </a:lnTo>
                  <a:lnTo>
                    <a:pt x="749" y="178"/>
                  </a:lnTo>
                  <a:lnTo>
                    <a:pt x="560" y="194"/>
                  </a:lnTo>
                  <a:lnTo>
                    <a:pt x="562" y="219"/>
                  </a:lnTo>
                  <a:lnTo>
                    <a:pt x="567" y="246"/>
                  </a:lnTo>
                  <a:lnTo>
                    <a:pt x="573" y="275"/>
                  </a:lnTo>
                  <a:lnTo>
                    <a:pt x="582" y="307"/>
                  </a:lnTo>
                  <a:lnTo>
                    <a:pt x="589" y="332"/>
                  </a:lnTo>
                  <a:lnTo>
                    <a:pt x="598" y="358"/>
                  </a:lnTo>
                  <a:lnTo>
                    <a:pt x="608" y="383"/>
                  </a:lnTo>
                  <a:lnTo>
                    <a:pt x="619" y="406"/>
                  </a:lnTo>
                  <a:lnTo>
                    <a:pt x="632" y="428"/>
                  </a:lnTo>
                  <a:lnTo>
                    <a:pt x="644" y="454"/>
                  </a:lnTo>
                  <a:lnTo>
                    <a:pt x="658" y="476"/>
                  </a:lnTo>
                  <a:lnTo>
                    <a:pt x="670" y="497"/>
                  </a:lnTo>
                  <a:lnTo>
                    <a:pt x="683" y="516"/>
                  </a:lnTo>
                  <a:lnTo>
                    <a:pt x="701" y="537"/>
                  </a:lnTo>
                  <a:lnTo>
                    <a:pt x="718" y="558"/>
                  </a:lnTo>
                  <a:lnTo>
                    <a:pt x="731" y="570"/>
                  </a:lnTo>
                  <a:lnTo>
                    <a:pt x="743" y="583"/>
                  </a:lnTo>
                  <a:lnTo>
                    <a:pt x="471" y="870"/>
                  </a:lnTo>
                </a:path>
              </a:pathLst>
            </a:custGeom>
            <a:solidFill>
              <a:srgbClr val="FF00FF"/>
            </a:solidFill>
            <a:ln w="12699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6885804" y="3500975"/>
              <a:ext cx="1038225" cy="1389063"/>
            </a:xfrm>
            <a:custGeom>
              <a:avLst/>
              <a:gdLst/>
              <a:ahLst/>
              <a:cxnLst>
                <a:cxn ang="0">
                  <a:pos x="0" y="481"/>
                </a:cxn>
                <a:cxn ang="0">
                  <a:pos x="163" y="575"/>
                </a:cxn>
                <a:cxn ang="0">
                  <a:pos x="175" y="554"/>
                </a:cxn>
                <a:cxn ang="0">
                  <a:pos x="185" y="535"/>
                </a:cxn>
                <a:cxn ang="0">
                  <a:pos x="194" y="516"/>
                </a:cxn>
                <a:cxn ang="0">
                  <a:pos x="202" y="499"/>
                </a:cxn>
                <a:cxn ang="0">
                  <a:pos x="210" y="480"/>
                </a:cxn>
                <a:cxn ang="0">
                  <a:pos x="218" y="457"/>
                </a:cxn>
                <a:cxn ang="0">
                  <a:pos x="225" y="437"/>
                </a:cxn>
                <a:cxn ang="0">
                  <a:pos x="231" y="415"/>
                </a:cxn>
                <a:cxn ang="0">
                  <a:pos x="238" y="392"/>
                </a:cxn>
                <a:cxn ang="0">
                  <a:pos x="243" y="367"/>
                </a:cxn>
                <a:cxn ang="0">
                  <a:pos x="249" y="322"/>
                </a:cxn>
                <a:cxn ang="0">
                  <a:pos x="252" y="298"/>
                </a:cxn>
                <a:cxn ang="0">
                  <a:pos x="254" y="277"/>
                </a:cxn>
                <a:cxn ang="0">
                  <a:pos x="255" y="254"/>
                </a:cxn>
                <a:cxn ang="0">
                  <a:pos x="253" y="231"/>
                </a:cxn>
                <a:cxn ang="0">
                  <a:pos x="253" y="210"/>
                </a:cxn>
                <a:cxn ang="0">
                  <a:pos x="252" y="185"/>
                </a:cxn>
                <a:cxn ang="0">
                  <a:pos x="248" y="160"/>
                </a:cxn>
                <a:cxn ang="0">
                  <a:pos x="618" y="0"/>
                </a:cxn>
                <a:cxn ang="0">
                  <a:pos x="623" y="22"/>
                </a:cxn>
                <a:cxn ang="0">
                  <a:pos x="627" y="43"/>
                </a:cxn>
                <a:cxn ang="0">
                  <a:pos x="631" y="61"/>
                </a:cxn>
                <a:cxn ang="0">
                  <a:pos x="634" y="81"/>
                </a:cxn>
                <a:cxn ang="0">
                  <a:pos x="637" y="100"/>
                </a:cxn>
                <a:cxn ang="0">
                  <a:pos x="640" y="119"/>
                </a:cxn>
                <a:cxn ang="0">
                  <a:pos x="641" y="137"/>
                </a:cxn>
                <a:cxn ang="0">
                  <a:pos x="642" y="155"/>
                </a:cxn>
                <a:cxn ang="0">
                  <a:pos x="644" y="174"/>
                </a:cxn>
                <a:cxn ang="0">
                  <a:pos x="646" y="194"/>
                </a:cxn>
                <a:cxn ang="0">
                  <a:pos x="645" y="218"/>
                </a:cxn>
                <a:cxn ang="0">
                  <a:pos x="646" y="237"/>
                </a:cxn>
                <a:cxn ang="0">
                  <a:pos x="648" y="258"/>
                </a:cxn>
                <a:cxn ang="0">
                  <a:pos x="647" y="282"/>
                </a:cxn>
                <a:cxn ang="0">
                  <a:pos x="645" y="305"/>
                </a:cxn>
                <a:cxn ang="0">
                  <a:pos x="643" y="330"/>
                </a:cxn>
                <a:cxn ang="0">
                  <a:pos x="641" y="354"/>
                </a:cxn>
                <a:cxn ang="0">
                  <a:pos x="637" y="377"/>
                </a:cxn>
                <a:cxn ang="0">
                  <a:pos x="633" y="402"/>
                </a:cxn>
                <a:cxn ang="0">
                  <a:pos x="628" y="434"/>
                </a:cxn>
                <a:cxn ang="0">
                  <a:pos x="623" y="462"/>
                </a:cxn>
                <a:cxn ang="0">
                  <a:pos x="619" y="482"/>
                </a:cxn>
                <a:cxn ang="0">
                  <a:pos x="613" y="503"/>
                </a:cxn>
                <a:cxn ang="0">
                  <a:pos x="609" y="527"/>
                </a:cxn>
                <a:cxn ang="0">
                  <a:pos x="600" y="552"/>
                </a:cxn>
                <a:cxn ang="0">
                  <a:pos x="592" y="573"/>
                </a:cxn>
                <a:cxn ang="0">
                  <a:pos x="585" y="594"/>
                </a:cxn>
                <a:cxn ang="0">
                  <a:pos x="576" y="620"/>
                </a:cxn>
                <a:cxn ang="0">
                  <a:pos x="568" y="638"/>
                </a:cxn>
                <a:cxn ang="0">
                  <a:pos x="559" y="662"/>
                </a:cxn>
                <a:cxn ang="0">
                  <a:pos x="549" y="683"/>
                </a:cxn>
                <a:cxn ang="0">
                  <a:pos x="538" y="705"/>
                </a:cxn>
                <a:cxn ang="0">
                  <a:pos x="527" y="726"/>
                </a:cxn>
                <a:cxn ang="0">
                  <a:pos x="514" y="752"/>
                </a:cxn>
                <a:cxn ang="0">
                  <a:pos x="499" y="779"/>
                </a:cxn>
                <a:cxn ang="0">
                  <a:pos x="653" y="874"/>
                </a:cxn>
                <a:cxn ang="0">
                  <a:pos x="235" y="851"/>
                </a:cxn>
                <a:cxn ang="0">
                  <a:pos x="0" y="481"/>
                </a:cxn>
              </a:cxnLst>
              <a:rect l="0" t="0" r="r" b="b"/>
              <a:pathLst>
                <a:path w="654" h="875">
                  <a:moveTo>
                    <a:pt x="0" y="481"/>
                  </a:moveTo>
                  <a:lnTo>
                    <a:pt x="163" y="575"/>
                  </a:lnTo>
                  <a:lnTo>
                    <a:pt x="175" y="554"/>
                  </a:lnTo>
                  <a:lnTo>
                    <a:pt x="185" y="535"/>
                  </a:lnTo>
                  <a:lnTo>
                    <a:pt x="194" y="516"/>
                  </a:lnTo>
                  <a:lnTo>
                    <a:pt x="202" y="499"/>
                  </a:lnTo>
                  <a:lnTo>
                    <a:pt x="210" y="480"/>
                  </a:lnTo>
                  <a:lnTo>
                    <a:pt x="218" y="457"/>
                  </a:lnTo>
                  <a:lnTo>
                    <a:pt x="225" y="437"/>
                  </a:lnTo>
                  <a:lnTo>
                    <a:pt x="231" y="415"/>
                  </a:lnTo>
                  <a:lnTo>
                    <a:pt x="238" y="392"/>
                  </a:lnTo>
                  <a:lnTo>
                    <a:pt x="243" y="367"/>
                  </a:lnTo>
                  <a:lnTo>
                    <a:pt x="249" y="322"/>
                  </a:lnTo>
                  <a:lnTo>
                    <a:pt x="252" y="298"/>
                  </a:lnTo>
                  <a:lnTo>
                    <a:pt x="254" y="277"/>
                  </a:lnTo>
                  <a:lnTo>
                    <a:pt x="255" y="254"/>
                  </a:lnTo>
                  <a:lnTo>
                    <a:pt x="253" y="231"/>
                  </a:lnTo>
                  <a:lnTo>
                    <a:pt x="253" y="210"/>
                  </a:lnTo>
                  <a:lnTo>
                    <a:pt x="252" y="185"/>
                  </a:lnTo>
                  <a:lnTo>
                    <a:pt x="248" y="160"/>
                  </a:lnTo>
                  <a:lnTo>
                    <a:pt x="618" y="0"/>
                  </a:lnTo>
                  <a:lnTo>
                    <a:pt x="623" y="22"/>
                  </a:lnTo>
                  <a:lnTo>
                    <a:pt x="627" y="43"/>
                  </a:lnTo>
                  <a:lnTo>
                    <a:pt x="631" y="61"/>
                  </a:lnTo>
                  <a:lnTo>
                    <a:pt x="634" y="81"/>
                  </a:lnTo>
                  <a:lnTo>
                    <a:pt x="637" y="100"/>
                  </a:lnTo>
                  <a:lnTo>
                    <a:pt x="640" y="119"/>
                  </a:lnTo>
                  <a:lnTo>
                    <a:pt x="641" y="137"/>
                  </a:lnTo>
                  <a:lnTo>
                    <a:pt x="642" y="155"/>
                  </a:lnTo>
                  <a:lnTo>
                    <a:pt x="644" y="174"/>
                  </a:lnTo>
                  <a:lnTo>
                    <a:pt x="646" y="194"/>
                  </a:lnTo>
                  <a:lnTo>
                    <a:pt x="645" y="218"/>
                  </a:lnTo>
                  <a:lnTo>
                    <a:pt x="646" y="237"/>
                  </a:lnTo>
                  <a:lnTo>
                    <a:pt x="648" y="258"/>
                  </a:lnTo>
                  <a:lnTo>
                    <a:pt x="647" y="282"/>
                  </a:lnTo>
                  <a:lnTo>
                    <a:pt x="645" y="305"/>
                  </a:lnTo>
                  <a:lnTo>
                    <a:pt x="643" y="330"/>
                  </a:lnTo>
                  <a:lnTo>
                    <a:pt x="641" y="354"/>
                  </a:lnTo>
                  <a:lnTo>
                    <a:pt x="637" y="377"/>
                  </a:lnTo>
                  <a:lnTo>
                    <a:pt x="633" y="402"/>
                  </a:lnTo>
                  <a:lnTo>
                    <a:pt x="628" y="434"/>
                  </a:lnTo>
                  <a:lnTo>
                    <a:pt x="623" y="462"/>
                  </a:lnTo>
                  <a:lnTo>
                    <a:pt x="619" y="482"/>
                  </a:lnTo>
                  <a:lnTo>
                    <a:pt x="613" y="503"/>
                  </a:lnTo>
                  <a:lnTo>
                    <a:pt x="609" y="527"/>
                  </a:lnTo>
                  <a:lnTo>
                    <a:pt x="600" y="552"/>
                  </a:lnTo>
                  <a:lnTo>
                    <a:pt x="592" y="573"/>
                  </a:lnTo>
                  <a:lnTo>
                    <a:pt x="585" y="594"/>
                  </a:lnTo>
                  <a:lnTo>
                    <a:pt x="576" y="620"/>
                  </a:lnTo>
                  <a:lnTo>
                    <a:pt x="568" y="638"/>
                  </a:lnTo>
                  <a:lnTo>
                    <a:pt x="559" y="662"/>
                  </a:lnTo>
                  <a:lnTo>
                    <a:pt x="549" y="683"/>
                  </a:lnTo>
                  <a:lnTo>
                    <a:pt x="538" y="705"/>
                  </a:lnTo>
                  <a:lnTo>
                    <a:pt x="527" y="726"/>
                  </a:lnTo>
                  <a:lnTo>
                    <a:pt x="514" y="752"/>
                  </a:lnTo>
                  <a:lnTo>
                    <a:pt x="499" y="779"/>
                  </a:lnTo>
                  <a:lnTo>
                    <a:pt x="653" y="874"/>
                  </a:lnTo>
                  <a:lnTo>
                    <a:pt x="235" y="851"/>
                  </a:lnTo>
                  <a:lnTo>
                    <a:pt x="0" y="481"/>
                  </a:lnTo>
                </a:path>
              </a:pathLst>
            </a:custGeom>
            <a:solidFill>
              <a:srgbClr val="FF9966"/>
            </a:solidFill>
            <a:ln w="12699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5990431" y="1448601"/>
              <a:ext cx="1316037" cy="1174750"/>
            </a:xfrm>
            <a:custGeom>
              <a:avLst/>
              <a:gdLst/>
              <a:ahLst/>
              <a:cxnLst>
                <a:cxn ang="0">
                  <a:pos x="103" y="0"/>
                </a:cxn>
                <a:cxn ang="0">
                  <a:pos x="121" y="6"/>
                </a:cxn>
                <a:cxn ang="0">
                  <a:pos x="136" y="10"/>
                </a:cxn>
                <a:cxn ang="0">
                  <a:pos x="152" y="16"/>
                </a:cxn>
                <a:cxn ang="0">
                  <a:pos x="165" y="20"/>
                </a:cxn>
                <a:cxn ang="0">
                  <a:pos x="181" y="25"/>
                </a:cxn>
                <a:cxn ang="0">
                  <a:pos x="197" y="33"/>
                </a:cxn>
                <a:cxn ang="0">
                  <a:pos x="211" y="39"/>
                </a:cxn>
                <a:cxn ang="0">
                  <a:pos x="227" y="45"/>
                </a:cxn>
                <a:cxn ang="0">
                  <a:pos x="245" y="53"/>
                </a:cxn>
                <a:cxn ang="0">
                  <a:pos x="264" y="63"/>
                </a:cxn>
                <a:cxn ang="0">
                  <a:pos x="280" y="70"/>
                </a:cxn>
                <a:cxn ang="0">
                  <a:pos x="295" y="78"/>
                </a:cxn>
                <a:cxn ang="0">
                  <a:pos x="313" y="87"/>
                </a:cxn>
                <a:cxn ang="0">
                  <a:pos x="331" y="96"/>
                </a:cxn>
                <a:cxn ang="0">
                  <a:pos x="348" y="106"/>
                </a:cxn>
                <a:cxn ang="0">
                  <a:pos x="365" y="118"/>
                </a:cxn>
                <a:cxn ang="0">
                  <a:pos x="381" y="128"/>
                </a:cxn>
                <a:cxn ang="0">
                  <a:pos x="401" y="140"/>
                </a:cxn>
                <a:cxn ang="0">
                  <a:pos x="416" y="151"/>
                </a:cxn>
                <a:cxn ang="0">
                  <a:pos x="431" y="163"/>
                </a:cxn>
                <a:cxn ang="0">
                  <a:pos x="449" y="176"/>
                </a:cxn>
                <a:cxn ang="0">
                  <a:pos x="461" y="185"/>
                </a:cxn>
                <a:cxn ang="0">
                  <a:pos x="477" y="197"/>
                </a:cxn>
                <a:cxn ang="0">
                  <a:pos x="492" y="210"/>
                </a:cxn>
                <a:cxn ang="0">
                  <a:pos x="507" y="225"/>
                </a:cxn>
                <a:cxn ang="0">
                  <a:pos x="522" y="238"/>
                </a:cxn>
                <a:cxn ang="0">
                  <a:pos x="537" y="251"/>
                </a:cxn>
                <a:cxn ang="0">
                  <a:pos x="556" y="270"/>
                </a:cxn>
                <a:cxn ang="0">
                  <a:pos x="571" y="285"/>
                </a:cxn>
                <a:cxn ang="0">
                  <a:pos x="587" y="302"/>
                </a:cxn>
                <a:cxn ang="0">
                  <a:pos x="603" y="320"/>
                </a:cxn>
                <a:cxn ang="0">
                  <a:pos x="618" y="339"/>
                </a:cxn>
                <a:cxn ang="0">
                  <a:pos x="634" y="358"/>
                </a:cxn>
                <a:cxn ang="0">
                  <a:pos x="646" y="376"/>
                </a:cxn>
                <a:cxn ang="0">
                  <a:pos x="659" y="392"/>
                </a:cxn>
                <a:cxn ang="0">
                  <a:pos x="670" y="411"/>
                </a:cxn>
                <a:cxn ang="0">
                  <a:pos x="678" y="425"/>
                </a:cxn>
                <a:cxn ang="0">
                  <a:pos x="828" y="331"/>
                </a:cxn>
                <a:cxn ang="0">
                  <a:pos x="637" y="713"/>
                </a:cxn>
                <a:cxn ang="0">
                  <a:pos x="183" y="739"/>
                </a:cxn>
                <a:cxn ang="0">
                  <a:pos x="346" y="635"/>
                </a:cxn>
                <a:cxn ang="0">
                  <a:pos x="330" y="612"/>
                </a:cxn>
                <a:cxn ang="0">
                  <a:pos x="316" y="592"/>
                </a:cxn>
                <a:cxn ang="0">
                  <a:pos x="296" y="570"/>
                </a:cxn>
                <a:cxn ang="0">
                  <a:pos x="273" y="546"/>
                </a:cxn>
                <a:cxn ang="0">
                  <a:pos x="254" y="527"/>
                </a:cxn>
                <a:cxn ang="0">
                  <a:pos x="234" y="510"/>
                </a:cxn>
                <a:cxn ang="0">
                  <a:pos x="213" y="492"/>
                </a:cxn>
                <a:cxn ang="0">
                  <a:pos x="192" y="478"/>
                </a:cxn>
                <a:cxn ang="0">
                  <a:pos x="171" y="464"/>
                </a:cxn>
                <a:cxn ang="0">
                  <a:pos x="148" y="449"/>
                </a:cxn>
                <a:cxn ang="0">
                  <a:pos x="126" y="437"/>
                </a:cxn>
                <a:cxn ang="0">
                  <a:pos x="104" y="424"/>
                </a:cxn>
                <a:cxn ang="0">
                  <a:pos x="83" y="415"/>
                </a:cxn>
                <a:cxn ang="0">
                  <a:pos x="59" y="404"/>
                </a:cxn>
                <a:cxn ang="0">
                  <a:pos x="34" y="394"/>
                </a:cxn>
                <a:cxn ang="0">
                  <a:pos x="17" y="390"/>
                </a:cxn>
                <a:cxn ang="0">
                  <a:pos x="0" y="383"/>
                </a:cxn>
                <a:cxn ang="0">
                  <a:pos x="103" y="0"/>
                </a:cxn>
              </a:cxnLst>
              <a:rect l="0" t="0" r="r" b="b"/>
              <a:pathLst>
                <a:path w="829" h="740">
                  <a:moveTo>
                    <a:pt x="103" y="0"/>
                  </a:moveTo>
                  <a:lnTo>
                    <a:pt x="121" y="6"/>
                  </a:lnTo>
                  <a:lnTo>
                    <a:pt x="136" y="10"/>
                  </a:lnTo>
                  <a:lnTo>
                    <a:pt x="152" y="16"/>
                  </a:lnTo>
                  <a:lnTo>
                    <a:pt x="165" y="20"/>
                  </a:lnTo>
                  <a:lnTo>
                    <a:pt x="181" y="25"/>
                  </a:lnTo>
                  <a:lnTo>
                    <a:pt x="197" y="33"/>
                  </a:lnTo>
                  <a:lnTo>
                    <a:pt x="211" y="39"/>
                  </a:lnTo>
                  <a:lnTo>
                    <a:pt x="227" y="45"/>
                  </a:lnTo>
                  <a:lnTo>
                    <a:pt x="245" y="53"/>
                  </a:lnTo>
                  <a:lnTo>
                    <a:pt x="264" y="63"/>
                  </a:lnTo>
                  <a:lnTo>
                    <a:pt x="280" y="70"/>
                  </a:lnTo>
                  <a:lnTo>
                    <a:pt x="295" y="78"/>
                  </a:lnTo>
                  <a:lnTo>
                    <a:pt x="313" y="87"/>
                  </a:lnTo>
                  <a:lnTo>
                    <a:pt x="331" y="96"/>
                  </a:lnTo>
                  <a:lnTo>
                    <a:pt x="348" y="106"/>
                  </a:lnTo>
                  <a:lnTo>
                    <a:pt x="365" y="118"/>
                  </a:lnTo>
                  <a:lnTo>
                    <a:pt x="381" y="128"/>
                  </a:lnTo>
                  <a:lnTo>
                    <a:pt x="401" y="140"/>
                  </a:lnTo>
                  <a:lnTo>
                    <a:pt x="416" y="151"/>
                  </a:lnTo>
                  <a:lnTo>
                    <a:pt x="431" y="163"/>
                  </a:lnTo>
                  <a:lnTo>
                    <a:pt x="449" y="176"/>
                  </a:lnTo>
                  <a:lnTo>
                    <a:pt x="461" y="185"/>
                  </a:lnTo>
                  <a:lnTo>
                    <a:pt x="477" y="197"/>
                  </a:lnTo>
                  <a:lnTo>
                    <a:pt x="492" y="210"/>
                  </a:lnTo>
                  <a:lnTo>
                    <a:pt x="507" y="225"/>
                  </a:lnTo>
                  <a:lnTo>
                    <a:pt x="522" y="238"/>
                  </a:lnTo>
                  <a:lnTo>
                    <a:pt x="537" y="251"/>
                  </a:lnTo>
                  <a:lnTo>
                    <a:pt x="556" y="270"/>
                  </a:lnTo>
                  <a:lnTo>
                    <a:pt x="571" y="285"/>
                  </a:lnTo>
                  <a:lnTo>
                    <a:pt x="587" y="302"/>
                  </a:lnTo>
                  <a:lnTo>
                    <a:pt x="603" y="320"/>
                  </a:lnTo>
                  <a:lnTo>
                    <a:pt x="618" y="339"/>
                  </a:lnTo>
                  <a:lnTo>
                    <a:pt x="634" y="358"/>
                  </a:lnTo>
                  <a:lnTo>
                    <a:pt x="646" y="376"/>
                  </a:lnTo>
                  <a:lnTo>
                    <a:pt x="659" y="392"/>
                  </a:lnTo>
                  <a:lnTo>
                    <a:pt x="670" y="411"/>
                  </a:lnTo>
                  <a:lnTo>
                    <a:pt x="678" y="425"/>
                  </a:lnTo>
                  <a:lnTo>
                    <a:pt x="828" y="331"/>
                  </a:lnTo>
                  <a:lnTo>
                    <a:pt x="637" y="713"/>
                  </a:lnTo>
                  <a:lnTo>
                    <a:pt x="183" y="739"/>
                  </a:lnTo>
                  <a:lnTo>
                    <a:pt x="346" y="635"/>
                  </a:lnTo>
                  <a:lnTo>
                    <a:pt x="330" y="612"/>
                  </a:lnTo>
                  <a:lnTo>
                    <a:pt x="316" y="592"/>
                  </a:lnTo>
                  <a:lnTo>
                    <a:pt x="296" y="570"/>
                  </a:lnTo>
                  <a:lnTo>
                    <a:pt x="273" y="546"/>
                  </a:lnTo>
                  <a:lnTo>
                    <a:pt x="254" y="527"/>
                  </a:lnTo>
                  <a:lnTo>
                    <a:pt x="234" y="510"/>
                  </a:lnTo>
                  <a:lnTo>
                    <a:pt x="213" y="492"/>
                  </a:lnTo>
                  <a:lnTo>
                    <a:pt x="192" y="478"/>
                  </a:lnTo>
                  <a:lnTo>
                    <a:pt x="171" y="464"/>
                  </a:lnTo>
                  <a:lnTo>
                    <a:pt x="148" y="449"/>
                  </a:lnTo>
                  <a:lnTo>
                    <a:pt x="126" y="437"/>
                  </a:lnTo>
                  <a:lnTo>
                    <a:pt x="104" y="424"/>
                  </a:lnTo>
                  <a:lnTo>
                    <a:pt x="83" y="415"/>
                  </a:lnTo>
                  <a:lnTo>
                    <a:pt x="59" y="404"/>
                  </a:lnTo>
                  <a:lnTo>
                    <a:pt x="34" y="394"/>
                  </a:lnTo>
                  <a:lnTo>
                    <a:pt x="17" y="390"/>
                  </a:lnTo>
                  <a:lnTo>
                    <a:pt x="0" y="383"/>
                  </a:lnTo>
                  <a:lnTo>
                    <a:pt x="103" y="0"/>
                  </a:lnTo>
                </a:path>
              </a:pathLst>
            </a:custGeom>
            <a:solidFill>
              <a:srgbClr val="00FF00"/>
            </a:solidFill>
            <a:ln w="12699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3425825" y="1029906"/>
              <a:ext cx="1919288" cy="1191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0962" tIns="41275" rIns="80962" bIns="41275">
              <a:spAutoFit/>
            </a:bodyPr>
            <a:lstStyle/>
            <a:p>
              <a:pPr algn="ctr" defTabSz="736600" eaLnBrk="0" hangingPunct="0">
                <a:defRPr/>
              </a:pPr>
              <a:r>
                <a:rPr lang="en-US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Natural-desire or Demand-driven Improvements</a:t>
              </a:r>
              <a:endPara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6543154" y="2743486"/>
              <a:ext cx="2292294" cy="637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0962" tIns="41275" rIns="80962" bIns="41275">
              <a:spAutoFit/>
            </a:bodyPr>
            <a:lstStyle/>
            <a:p>
              <a:pPr algn="ctr" defTabSz="736600" eaLnBrk="0" hangingPunct="0">
                <a:defRPr/>
              </a:pPr>
              <a:r>
                <a:rPr lang="en-US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New/update Design</a:t>
              </a:r>
            </a:p>
            <a:p>
              <a:pPr algn="ctr" defTabSz="736600" eaLnBrk="0" hangingPunct="0">
                <a:defRPr/>
              </a:pPr>
              <a:r>
                <a:rPr lang="en-US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or Processes</a:t>
              </a:r>
              <a:endPara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5855828" y="5076825"/>
              <a:ext cx="2394886" cy="914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0962" tIns="41275" rIns="80962" bIns="41275">
              <a:spAutoFit/>
            </a:bodyPr>
            <a:lstStyle/>
            <a:p>
              <a:pPr algn="ctr" defTabSz="736600" eaLnBrk="0" hangingPunct="0">
                <a:defRPr/>
              </a:pPr>
              <a:r>
                <a:rPr lang="en-US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Emerging Materials </a:t>
              </a:r>
            </a:p>
            <a:p>
              <a:pPr algn="ctr" defTabSz="736600" eaLnBrk="0" hangingPunct="0">
                <a:defRPr/>
              </a:pPr>
              <a:r>
                <a:rPr lang="en-US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or Improvements </a:t>
              </a:r>
            </a:p>
            <a:p>
              <a:pPr algn="ctr" defTabSz="736600" eaLnBrk="0" hangingPunct="0">
                <a:defRPr/>
              </a:pPr>
              <a:r>
                <a:rPr lang="en-US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in Existing Materials</a:t>
              </a:r>
              <a:endPara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600301" y="3000382"/>
              <a:ext cx="2606222" cy="914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80962" tIns="41275" rIns="80962" bIns="41275">
              <a:spAutoFit/>
            </a:bodyPr>
            <a:lstStyle/>
            <a:p>
              <a:pPr algn="ctr" defTabSz="736600" eaLnBrk="0" hangingPunct="0">
                <a:defRPr/>
              </a:pPr>
              <a:r>
                <a:rPr lang="en-US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Subsequent Developments</a:t>
              </a:r>
            </a:p>
            <a:p>
              <a:pPr algn="ctr" defTabSz="736600" eaLnBrk="0" hangingPunct="0">
                <a:defRPr/>
              </a:pPr>
              <a:r>
                <a:rPr lang="en-US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Expose Limitations</a:t>
              </a:r>
              <a:endPara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1171575" y="5703106"/>
              <a:ext cx="2235200" cy="637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0962" tIns="41275" rIns="80962" bIns="41275">
              <a:spAutoFit/>
            </a:bodyPr>
            <a:lstStyle/>
            <a:p>
              <a:pPr algn="ctr" defTabSz="736600" eaLnBrk="0" hangingPunct="0">
                <a:defRPr/>
              </a:pPr>
              <a:r>
                <a:rPr lang="en-US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New Opportunities</a:t>
              </a:r>
            </a:p>
            <a:p>
              <a:pPr algn="ctr" defTabSz="736600" eaLnBrk="0" hangingPunct="0">
                <a:defRPr/>
              </a:pPr>
              <a:r>
                <a:rPr lang="en-US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New Challenges</a:t>
              </a:r>
              <a:endPara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3002391" y="2576953"/>
              <a:ext cx="3285509" cy="2219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6838" tIns="47625" rIns="96838" bIns="47625">
              <a:spAutoFit/>
            </a:bodyPr>
            <a:lstStyle/>
            <a:p>
              <a:pPr algn="ctr" defTabSz="1008063" eaLnBrk="0" hangingPunct="0">
                <a:defRPr/>
              </a:pPr>
              <a:r>
                <a:rPr lang="en-US" sz="3200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Materials </a:t>
              </a:r>
            </a:p>
            <a:p>
              <a:pPr algn="ctr" defTabSz="1008063" eaLnBrk="0" hangingPunct="0">
                <a:defRPr/>
              </a:pPr>
              <a:r>
                <a:rPr lang="en-US" sz="3200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&amp; Design</a:t>
              </a:r>
            </a:p>
            <a:p>
              <a:pPr algn="ctr" defTabSz="1008063" eaLnBrk="0" hangingPunct="0">
                <a:defRPr/>
              </a:pPr>
              <a:endParaRPr lang="en-US" sz="1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endParaRPr>
            </a:p>
            <a:p>
              <a:pPr algn="ctr" defTabSz="1008063" eaLnBrk="0" hangingPunct="0">
                <a:defRPr/>
              </a:pPr>
              <a:r>
                <a:rPr lang="en-US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Stone – Metals – </a:t>
              </a:r>
            </a:p>
            <a:p>
              <a:pPr algn="ctr" defTabSz="1008063" eaLnBrk="0" hangingPunct="0">
                <a:defRPr/>
              </a:pPr>
              <a:r>
                <a:rPr lang="en-US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Polymers – Composites – </a:t>
              </a:r>
            </a:p>
            <a:p>
              <a:pPr algn="ctr" defTabSz="1008063" eaLnBrk="0" hangingPunct="0">
                <a:defRPr/>
              </a:pPr>
              <a:r>
                <a:rPr lang="en-US" sz="2200" b="1" i="1" dirty="0" smtClean="0">
                  <a:solidFill>
                    <a:srgbClr val="66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Tailored materials</a:t>
              </a:r>
              <a:endParaRPr lang="en-US" sz="22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1663700" y="1448601"/>
              <a:ext cx="1333500" cy="1292225"/>
            </a:xfrm>
            <a:custGeom>
              <a:avLst/>
              <a:gdLst/>
              <a:ahLst/>
              <a:cxnLst>
                <a:cxn ang="0">
                  <a:pos x="0" y="617"/>
                </a:cxn>
                <a:cxn ang="0">
                  <a:pos x="8" y="601"/>
                </a:cxn>
                <a:cxn ang="0">
                  <a:pos x="16" y="587"/>
                </a:cxn>
                <a:cxn ang="0">
                  <a:pos x="25" y="573"/>
                </a:cxn>
                <a:cxn ang="0">
                  <a:pos x="33" y="559"/>
                </a:cxn>
                <a:cxn ang="0">
                  <a:pos x="42" y="546"/>
                </a:cxn>
                <a:cxn ang="0">
                  <a:pos x="53" y="531"/>
                </a:cxn>
                <a:cxn ang="0">
                  <a:pos x="62" y="517"/>
                </a:cxn>
                <a:cxn ang="0">
                  <a:pos x="72" y="504"/>
                </a:cxn>
                <a:cxn ang="0">
                  <a:pos x="83" y="486"/>
                </a:cxn>
                <a:cxn ang="0">
                  <a:pos x="97" y="472"/>
                </a:cxn>
                <a:cxn ang="0">
                  <a:pos x="108" y="458"/>
                </a:cxn>
                <a:cxn ang="0">
                  <a:pos x="120" y="445"/>
                </a:cxn>
                <a:cxn ang="0">
                  <a:pos x="133" y="430"/>
                </a:cxn>
                <a:cxn ang="0">
                  <a:pos x="148" y="414"/>
                </a:cxn>
                <a:cxn ang="0">
                  <a:pos x="161" y="401"/>
                </a:cxn>
                <a:cxn ang="0">
                  <a:pos x="175" y="386"/>
                </a:cxn>
                <a:cxn ang="0">
                  <a:pos x="188" y="375"/>
                </a:cxn>
                <a:cxn ang="0">
                  <a:pos x="205" y="357"/>
                </a:cxn>
                <a:cxn ang="0">
                  <a:pos x="220" y="343"/>
                </a:cxn>
                <a:cxn ang="0">
                  <a:pos x="234" y="332"/>
                </a:cxn>
                <a:cxn ang="0">
                  <a:pos x="251" y="318"/>
                </a:cxn>
                <a:cxn ang="0">
                  <a:pos x="263" y="308"/>
                </a:cxn>
                <a:cxn ang="0">
                  <a:pos x="278" y="297"/>
                </a:cxn>
                <a:cxn ang="0">
                  <a:pos x="294" y="285"/>
                </a:cxn>
                <a:cxn ang="0">
                  <a:pos x="313" y="273"/>
                </a:cxn>
                <a:cxn ang="0">
                  <a:pos x="329" y="262"/>
                </a:cxn>
                <a:cxn ang="0">
                  <a:pos x="346" y="249"/>
                </a:cxn>
                <a:cxn ang="0">
                  <a:pos x="367" y="237"/>
                </a:cxn>
                <a:cxn ang="0">
                  <a:pos x="385" y="224"/>
                </a:cxn>
                <a:cxn ang="0">
                  <a:pos x="407" y="212"/>
                </a:cxn>
                <a:cxn ang="0">
                  <a:pos x="426" y="201"/>
                </a:cxn>
                <a:cxn ang="0">
                  <a:pos x="448" y="190"/>
                </a:cxn>
                <a:cxn ang="0">
                  <a:pos x="470" y="180"/>
                </a:cxn>
                <a:cxn ang="0">
                  <a:pos x="490" y="171"/>
                </a:cxn>
                <a:cxn ang="0">
                  <a:pos x="508" y="163"/>
                </a:cxn>
                <a:cxn ang="0">
                  <a:pos x="529" y="156"/>
                </a:cxn>
                <a:cxn ang="0">
                  <a:pos x="545" y="150"/>
                </a:cxn>
                <a:cxn ang="0">
                  <a:pos x="494" y="0"/>
                </a:cxn>
                <a:cxn ang="0">
                  <a:pos x="839" y="234"/>
                </a:cxn>
                <a:cxn ang="0">
                  <a:pos x="715" y="662"/>
                </a:cxn>
                <a:cxn ang="0">
                  <a:pos x="666" y="528"/>
                </a:cxn>
                <a:cxn ang="0">
                  <a:pos x="640" y="538"/>
                </a:cxn>
                <a:cxn ang="0">
                  <a:pos x="616" y="551"/>
                </a:cxn>
                <a:cxn ang="0">
                  <a:pos x="590" y="565"/>
                </a:cxn>
                <a:cxn ang="0">
                  <a:pos x="562" y="580"/>
                </a:cxn>
                <a:cxn ang="0">
                  <a:pos x="540" y="595"/>
                </a:cxn>
                <a:cxn ang="0">
                  <a:pos x="518" y="611"/>
                </a:cxn>
                <a:cxn ang="0">
                  <a:pos x="496" y="626"/>
                </a:cxn>
                <a:cxn ang="0">
                  <a:pos x="478" y="643"/>
                </a:cxn>
                <a:cxn ang="0">
                  <a:pos x="459" y="661"/>
                </a:cxn>
                <a:cxn ang="0">
                  <a:pos x="439" y="680"/>
                </a:cxn>
                <a:cxn ang="0">
                  <a:pos x="422" y="699"/>
                </a:cxn>
                <a:cxn ang="0">
                  <a:pos x="405" y="717"/>
                </a:cxn>
                <a:cxn ang="0">
                  <a:pos x="391" y="734"/>
                </a:cxn>
                <a:cxn ang="0">
                  <a:pos x="374" y="758"/>
                </a:cxn>
                <a:cxn ang="0">
                  <a:pos x="358" y="779"/>
                </a:cxn>
                <a:cxn ang="0">
                  <a:pos x="351" y="795"/>
                </a:cxn>
                <a:cxn ang="0">
                  <a:pos x="339" y="813"/>
                </a:cxn>
                <a:cxn ang="0">
                  <a:pos x="0" y="617"/>
                </a:cxn>
              </a:cxnLst>
              <a:rect l="0" t="0" r="r" b="b"/>
              <a:pathLst>
                <a:path w="840" h="814">
                  <a:moveTo>
                    <a:pt x="0" y="617"/>
                  </a:moveTo>
                  <a:lnTo>
                    <a:pt x="8" y="601"/>
                  </a:lnTo>
                  <a:lnTo>
                    <a:pt x="16" y="587"/>
                  </a:lnTo>
                  <a:lnTo>
                    <a:pt x="25" y="573"/>
                  </a:lnTo>
                  <a:lnTo>
                    <a:pt x="33" y="559"/>
                  </a:lnTo>
                  <a:lnTo>
                    <a:pt x="42" y="546"/>
                  </a:lnTo>
                  <a:lnTo>
                    <a:pt x="53" y="531"/>
                  </a:lnTo>
                  <a:lnTo>
                    <a:pt x="62" y="517"/>
                  </a:lnTo>
                  <a:lnTo>
                    <a:pt x="72" y="504"/>
                  </a:lnTo>
                  <a:lnTo>
                    <a:pt x="83" y="486"/>
                  </a:lnTo>
                  <a:lnTo>
                    <a:pt x="97" y="472"/>
                  </a:lnTo>
                  <a:lnTo>
                    <a:pt x="108" y="458"/>
                  </a:lnTo>
                  <a:lnTo>
                    <a:pt x="120" y="445"/>
                  </a:lnTo>
                  <a:lnTo>
                    <a:pt x="133" y="430"/>
                  </a:lnTo>
                  <a:lnTo>
                    <a:pt x="148" y="414"/>
                  </a:lnTo>
                  <a:lnTo>
                    <a:pt x="161" y="401"/>
                  </a:lnTo>
                  <a:lnTo>
                    <a:pt x="175" y="386"/>
                  </a:lnTo>
                  <a:lnTo>
                    <a:pt x="188" y="375"/>
                  </a:lnTo>
                  <a:lnTo>
                    <a:pt x="205" y="357"/>
                  </a:lnTo>
                  <a:lnTo>
                    <a:pt x="220" y="343"/>
                  </a:lnTo>
                  <a:lnTo>
                    <a:pt x="234" y="332"/>
                  </a:lnTo>
                  <a:lnTo>
                    <a:pt x="251" y="318"/>
                  </a:lnTo>
                  <a:lnTo>
                    <a:pt x="263" y="308"/>
                  </a:lnTo>
                  <a:lnTo>
                    <a:pt x="278" y="297"/>
                  </a:lnTo>
                  <a:lnTo>
                    <a:pt x="294" y="285"/>
                  </a:lnTo>
                  <a:lnTo>
                    <a:pt x="313" y="273"/>
                  </a:lnTo>
                  <a:lnTo>
                    <a:pt x="329" y="262"/>
                  </a:lnTo>
                  <a:lnTo>
                    <a:pt x="346" y="249"/>
                  </a:lnTo>
                  <a:lnTo>
                    <a:pt x="367" y="237"/>
                  </a:lnTo>
                  <a:lnTo>
                    <a:pt x="385" y="224"/>
                  </a:lnTo>
                  <a:lnTo>
                    <a:pt x="407" y="212"/>
                  </a:lnTo>
                  <a:lnTo>
                    <a:pt x="426" y="201"/>
                  </a:lnTo>
                  <a:lnTo>
                    <a:pt x="448" y="190"/>
                  </a:lnTo>
                  <a:lnTo>
                    <a:pt x="470" y="180"/>
                  </a:lnTo>
                  <a:lnTo>
                    <a:pt x="490" y="171"/>
                  </a:lnTo>
                  <a:lnTo>
                    <a:pt x="508" y="163"/>
                  </a:lnTo>
                  <a:lnTo>
                    <a:pt x="529" y="156"/>
                  </a:lnTo>
                  <a:lnTo>
                    <a:pt x="545" y="150"/>
                  </a:lnTo>
                  <a:lnTo>
                    <a:pt x="494" y="0"/>
                  </a:lnTo>
                  <a:lnTo>
                    <a:pt x="839" y="234"/>
                  </a:lnTo>
                  <a:lnTo>
                    <a:pt x="715" y="662"/>
                  </a:lnTo>
                  <a:lnTo>
                    <a:pt x="666" y="528"/>
                  </a:lnTo>
                  <a:lnTo>
                    <a:pt x="640" y="538"/>
                  </a:lnTo>
                  <a:lnTo>
                    <a:pt x="616" y="551"/>
                  </a:lnTo>
                  <a:lnTo>
                    <a:pt x="590" y="565"/>
                  </a:lnTo>
                  <a:lnTo>
                    <a:pt x="562" y="580"/>
                  </a:lnTo>
                  <a:lnTo>
                    <a:pt x="540" y="595"/>
                  </a:lnTo>
                  <a:lnTo>
                    <a:pt x="518" y="611"/>
                  </a:lnTo>
                  <a:lnTo>
                    <a:pt x="496" y="626"/>
                  </a:lnTo>
                  <a:lnTo>
                    <a:pt x="478" y="643"/>
                  </a:lnTo>
                  <a:lnTo>
                    <a:pt x="459" y="661"/>
                  </a:lnTo>
                  <a:lnTo>
                    <a:pt x="439" y="680"/>
                  </a:lnTo>
                  <a:lnTo>
                    <a:pt x="422" y="699"/>
                  </a:lnTo>
                  <a:lnTo>
                    <a:pt x="405" y="717"/>
                  </a:lnTo>
                  <a:lnTo>
                    <a:pt x="391" y="734"/>
                  </a:lnTo>
                  <a:lnTo>
                    <a:pt x="374" y="758"/>
                  </a:lnTo>
                  <a:lnTo>
                    <a:pt x="358" y="779"/>
                  </a:lnTo>
                  <a:lnTo>
                    <a:pt x="351" y="795"/>
                  </a:lnTo>
                  <a:lnTo>
                    <a:pt x="339" y="813"/>
                  </a:lnTo>
                  <a:lnTo>
                    <a:pt x="0" y="617"/>
                  </a:lnTo>
                </a:path>
              </a:pathLst>
            </a:custGeom>
            <a:solidFill>
              <a:srgbClr val="00FFFF"/>
            </a:solidFill>
            <a:ln w="12699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</p:grp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81000" y="125104"/>
            <a:ext cx="8229600" cy="868362"/>
          </a:xfrm>
          <a:noFill/>
        </p:spPr>
        <p:txBody>
          <a:bodyPr>
            <a:noAutofit/>
          </a:bodyPr>
          <a:lstStyle/>
          <a:p>
            <a:r>
              <a:rPr lang="en-US" sz="6000" b="1" dirty="0" smtClean="0"/>
              <a:t>Materials &amp; Design</a:t>
            </a:r>
            <a:endParaRPr lang="en-US" sz="6000" b="1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968689" y="1015624"/>
            <a:ext cx="4876800" cy="1588"/>
          </a:xfrm>
          <a:prstGeom prst="line">
            <a:avLst/>
          </a:prstGeom>
          <a:ln w="69850">
            <a:solidFill>
              <a:srgbClr val="CC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43295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55" y="0"/>
            <a:ext cx="915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Object 5"/>
          <p:cNvGraphicFramePr>
            <a:graphicFrameLocks noChangeAspect="1"/>
          </p:cNvGraphicFramePr>
          <p:nvPr/>
        </p:nvGraphicFramePr>
        <p:xfrm>
          <a:off x="899592" y="1950591"/>
          <a:ext cx="4460875" cy="1622425"/>
        </p:xfrm>
        <a:graphic>
          <a:graphicData uri="http://schemas.openxmlformats.org/presentationml/2006/ole">
            <p:oleObj spid="_x0000_s10287" name="Equation" r:id="rId4" imgW="3606800" imgH="1447800" progId="Equation.3">
              <p:embed/>
            </p:oleObj>
          </a:graphicData>
        </a:graphic>
      </p:graphicFrame>
      <p:sp>
        <p:nvSpPr>
          <p:cNvPr id="6" name="Rectangle 5"/>
          <p:cNvSpPr/>
          <p:nvPr/>
        </p:nvSpPr>
        <p:spPr>
          <a:xfrm>
            <a:off x="152730" y="1475492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5256" lvl="1" indent="-384048"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sz="1800" b="1" dirty="0" smtClean="0">
                <a:solidFill>
                  <a:srgbClr val="C00000"/>
                </a:solidFill>
                <a:latin typeface="Comic Sans MS" pitchFamily="66" charset="0"/>
              </a:rPr>
              <a:t>Check stick criterion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440762" y="981889"/>
            <a:ext cx="79208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8056" indent="-384048"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00000"/>
              <a:buFont typeface="Wingdings 2"/>
              <a:buChar char=""/>
            </a:pPr>
            <a:r>
              <a:rPr lang="en-US" sz="2200" b="1" dirty="0">
                <a:solidFill>
                  <a:srgbClr val="0000FF"/>
                </a:solidFill>
                <a:latin typeface="Comic Sans MS" pitchFamily="66" charset="0"/>
              </a:rPr>
              <a:t>Governing Equations</a:t>
            </a:r>
            <a:r>
              <a:rPr lang="en-US" sz="2200" b="1" dirty="0" smtClean="0">
                <a:solidFill>
                  <a:srgbClr val="0000FF"/>
                </a:solidFill>
                <a:latin typeface="Comic Sans MS" pitchFamily="66" charset="0"/>
              </a:rPr>
              <a:t>:</a:t>
            </a:r>
            <a:endParaRPr lang="en-US" sz="22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0722" y="3635732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5256" lvl="1" indent="-384048"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00000"/>
              <a:buFont typeface="+mj-lt"/>
              <a:buAutoNum type="arabicPeriod" startAt="2"/>
            </a:pPr>
            <a:r>
              <a:rPr lang="en-US" sz="1800" b="1" dirty="0" smtClean="0">
                <a:solidFill>
                  <a:srgbClr val="C00000"/>
                </a:solidFill>
                <a:latin typeface="Comic Sans MS" pitchFamily="66" charset="0"/>
              </a:rPr>
              <a:t>Velocity state equation</a:t>
            </a:r>
            <a:endParaRPr lang="en-US" sz="1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graphicFrame>
        <p:nvGraphicFramePr>
          <p:cNvPr id="10" name="Object 5"/>
          <p:cNvGraphicFramePr>
            <a:graphicFrameLocks noChangeAspect="1"/>
          </p:cNvGraphicFramePr>
          <p:nvPr/>
        </p:nvGraphicFramePr>
        <p:xfrm>
          <a:off x="899592" y="4016102"/>
          <a:ext cx="1676400" cy="781050"/>
        </p:xfrm>
        <a:graphic>
          <a:graphicData uri="http://schemas.openxmlformats.org/presentationml/2006/ole">
            <p:oleObj spid="_x0000_s10288" name="Equation" r:id="rId5" imgW="1384300" imgH="711200" progId="Equation.3">
              <p:embed/>
            </p:oleObj>
          </a:graphicData>
        </a:graphic>
      </p:graphicFrame>
      <p:sp>
        <p:nvSpPr>
          <p:cNvPr id="12" name="Rectangle 11"/>
          <p:cNvSpPr/>
          <p:nvPr/>
        </p:nvSpPr>
        <p:spPr>
          <a:xfrm>
            <a:off x="80722" y="4859868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5256" lvl="1" indent="-384048"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00000"/>
              <a:buFont typeface="+mj-lt"/>
              <a:buAutoNum type="arabicPeriod" startAt="3"/>
            </a:pPr>
            <a:r>
              <a:rPr lang="en-US" sz="1800" b="1" dirty="0" smtClean="0">
                <a:solidFill>
                  <a:srgbClr val="C00000"/>
                </a:solidFill>
                <a:latin typeface="Comic Sans MS" pitchFamily="66" charset="0"/>
              </a:rPr>
              <a:t>Acceleration state equation</a:t>
            </a:r>
            <a:endParaRPr lang="en-US" sz="1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graphicFrame>
        <p:nvGraphicFramePr>
          <p:cNvPr id="13" name="Object 5"/>
          <p:cNvGraphicFramePr>
            <a:graphicFrameLocks noChangeAspect="1"/>
          </p:cNvGraphicFramePr>
          <p:nvPr/>
        </p:nvGraphicFramePr>
        <p:xfrm>
          <a:off x="899592" y="5243785"/>
          <a:ext cx="4357688" cy="1425575"/>
        </p:xfrm>
        <a:graphic>
          <a:graphicData uri="http://schemas.openxmlformats.org/presentationml/2006/ole">
            <p:oleObj spid="_x0000_s10289" name="Equation" r:id="rId6" imgW="3594100" imgH="1295400" progId="Equation.3">
              <p:embed/>
            </p:oleObj>
          </a:graphicData>
        </a:graphic>
      </p:graphicFrame>
      <p:pic>
        <p:nvPicPr>
          <p:cNvPr id="14" name="Picture 13" descr="C:\Users\user\OMAR\Omar Stick-Slip Paper\Untitled-1 copy.jpg"/>
          <p:cNvPicPr>
            <a:picLocks noChangeAspect="1"/>
          </p:cNvPicPr>
          <p:nvPr/>
        </p:nvPicPr>
        <p:blipFill>
          <a:blip r:embed="rId7" cstate="print"/>
          <a:srcRect r="50200" b="9213"/>
          <a:stretch>
            <a:fillRect/>
          </a:stretch>
        </p:blipFill>
        <p:spPr bwMode="auto">
          <a:xfrm>
            <a:off x="5632708" y="980728"/>
            <a:ext cx="2035636" cy="175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4779181" y="3995772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5256" lvl="1" indent="-384048"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00000"/>
              <a:buFont typeface="+mj-lt"/>
              <a:buAutoNum type="arabicPeriod" startAt="4"/>
            </a:pPr>
            <a:r>
              <a:rPr lang="en-US" sz="1800" b="1" dirty="0" smtClean="0">
                <a:solidFill>
                  <a:srgbClr val="C00000"/>
                </a:solidFill>
                <a:latin typeface="Comic Sans MS" pitchFamily="66" charset="0"/>
              </a:rPr>
              <a:t>Stick-time state equation</a:t>
            </a:r>
            <a:endParaRPr lang="en-US" sz="1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graphicFrame>
        <p:nvGraphicFramePr>
          <p:cNvPr id="16" name="Object 5"/>
          <p:cNvGraphicFramePr>
            <a:graphicFrameLocks noChangeAspect="1"/>
          </p:cNvGraphicFramePr>
          <p:nvPr/>
        </p:nvGraphicFramePr>
        <p:xfrm>
          <a:off x="6156176" y="4448721"/>
          <a:ext cx="2332037" cy="852487"/>
        </p:xfrm>
        <a:graphic>
          <a:graphicData uri="http://schemas.openxmlformats.org/presentationml/2006/ole">
            <p:oleObj spid="_x0000_s10290" name="Equation" r:id="rId8" imgW="1765300" imgH="711200" progId="Equation.3">
              <p:embed/>
            </p:oleObj>
          </a:graphicData>
        </a:graphic>
      </p:graphicFrame>
      <p:sp>
        <p:nvSpPr>
          <p:cNvPr id="17" name="Rectangle 16"/>
          <p:cNvSpPr/>
          <p:nvPr/>
        </p:nvSpPr>
        <p:spPr>
          <a:xfrm>
            <a:off x="4779181" y="5363924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5256" lvl="1" indent="-384048"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00000"/>
              <a:buFont typeface="+mj-lt"/>
              <a:buAutoNum type="arabicPeriod" startAt="5"/>
            </a:pPr>
            <a:r>
              <a:rPr lang="en-US" sz="1800" b="1" dirty="0" smtClean="0">
                <a:solidFill>
                  <a:srgbClr val="C00000"/>
                </a:solidFill>
                <a:latin typeface="Comic Sans MS" pitchFamily="66" charset="0"/>
              </a:rPr>
              <a:t>Slip-time state equation</a:t>
            </a:r>
            <a:endParaRPr lang="en-US" sz="1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graphicFrame>
        <p:nvGraphicFramePr>
          <p:cNvPr id="18" name="Object 5"/>
          <p:cNvGraphicFramePr>
            <a:graphicFrameLocks noChangeAspect="1"/>
          </p:cNvGraphicFramePr>
          <p:nvPr/>
        </p:nvGraphicFramePr>
        <p:xfrm>
          <a:off x="6140524" y="5786710"/>
          <a:ext cx="2247900" cy="882650"/>
        </p:xfrm>
        <a:graphic>
          <a:graphicData uri="http://schemas.openxmlformats.org/presentationml/2006/ole">
            <p:oleObj spid="_x0000_s10291" name="Equation" r:id="rId9" imgW="1701800" imgH="736600" progId="Equation.3">
              <p:embed/>
            </p:oleObj>
          </a:graphicData>
        </a:graphic>
      </p:graphicFrame>
      <p:pic>
        <p:nvPicPr>
          <p:cNvPr id="19" name="Picture 18" descr="C:\Users\user\OMAR\Omar Stick-Slip Paper\Untitled-1 copy.jpg"/>
          <p:cNvPicPr>
            <a:picLocks noChangeAspect="1"/>
          </p:cNvPicPr>
          <p:nvPr/>
        </p:nvPicPr>
        <p:blipFill>
          <a:blip r:embed="rId7" cstate="print"/>
          <a:srcRect l="50200" b="9213"/>
          <a:stretch>
            <a:fillRect/>
          </a:stretch>
        </p:blipFill>
        <p:spPr bwMode="auto">
          <a:xfrm>
            <a:off x="7054430" y="2132856"/>
            <a:ext cx="1982066" cy="1706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oup 19"/>
          <p:cNvGrpSpPr/>
          <p:nvPr/>
        </p:nvGrpSpPr>
        <p:grpSpPr>
          <a:xfrm>
            <a:off x="5580112" y="1080032"/>
            <a:ext cx="3456384" cy="2781016"/>
            <a:chOff x="5580112" y="1080032"/>
            <a:chExt cx="3456384" cy="2781016"/>
          </a:xfrm>
        </p:grpSpPr>
        <p:cxnSp>
          <p:nvCxnSpPr>
            <p:cNvPr id="21" name="Straight Connector 20"/>
            <p:cNvCxnSpPr/>
            <p:nvPr/>
          </p:nvCxnSpPr>
          <p:spPr>
            <a:xfrm rot="5400000">
              <a:off x="4734112" y="1926032"/>
              <a:ext cx="1692000" cy="0"/>
            </a:xfrm>
            <a:prstGeom prst="line">
              <a:avLst/>
            </a:prstGeom>
            <a:ln w="2222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580112" y="2780928"/>
              <a:ext cx="1440000" cy="0"/>
            </a:xfrm>
            <a:prstGeom prst="line">
              <a:avLst/>
            </a:prstGeom>
            <a:ln w="2222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6480272" y="3321048"/>
              <a:ext cx="1080000" cy="0"/>
            </a:xfrm>
            <a:prstGeom prst="line">
              <a:avLst/>
            </a:prstGeom>
            <a:ln w="2222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020496" y="3861048"/>
              <a:ext cx="2016000" cy="0"/>
            </a:xfrm>
            <a:prstGeom prst="line">
              <a:avLst/>
            </a:prstGeom>
            <a:ln w="2222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8934"/>
            <a:ext cx="8229600" cy="7778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en-US" sz="4800" b="1" dirty="0" smtClean="0"/>
              <a:t>    Dynamics of Stick-Slip </a:t>
            </a:r>
            <a:endParaRPr lang="en-US" altLang="en-US" sz="4800" b="1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2417619" y="838200"/>
            <a:ext cx="4876800" cy="1588"/>
          </a:xfrm>
          <a:prstGeom prst="line">
            <a:avLst/>
          </a:prstGeom>
          <a:ln w="69850">
            <a:solidFill>
              <a:srgbClr val="CC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85637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2" grpId="0"/>
      <p:bldP spid="15" grpId="0"/>
      <p:bldP spid="17" grpId="0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55" y="0"/>
            <a:ext cx="915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4122" y="665645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5256" lvl="1" indent="-384048"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00000"/>
              <a:buFont typeface="+mj-lt"/>
              <a:buAutoNum type="arabicPeriod" startAt="6"/>
            </a:pPr>
            <a:r>
              <a:rPr lang="en-US" sz="1800" b="1" dirty="0" smtClean="0">
                <a:solidFill>
                  <a:srgbClr val="C00000"/>
                </a:solidFill>
                <a:latin typeface="Comic Sans MS" pitchFamily="66" charset="0"/>
              </a:rPr>
              <a:t>Contact pressure:</a:t>
            </a:r>
            <a:endParaRPr lang="en-US" sz="1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4034850" y="3644736"/>
            <a:ext cx="5184000" cy="0"/>
          </a:xfrm>
          <a:prstGeom prst="line">
            <a:avLst/>
          </a:prstGeom>
          <a:ln w="19050"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4122" y="1695529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5256" lvl="1" indent="-384048"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00000"/>
              <a:buFont typeface="+mj-lt"/>
              <a:buAutoNum type="arabicPeriod" startAt="7"/>
            </a:pPr>
            <a:r>
              <a:rPr lang="en-US" sz="1800" b="1" dirty="0" smtClean="0">
                <a:solidFill>
                  <a:srgbClr val="C00000"/>
                </a:solidFill>
                <a:latin typeface="Comic Sans MS" pitchFamily="66" charset="0"/>
              </a:rPr>
              <a:t>Expansion force:</a:t>
            </a:r>
            <a:endParaRPr lang="en-US" sz="1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5465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graphicFrame>
        <p:nvGraphicFramePr>
          <p:cNvPr id="9" name="Object 5"/>
          <p:cNvGraphicFramePr>
            <a:graphicFrameLocks noChangeAspect="1"/>
          </p:cNvGraphicFramePr>
          <p:nvPr/>
        </p:nvGraphicFramePr>
        <p:xfrm>
          <a:off x="1154242" y="2088389"/>
          <a:ext cx="4206875" cy="585787"/>
        </p:xfrm>
        <a:graphic>
          <a:graphicData uri="http://schemas.openxmlformats.org/presentationml/2006/ole">
            <p:oleObj spid="_x0000_s11320" name="Equation" r:id="rId4" imgW="3048000" imgH="469900" progId="Equation.3">
              <p:embed/>
            </p:oleObj>
          </a:graphicData>
        </a:graphic>
      </p:graphicFrame>
      <p:sp>
        <p:nvSpPr>
          <p:cNvPr id="10" name="Rectangle 9"/>
          <p:cNvSpPr/>
          <p:nvPr/>
        </p:nvSpPr>
        <p:spPr>
          <a:xfrm>
            <a:off x="74122" y="2753877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5256" lvl="1" indent="-384048"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00000"/>
              <a:buFont typeface="+mj-lt"/>
              <a:buAutoNum type="arabicPeriod" startAt="8"/>
            </a:pPr>
            <a:r>
              <a:rPr lang="en-US" sz="1800" b="1" dirty="0" smtClean="0">
                <a:solidFill>
                  <a:srgbClr val="C00000"/>
                </a:solidFill>
                <a:latin typeface="Comic Sans MS" pitchFamily="66" charset="0"/>
              </a:rPr>
              <a:t>Thickness variation:</a:t>
            </a:r>
            <a:endParaRPr lang="en-US" sz="1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5" cstate="print"/>
          <a:srcRect r="46085" b="8746"/>
          <a:stretch>
            <a:fillRect/>
          </a:stretch>
        </p:blipFill>
        <p:spPr bwMode="auto">
          <a:xfrm>
            <a:off x="6732240" y="3252167"/>
            <a:ext cx="2315892" cy="3489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C:\Users\user\OMAR\Omar &amp; Rashid  Paper (Analytical Model+Exp+FEM)\FBD of Analytical Model\FBD compression.jpg"/>
          <p:cNvPicPr>
            <a:picLocks noChangeAspect="1"/>
          </p:cNvPicPr>
          <p:nvPr/>
        </p:nvPicPr>
        <p:blipFill>
          <a:blip r:embed="rId6" cstate="print"/>
          <a:srcRect l="53150" t="4252" r="7354" b="34724"/>
          <a:stretch>
            <a:fillRect/>
          </a:stretch>
        </p:blipFill>
        <p:spPr bwMode="auto">
          <a:xfrm>
            <a:off x="7102638" y="846954"/>
            <a:ext cx="1573818" cy="229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Object 6"/>
          <p:cNvGraphicFramePr>
            <a:graphicFrameLocks noChangeAspect="1"/>
          </p:cNvGraphicFramePr>
          <p:nvPr/>
        </p:nvGraphicFramePr>
        <p:xfrm>
          <a:off x="1181750" y="1071375"/>
          <a:ext cx="4675188" cy="561975"/>
        </p:xfrm>
        <a:graphic>
          <a:graphicData uri="http://schemas.openxmlformats.org/presentationml/2006/ole">
            <p:oleObj spid="_x0000_s11321" name="Equation" r:id="rId7" imgW="3378200" imgH="457200" progId="Equation.3">
              <p:embed/>
            </p:oleObj>
          </a:graphicData>
        </a:graphic>
      </p:graphicFrame>
      <p:sp>
        <p:nvSpPr>
          <p:cNvPr id="14" name="Rectangle 13"/>
          <p:cNvSpPr/>
          <p:nvPr/>
        </p:nvSpPr>
        <p:spPr>
          <a:xfrm>
            <a:off x="74122" y="3896713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5256" lvl="1" indent="-384048"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00000"/>
              <a:buFont typeface="+mj-lt"/>
              <a:buAutoNum type="arabicPeriod" startAt="9"/>
            </a:pPr>
            <a:r>
              <a:rPr lang="en-US" sz="1800" b="1" dirty="0" smtClean="0">
                <a:solidFill>
                  <a:srgbClr val="C00000"/>
                </a:solidFill>
                <a:latin typeface="Comic Sans MS" pitchFamily="66" charset="0"/>
              </a:rPr>
              <a:t>Length variation:</a:t>
            </a:r>
            <a:endParaRPr lang="en-US" sz="1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4122" y="5058133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5256" lvl="1" indent="-384048"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00000"/>
              <a:buFont typeface="+mj-lt"/>
              <a:buAutoNum type="arabicPeriod" startAt="10"/>
            </a:pPr>
            <a:r>
              <a:rPr lang="en-US" sz="1800" b="1" dirty="0" smtClean="0">
                <a:solidFill>
                  <a:srgbClr val="C00000"/>
                </a:solidFill>
                <a:latin typeface="Comic Sans MS" pitchFamily="66" charset="0"/>
              </a:rPr>
              <a:t>Static friction force:</a:t>
            </a:r>
            <a:endParaRPr lang="en-US" sz="1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122" y="5827281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5256" lvl="1" indent="-384048">
              <a:spcBef>
                <a:spcPct val="20000"/>
              </a:spcBef>
              <a:spcAft>
                <a:spcPts val="600"/>
              </a:spcAft>
              <a:buClr>
                <a:srgbClr val="FF0000"/>
              </a:buClr>
              <a:buSzPct val="100000"/>
              <a:buFont typeface="+mj-lt"/>
              <a:buAutoNum type="arabicPeriod" startAt="11"/>
            </a:pPr>
            <a:r>
              <a:rPr lang="en-US" sz="1800" b="1" dirty="0" smtClean="0">
                <a:solidFill>
                  <a:srgbClr val="C00000"/>
                </a:solidFill>
                <a:latin typeface="Comic Sans MS" pitchFamily="66" charset="0"/>
              </a:rPr>
              <a:t>Kinetic friction force:</a:t>
            </a:r>
            <a:endParaRPr lang="en-US" sz="1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graphicFrame>
        <p:nvGraphicFramePr>
          <p:cNvPr id="17" name="Object 5"/>
          <p:cNvGraphicFramePr>
            <a:graphicFrameLocks noChangeAspect="1"/>
          </p:cNvGraphicFramePr>
          <p:nvPr/>
        </p:nvGraphicFramePr>
        <p:xfrm>
          <a:off x="1146825" y="6185556"/>
          <a:ext cx="2951163" cy="312737"/>
        </p:xfrm>
        <a:graphic>
          <a:graphicData uri="http://schemas.openxmlformats.org/presentationml/2006/ole">
            <p:oleObj spid="_x0000_s11322" name="Equation" r:id="rId8" imgW="2159000" imgH="254000" progId="Equation.3">
              <p:embed/>
            </p:oleObj>
          </a:graphicData>
        </a:graphic>
      </p:graphicFrame>
      <p:graphicFrame>
        <p:nvGraphicFramePr>
          <p:cNvPr id="18" name="Object 10"/>
          <p:cNvGraphicFramePr>
            <a:graphicFrameLocks noChangeAspect="1"/>
          </p:cNvGraphicFramePr>
          <p:nvPr/>
        </p:nvGraphicFramePr>
        <p:xfrm>
          <a:off x="1154763" y="5457538"/>
          <a:ext cx="2820987" cy="320675"/>
        </p:xfrm>
        <a:graphic>
          <a:graphicData uri="http://schemas.openxmlformats.org/presentationml/2006/ole">
            <p:oleObj spid="_x0000_s11323" name="Equation" r:id="rId9" imgW="2019300" imgH="254000" progId="Equation.3">
              <p:embed/>
            </p:oleObj>
          </a:graphicData>
        </a:graphic>
      </p:graphicFrame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25465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20" name="Object 13"/>
          <p:cNvGraphicFramePr>
            <a:graphicFrameLocks noChangeAspect="1"/>
          </p:cNvGraphicFramePr>
          <p:nvPr/>
        </p:nvGraphicFramePr>
        <p:xfrm>
          <a:off x="1137300" y="4276512"/>
          <a:ext cx="4956175" cy="709613"/>
        </p:xfrm>
        <a:graphic>
          <a:graphicData uri="http://schemas.openxmlformats.org/presentationml/2006/ole">
            <p:oleObj spid="_x0000_s11324" name="Equation" r:id="rId10" imgW="3606800" imgH="571500" progId="Equation.3">
              <p:embed/>
            </p:oleObj>
          </a:graphicData>
        </a:graphic>
      </p:graphicFrame>
      <p:graphicFrame>
        <p:nvGraphicFramePr>
          <p:cNvPr id="21" name="Object 14"/>
          <p:cNvGraphicFramePr>
            <a:graphicFrameLocks noChangeAspect="1"/>
          </p:cNvGraphicFramePr>
          <p:nvPr/>
        </p:nvGraphicFramePr>
        <p:xfrm>
          <a:off x="1154242" y="3135450"/>
          <a:ext cx="4725987" cy="715963"/>
        </p:xfrm>
        <a:graphic>
          <a:graphicData uri="http://schemas.openxmlformats.org/presentationml/2006/ole">
            <p:oleObj spid="_x0000_s11325" name="Equation" r:id="rId11" imgW="3403600" imgH="571500" progId="Equation.3">
              <p:embed/>
            </p:oleObj>
          </a:graphicData>
        </a:graphic>
      </p:graphicFrame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/>
          <a:srcRect l="55302" t="24293" b="36925"/>
          <a:stretch>
            <a:fillRect/>
          </a:stretch>
        </p:blipFill>
        <p:spPr bwMode="auto">
          <a:xfrm>
            <a:off x="4859869" y="5448265"/>
            <a:ext cx="1728355" cy="1293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Straight Connector 22"/>
          <p:cNvCxnSpPr/>
          <p:nvPr/>
        </p:nvCxnSpPr>
        <p:spPr>
          <a:xfrm rot="10800000">
            <a:off x="4898658" y="5445223"/>
            <a:ext cx="172819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4322594" y="6021288"/>
            <a:ext cx="11521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22677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55" y="0"/>
            <a:ext cx="915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rcRect l="1010" t="3369" r="7572" b="1348"/>
          <a:stretch>
            <a:fillRect/>
          </a:stretch>
        </p:blipFill>
        <p:spPr bwMode="auto">
          <a:xfrm>
            <a:off x="4869498" y="3785139"/>
            <a:ext cx="3585818" cy="2799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rcRect l="4038" t="674" r="7572" b="1348"/>
          <a:stretch>
            <a:fillRect/>
          </a:stretch>
        </p:blipFill>
        <p:spPr bwMode="auto">
          <a:xfrm>
            <a:off x="4988269" y="976826"/>
            <a:ext cx="3467047" cy="2878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rcRect l="1514" t="674" r="6562" b="-674"/>
          <a:stretch>
            <a:fillRect/>
          </a:stretch>
        </p:blipFill>
        <p:spPr bwMode="auto">
          <a:xfrm>
            <a:off x="678452" y="976827"/>
            <a:ext cx="3605666" cy="2938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/>
          <a:srcRect l="1514" t="3369" r="6562" b="1348"/>
          <a:stretch>
            <a:fillRect/>
          </a:stretch>
        </p:blipFill>
        <p:spPr bwMode="auto">
          <a:xfrm>
            <a:off x="678452" y="3793684"/>
            <a:ext cx="3605666" cy="2799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0" y="851959"/>
            <a:ext cx="9144000" cy="338554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dirty="0" smtClean="0">
                <a:solidFill>
                  <a:srgbClr val="FF0000"/>
                </a:solidFill>
                <a:latin typeface="Comic Sans MS" pitchFamily="66" charset="0"/>
              </a:rPr>
              <a:t>ID=7.200”</a:t>
            </a:r>
            <a:r>
              <a:rPr lang="en-US" sz="1600" b="1" dirty="0" smtClean="0">
                <a:solidFill>
                  <a:srgbClr val="FF0000"/>
                </a:solidFill>
                <a:latin typeface="Comic Sans MS" pitchFamily="66" charset="0"/>
                <a:cs typeface="Times New Roman"/>
              </a:rPr>
              <a:t>, OD=8.000”, t </a:t>
            </a:r>
            <a:r>
              <a:rPr lang="en-US" sz="1600" b="1" dirty="0">
                <a:solidFill>
                  <a:srgbClr val="FF0000"/>
                </a:solidFill>
                <a:latin typeface="Comic Sans MS" pitchFamily="66" charset="0"/>
                <a:cs typeface="Times New Roman"/>
              </a:rPr>
              <a:t>= </a:t>
            </a:r>
            <a:r>
              <a:rPr lang="en-US" sz="1600" b="1" dirty="0" smtClean="0">
                <a:solidFill>
                  <a:srgbClr val="FF0000"/>
                </a:solidFill>
                <a:latin typeface="Comic Sans MS" pitchFamily="66" charset="0"/>
                <a:cs typeface="Times New Roman"/>
              </a:rPr>
              <a:t>0.400”, ER= 20%</a:t>
            </a:r>
            <a:endParaRPr lang="en-US" sz="1600" b="1" dirty="0">
              <a:solidFill>
                <a:srgbClr val="FF0000"/>
              </a:solidFill>
              <a:latin typeface="Comic Sans MS" pitchFamily="66" charset="0"/>
              <a:cs typeface="Times New Roman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588602" y="10072"/>
            <a:ext cx="6654800" cy="7350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/>
            <a:r>
              <a:rPr lang="en-US" sz="4800" b="1" dirty="0">
                <a:latin typeface="+mj-lt"/>
              </a:rPr>
              <a:t>Some Results ........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2417619" y="796635"/>
            <a:ext cx="4876800" cy="1588"/>
          </a:xfrm>
          <a:prstGeom prst="line">
            <a:avLst/>
          </a:prstGeom>
          <a:ln w="69850">
            <a:solidFill>
              <a:srgbClr val="CC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54422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" name="Straight Connector 2"/>
          <p:cNvCxnSpPr/>
          <p:nvPr/>
        </p:nvCxnSpPr>
        <p:spPr>
          <a:xfrm>
            <a:off x="2514600" y="838200"/>
            <a:ext cx="4876800" cy="1588"/>
          </a:xfrm>
          <a:prstGeom prst="line">
            <a:avLst/>
          </a:prstGeom>
          <a:ln w="69850">
            <a:solidFill>
              <a:srgbClr val="CC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349851" y="962885"/>
            <a:ext cx="25506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800"/>
              </a:spcBef>
              <a:spcAft>
                <a:spcPts val="800"/>
              </a:spcAft>
              <a:defRPr/>
            </a:pPr>
            <a:r>
              <a:rPr lang="en-US" sz="2000" b="1" kern="0" dirty="0" smtClean="0">
                <a:latin typeface="Arial" pitchFamily="34" charset="0"/>
                <a:cs typeface="Arial" pitchFamily="34" charset="0"/>
              </a:rPr>
              <a:t>Current Challenges</a:t>
            </a:r>
            <a:endParaRPr lang="en-US" sz="2000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349851" y="1343885"/>
            <a:ext cx="7607459" cy="2438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4675" lvl="1" indent="-342900" algn="just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75000"/>
              <a:buFont typeface="+mj-lt"/>
              <a:buAutoNum type="arabicPeriod"/>
            </a:pPr>
            <a:r>
              <a:rPr lang="en-US" sz="2000" b="1" kern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Preserving structural integrity;</a:t>
            </a:r>
            <a:r>
              <a:rPr lang="en-US" sz="2400" b="1" kern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kern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current </a:t>
            </a:r>
            <a:r>
              <a:rPr lang="en-US" sz="1600" b="1" kern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expansion leads to 50% reduction </a:t>
            </a:r>
            <a:r>
              <a:rPr lang="en-US" sz="1600" b="1" kern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 collapse pressure rating making </a:t>
            </a:r>
            <a:r>
              <a:rPr lang="en-US" sz="1600" b="1" kern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it unsuitable for well applications. </a:t>
            </a:r>
          </a:p>
          <a:p>
            <a:pPr marL="574675" lvl="1" indent="-342900" algn="just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75000"/>
              <a:buFont typeface="+mj-lt"/>
              <a:buAutoNum type="arabicPeriod"/>
            </a:pPr>
            <a:r>
              <a:rPr lang="en-US" sz="2000" b="1" kern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Increased expansion ratio; </a:t>
            </a:r>
            <a:r>
              <a:rPr lang="en-US" sz="1600" b="1" kern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desires to reach 30% and above; </a:t>
            </a:r>
            <a:r>
              <a:rPr lang="en-US" sz="16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currently possible 28% in laboratory setup and 18.64% in field applications.</a:t>
            </a:r>
          </a:p>
          <a:p>
            <a:pPr marL="574675" lvl="1" indent="-342900" algn="just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75000"/>
              <a:buFont typeface="+mj-lt"/>
              <a:buAutoNum type="arabicPeriod"/>
            </a:pPr>
            <a:r>
              <a:rPr lang="en-US" sz="2000" b="1" kern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Existing rig capacity; </a:t>
            </a:r>
            <a:r>
              <a:rPr lang="en-US" sz="1600" b="1" kern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needs to reduce force required for expansion;</a:t>
            </a:r>
            <a:r>
              <a:rPr lang="en-US" sz="2000" b="1" kern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current rigs with capacity of 250 tons are not suitable.</a:t>
            </a:r>
          </a:p>
        </p:txBody>
      </p:sp>
      <p:sp>
        <p:nvSpPr>
          <p:cNvPr id="9" name="Rectangle 8"/>
          <p:cNvSpPr/>
          <p:nvPr/>
        </p:nvSpPr>
        <p:spPr>
          <a:xfrm>
            <a:off x="1752600" y="4400490"/>
            <a:ext cx="7010400" cy="584775"/>
          </a:xfrm>
          <a:prstGeom prst="rect">
            <a:avLst/>
          </a:prstGeom>
          <a:ln w="38100" cmpd="dbl">
            <a:solidFill>
              <a:srgbClr val="CCCC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3200" b="1" kern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Search for </a:t>
            </a:r>
            <a:r>
              <a:rPr lang="en-US" sz="3200" b="1" kern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New / Tailored </a:t>
            </a:r>
            <a:r>
              <a:rPr lang="en-US" sz="3200" b="1" kern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Materials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33600" y="5683807"/>
            <a:ext cx="6400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17538" lvl="1" indent="-342900">
              <a:spcBef>
                <a:spcPts val="60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High strength and formability</a:t>
            </a:r>
          </a:p>
          <a:p>
            <a:pPr marL="617538" lvl="1" indent="-342900">
              <a:spcBef>
                <a:spcPts val="60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Reliability and Long Life</a:t>
            </a:r>
          </a:p>
          <a:p>
            <a:pPr marL="617538" lvl="1" indent="-342900">
              <a:spcBef>
                <a:spcPts val="60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Lower expansion force and reduced cost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588602" y="10072"/>
            <a:ext cx="6654800" cy="7350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/>
            <a:r>
              <a:rPr lang="en-US" sz="4800" b="1" dirty="0" smtClean="0">
                <a:latin typeface="+mj-lt"/>
              </a:rPr>
              <a:t>Issues and Challenges</a:t>
            </a:r>
            <a:endParaRPr lang="en-US" sz="4800" b="1" dirty="0">
              <a:latin typeface="+mj-lt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5105400" y="3823853"/>
            <a:ext cx="533400" cy="438090"/>
          </a:xfrm>
          <a:prstGeom prst="downArrow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5105400" y="5201687"/>
            <a:ext cx="533400" cy="438090"/>
          </a:xfrm>
          <a:prstGeom prst="downArrow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3" grpId="0"/>
      <p:bldP spid="2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22" name="Group 35"/>
          <p:cNvGrpSpPr/>
          <p:nvPr/>
        </p:nvGrpSpPr>
        <p:grpSpPr>
          <a:xfrm>
            <a:off x="2057400" y="2209800"/>
            <a:ext cx="6400800" cy="3657600"/>
            <a:chOff x="2438400" y="4648200"/>
            <a:chExt cx="5497119" cy="3048000"/>
          </a:xfrm>
        </p:grpSpPr>
        <p:pic>
          <p:nvPicPr>
            <p:cNvPr id="123" name="Picture 2" descr="F:\SQU Day Exhibition\Info &amp; Figures for College Day PPT\Figures for PPT\Stress_Elongation Diagram\109717_7lo.jpg"/>
            <p:cNvPicPr>
              <a:picLocks noChangeAspect="1" noChangeArrowheads="1"/>
            </p:cNvPicPr>
            <p:nvPr/>
          </p:nvPicPr>
          <p:blipFill>
            <a:blip r:embed="rId3" cstate="print"/>
            <a:srcRect l="598" t="1068" r="598" b="1068"/>
            <a:stretch>
              <a:fillRect/>
            </a:stretch>
          </p:blipFill>
          <p:spPr bwMode="auto">
            <a:xfrm>
              <a:off x="2438400" y="4648200"/>
              <a:ext cx="5497119" cy="3048000"/>
            </a:xfrm>
            <a:prstGeom prst="rect">
              <a:avLst/>
            </a:prstGeom>
            <a:noFill/>
          </p:spPr>
        </p:pic>
        <p:sp>
          <p:nvSpPr>
            <p:cNvPr id="124" name="Oval 123"/>
            <p:cNvSpPr/>
            <p:nvPr/>
          </p:nvSpPr>
          <p:spPr>
            <a:xfrm rot="718697">
              <a:off x="4944582" y="5640760"/>
              <a:ext cx="2712388" cy="734612"/>
            </a:xfrm>
            <a:prstGeom prst="ellipse">
              <a:avLst/>
            </a:prstGeom>
            <a:solidFill>
              <a:srgbClr val="FFFF66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5562600" y="5715000"/>
              <a:ext cx="1371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0070C0"/>
                  </a:solidFill>
                </a:rPr>
                <a:t>Current Area</a:t>
              </a:r>
              <a:endParaRPr lang="en-US" sz="1600" b="1" dirty="0">
                <a:solidFill>
                  <a:srgbClr val="0070C0"/>
                </a:solidFill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6172200" y="5986046"/>
              <a:ext cx="1371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0070C0"/>
                  </a:solidFill>
                </a:rPr>
                <a:t>of Research</a:t>
              </a:r>
              <a:endParaRPr lang="en-US" sz="16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846232" y="1524000"/>
            <a:ext cx="6916768" cy="5142002"/>
            <a:chOff x="641324" y="990600"/>
            <a:chExt cx="7518226" cy="5589132"/>
          </a:xfrm>
        </p:grpSpPr>
        <p:grpSp>
          <p:nvGrpSpPr>
            <p:cNvPr id="5" name="Group 77"/>
            <p:cNvGrpSpPr>
              <a:grpSpLocks noChangeAspect="1"/>
            </p:cNvGrpSpPr>
            <p:nvPr/>
          </p:nvGrpSpPr>
          <p:grpSpPr bwMode="auto">
            <a:xfrm>
              <a:off x="641322" y="990600"/>
              <a:ext cx="7518227" cy="5589132"/>
              <a:chOff x="356" y="601"/>
              <a:chExt cx="4890" cy="3672"/>
            </a:xfrm>
          </p:grpSpPr>
          <p:sp>
            <p:nvSpPr>
              <p:cNvPr id="13" name="Rectangle 52"/>
              <p:cNvSpPr>
                <a:spLocks noChangeArrowheads="1"/>
              </p:cNvSpPr>
              <p:nvPr/>
            </p:nvSpPr>
            <p:spPr bwMode="auto">
              <a:xfrm>
                <a:off x="1006" y="811"/>
                <a:ext cx="4099" cy="30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" name="Line 15"/>
              <p:cNvSpPr>
                <a:spLocks noChangeShapeType="1"/>
              </p:cNvSpPr>
              <p:nvPr/>
            </p:nvSpPr>
            <p:spPr bwMode="auto">
              <a:xfrm>
                <a:off x="994" y="635"/>
                <a:ext cx="0" cy="123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" name="Freeform 16"/>
              <p:cNvSpPr>
                <a:spLocks/>
              </p:cNvSpPr>
              <p:nvPr/>
            </p:nvSpPr>
            <p:spPr bwMode="auto">
              <a:xfrm>
                <a:off x="988" y="1545"/>
                <a:ext cx="2735" cy="2255"/>
              </a:xfrm>
              <a:custGeom>
                <a:avLst/>
                <a:gdLst>
                  <a:gd name="T0" fmla="*/ 0 w 2607"/>
                  <a:gd name="T1" fmla="*/ 2201 h 2201"/>
                  <a:gd name="T2" fmla="*/ 24 w 2607"/>
                  <a:gd name="T3" fmla="*/ 922 h 2201"/>
                  <a:gd name="T4" fmla="*/ 48 w 2607"/>
                  <a:gd name="T5" fmla="*/ 807 h 2201"/>
                  <a:gd name="T6" fmla="*/ 73 w 2607"/>
                  <a:gd name="T7" fmla="*/ 722 h 2201"/>
                  <a:gd name="T8" fmla="*/ 97 w 2607"/>
                  <a:gd name="T9" fmla="*/ 667 h 2201"/>
                  <a:gd name="T10" fmla="*/ 121 w 2607"/>
                  <a:gd name="T11" fmla="*/ 613 h 2201"/>
                  <a:gd name="T12" fmla="*/ 164 w 2607"/>
                  <a:gd name="T13" fmla="*/ 546 h 2201"/>
                  <a:gd name="T14" fmla="*/ 200 w 2607"/>
                  <a:gd name="T15" fmla="*/ 479 h 2201"/>
                  <a:gd name="T16" fmla="*/ 267 w 2607"/>
                  <a:gd name="T17" fmla="*/ 382 h 2201"/>
                  <a:gd name="T18" fmla="*/ 352 w 2607"/>
                  <a:gd name="T19" fmla="*/ 298 h 2201"/>
                  <a:gd name="T20" fmla="*/ 424 w 2607"/>
                  <a:gd name="T21" fmla="*/ 231 h 2201"/>
                  <a:gd name="T22" fmla="*/ 546 w 2607"/>
                  <a:gd name="T23" fmla="*/ 164 h 2201"/>
                  <a:gd name="T24" fmla="*/ 649 w 2607"/>
                  <a:gd name="T25" fmla="*/ 122 h 2201"/>
                  <a:gd name="T26" fmla="*/ 794 w 2607"/>
                  <a:gd name="T27" fmla="*/ 79 h 2201"/>
                  <a:gd name="T28" fmla="*/ 922 w 2607"/>
                  <a:gd name="T29" fmla="*/ 49 h 2201"/>
                  <a:gd name="T30" fmla="*/ 1055 w 2607"/>
                  <a:gd name="T31" fmla="*/ 31 h 2201"/>
                  <a:gd name="T32" fmla="*/ 1158 w 2607"/>
                  <a:gd name="T33" fmla="*/ 25 h 2201"/>
                  <a:gd name="T34" fmla="*/ 1370 w 2607"/>
                  <a:gd name="T35" fmla="*/ 7 h 2201"/>
                  <a:gd name="T36" fmla="*/ 1528 w 2607"/>
                  <a:gd name="T37" fmla="*/ 0 h 2201"/>
                  <a:gd name="T38" fmla="*/ 1801 w 2607"/>
                  <a:gd name="T39" fmla="*/ 7 h 2201"/>
                  <a:gd name="T40" fmla="*/ 1958 w 2607"/>
                  <a:gd name="T41" fmla="*/ 13 h 2201"/>
                  <a:gd name="T42" fmla="*/ 2104 w 2607"/>
                  <a:gd name="T43" fmla="*/ 37 h 2201"/>
                  <a:gd name="T44" fmla="*/ 2262 w 2607"/>
                  <a:gd name="T45" fmla="*/ 79 h 2201"/>
                  <a:gd name="T46" fmla="*/ 2395 w 2607"/>
                  <a:gd name="T47" fmla="*/ 122 h 2201"/>
                  <a:gd name="T48" fmla="*/ 2516 w 2607"/>
                  <a:gd name="T49" fmla="*/ 213 h 2201"/>
                  <a:gd name="T50" fmla="*/ 2583 w 2607"/>
                  <a:gd name="T51" fmla="*/ 304 h 2201"/>
                  <a:gd name="T52" fmla="*/ 2607 w 2607"/>
                  <a:gd name="T53" fmla="*/ 364 h 220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607"/>
                  <a:gd name="T82" fmla="*/ 0 h 2201"/>
                  <a:gd name="T83" fmla="*/ 2607 w 2607"/>
                  <a:gd name="T84" fmla="*/ 2201 h 2201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607" h="2201">
                    <a:moveTo>
                      <a:pt x="0" y="2201"/>
                    </a:moveTo>
                    <a:lnTo>
                      <a:pt x="24" y="922"/>
                    </a:lnTo>
                    <a:lnTo>
                      <a:pt x="48" y="807"/>
                    </a:lnTo>
                    <a:lnTo>
                      <a:pt x="73" y="722"/>
                    </a:lnTo>
                    <a:lnTo>
                      <a:pt x="97" y="667"/>
                    </a:lnTo>
                    <a:lnTo>
                      <a:pt x="121" y="613"/>
                    </a:lnTo>
                    <a:lnTo>
                      <a:pt x="164" y="546"/>
                    </a:lnTo>
                    <a:lnTo>
                      <a:pt x="200" y="479"/>
                    </a:lnTo>
                    <a:lnTo>
                      <a:pt x="267" y="382"/>
                    </a:lnTo>
                    <a:lnTo>
                      <a:pt x="352" y="298"/>
                    </a:lnTo>
                    <a:lnTo>
                      <a:pt x="424" y="231"/>
                    </a:lnTo>
                    <a:lnTo>
                      <a:pt x="546" y="164"/>
                    </a:lnTo>
                    <a:lnTo>
                      <a:pt x="649" y="122"/>
                    </a:lnTo>
                    <a:lnTo>
                      <a:pt x="794" y="79"/>
                    </a:lnTo>
                    <a:lnTo>
                      <a:pt x="922" y="49"/>
                    </a:lnTo>
                    <a:lnTo>
                      <a:pt x="1055" y="31"/>
                    </a:lnTo>
                    <a:lnTo>
                      <a:pt x="1158" y="25"/>
                    </a:lnTo>
                    <a:lnTo>
                      <a:pt x="1370" y="7"/>
                    </a:lnTo>
                    <a:lnTo>
                      <a:pt x="1528" y="0"/>
                    </a:lnTo>
                    <a:lnTo>
                      <a:pt x="1801" y="7"/>
                    </a:lnTo>
                    <a:lnTo>
                      <a:pt x="1958" y="13"/>
                    </a:lnTo>
                    <a:lnTo>
                      <a:pt x="2104" y="37"/>
                    </a:lnTo>
                    <a:lnTo>
                      <a:pt x="2262" y="79"/>
                    </a:lnTo>
                    <a:lnTo>
                      <a:pt x="2395" y="122"/>
                    </a:lnTo>
                    <a:lnTo>
                      <a:pt x="2516" y="213"/>
                    </a:lnTo>
                    <a:lnTo>
                      <a:pt x="2583" y="304"/>
                    </a:lnTo>
                    <a:lnTo>
                      <a:pt x="2607" y="364"/>
                    </a:lnTo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" name="Line 17"/>
              <p:cNvSpPr>
                <a:spLocks noChangeShapeType="1"/>
              </p:cNvSpPr>
              <p:nvPr/>
            </p:nvSpPr>
            <p:spPr bwMode="auto">
              <a:xfrm flipV="1">
                <a:off x="996" y="601"/>
                <a:ext cx="0" cy="322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" name="Line 18"/>
              <p:cNvSpPr>
                <a:spLocks noChangeShapeType="1"/>
              </p:cNvSpPr>
              <p:nvPr/>
            </p:nvSpPr>
            <p:spPr bwMode="auto">
              <a:xfrm>
                <a:off x="992" y="3818"/>
                <a:ext cx="425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" name="Freeform 19"/>
              <p:cNvSpPr>
                <a:spLocks/>
              </p:cNvSpPr>
              <p:nvPr/>
            </p:nvSpPr>
            <p:spPr bwMode="auto">
              <a:xfrm>
                <a:off x="1002" y="1222"/>
                <a:ext cx="1644" cy="2596"/>
              </a:xfrm>
              <a:custGeom>
                <a:avLst/>
                <a:gdLst>
                  <a:gd name="T0" fmla="*/ 0 w 1644"/>
                  <a:gd name="T1" fmla="*/ 2596 h 2596"/>
                  <a:gd name="T2" fmla="*/ 32 w 1644"/>
                  <a:gd name="T3" fmla="*/ 264 h 2596"/>
                  <a:gd name="T4" fmla="*/ 56 w 1644"/>
                  <a:gd name="T5" fmla="*/ 284 h 2596"/>
                  <a:gd name="T6" fmla="*/ 84 w 1644"/>
                  <a:gd name="T7" fmla="*/ 272 h 2596"/>
                  <a:gd name="T8" fmla="*/ 108 w 1644"/>
                  <a:gd name="T9" fmla="*/ 252 h 2596"/>
                  <a:gd name="T10" fmla="*/ 132 w 1644"/>
                  <a:gd name="T11" fmla="*/ 232 h 2596"/>
                  <a:gd name="T12" fmla="*/ 164 w 1644"/>
                  <a:gd name="T13" fmla="*/ 216 h 2596"/>
                  <a:gd name="T14" fmla="*/ 200 w 1644"/>
                  <a:gd name="T15" fmla="*/ 220 h 2596"/>
                  <a:gd name="T16" fmla="*/ 220 w 1644"/>
                  <a:gd name="T17" fmla="*/ 196 h 2596"/>
                  <a:gd name="T18" fmla="*/ 268 w 1644"/>
                  <a:gd name="T19" fmla="*/ 144 h 2596"/>
                  <a:gd name="T20" fmla="*/ 308 w 1644"/>
                  <a:gd name="T21" fmla="*/ 116 h 2596"/>
                  <a:gd name="T22" fmla="*/ 356 w 1644"/>
                  <a:gd name="T23" fmla="*/ 84 h 2596"/>
                  <a:gd name="T24" fmla="*/ 408 w 1644"/>
                  <a:gd name="T25" fmla="*/ 68 h 2596"/>
                  <a:gd name="T26" fmla="*/ 460 w 1644"/>
                  <a:gd name="T27" fmla="*/ 40 h 2596"/>
                  <a:gd name="T28" fmla="*/ 512 w 1644"/>
                  <a:gd name="T29" fmla="*/ 28 h 2596"/>
                  <a:gd name="T30" fmla="*/ 552 w 1644"/>
                  <a:gd name="T31" fmla="*/ 16 h 2596"/>
                  <a:gd name="T32" fmla="*/ 620 w 1644"/>
                  <a:gd name="T33" fmla="*/ 4 h 2596"/>
                  <a:gd name="T34" fmla="*/ 668 w 1644"/>
                  <a:gd name="T35" fmla="*/ 0 h 2596"/>
                  <a:gd name="T36" fmla="*/ 736 w 1644"/>
                  <a:gd name="T37" fmla="*/ 0 h 2596"/>
                  <a:gd name="T38" fmla="*/ 808 w 1644"/>
                  <a:gd name="T39" fmla="*/ 4 h 2596"/>
                  <a:gd name="T40" fmla="*/ 900 w 1644"/>
                  <a:gd name="T41" fmla="*/ 8 h 2596"/>
                  <a:gd name="T42" fmla="*/ 980 w 1644"/>
                  <a:gd name="T43" fmla="*/ 28 h 2596"/>
                  <a:gd name="T44" fmla="*/ 1064 w 1644"/>
                  <a:gd name="T45" fmla="*/ 52 h 2596"/>
                  <a:gd name="T46" fmla="*/ 1136 w 1644"/>
                  <a:gd name="T47" fmla="*/ 96 h 2596"/>
                  <a:gd name="T48" fmla="*/ 1188 w 1644"/>
                  <a:gd name="T49" fmla="*/ 124 h 2596"/>
                  <a:gd name="T50" fmla="*/ 1240 w 1644"/>
                  <a:gd name="T51" fmla="*/ 168 h 2596"/>
                  <a:gd name="T52" fmla="*/ 1300 w 1644"/>
                  <a:gd name="T53" fmla="*/ 204 h 2596"/>
                  <a:gd name="T54" fmla="*/ 1340 w 1644"/>
                  <a:gd name="T55" fmla="*/ 252 h 2596"/>
                  <a:gd name="T56" fmla="*/ 1388 w 1644"/>
                  <a:gd name="T57" fmla="*/ 296 h 2596"/>
                  <a:gd name="T58" fmla="*/ 1436 w 1644"/>
                  <a:gd name="T59" fmla="*/ 348 h 2596"/>
                  <a:gd name="T60" fmla="*/ 1472 w 1644"/>
                  <a:gd name="T61" fmla="*/ 400 h 2596"/>
                  <a:gd name="T62" fmla="*/ 1504 w 1644"/>
                  <a:gd name="T63" fmla="*/ 452 h 2596"/>
                  <a:gd name="T64" fmla="*/ 1536 w 1644"/>
                  <a:gd name="T65" fmla="*/ 500 h 2596"/>
                  <a:gd name="T66" fmla="*/ 1576 w 1644"/>
                  <a:gd name="T67" fmla="*/ 572 h 2596"/>
                  <a:gd name="T68" fmla="*/ 1612 w 1644"/>
                  <a:gd name="T69" fmla="*/ 652 h 2596"/>
                  <a:gd name="T70" fmla="*/ 1632 w 1644"/>
                  <a:gd name="T71" fmla="*/ 692 h 2596"/>
                  <a:gd name="T72" fmla="*/ 1644 w 1644"/>
                  <a:gd name="T73" fmla="*/ 748 h 259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644"/>
                  <a:gd name="T112" fmla="*/ 0 h 2596"/>
                  <a:gd name="T113" fmla="*/ 1644 w 1644"/>
                  <a:gd name="T114" fmla="*/ 2596 h 259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644" h="2596">
                    <a:moveTo>
                      <a:pt x="0" y="2596"/>
                    </a:moveTo>
                    <a:lnTo>
                      <a:pt x="32" y="264"/>
                    </a:lnTo>
                    <a:lnTo>
                      <a:pt x="56" y="284"/>
                    </a:lnTo>
                    <a:lnTo>
                      <a:pt x="84" y="272"/>
                    </a:lnTo>
                    <a:lnTo>
                      <a:pt x="108" y="252"/>
                    </a:lnTo>
                    <a:lnTo>
                      <a:pt x="132" y="232"/>
                    </a:lnTo>
                    <a:lnTo>
                      <a:pt x="164" y="216"/>
                    </a:lnTo>
                    <a:lnTo>
                      <a:pt x="200" y="220"/>
                    </a:lnTo>
                    <a:lnTo>
                      <a:pt x="220" y="196"/>
                    </a:lnTo>
                    <a:lnTo>
                      <a:pt x="268" y="144"/>
                    </a:lnTo>
                    <a:lnTo>
                      <a:pt x="308" y="116"/>
                    </a:lnTo>
                    <a:lnTo>
                      <a:pt x="356" y="84"/>
                    </a:lnTo>
                    <a:lnTo>
                      <a:pt x="408" y="68"/>
                    </a:lnTo>
                    <a:lnTo>
                      <a:pt x="460" y="40"/>
                    </a:lnTo>
                    <a:lnTo>
                      <a:pt x="512" y="28"/>
                    </a:lnTo>
                    <a:lnTo>
                      <a:pt x="552" y="16"/>
                    </a:lnTo>
                    <a:lnTo>
                      <a:pt x="620" y="4"/>
                    </a:lnTo>
                    <a:lnTo>
                      <a:pt x="668" y="0"/>
                    </a:lnTo>
                    <a:lnTo>
                      <a:pt x="736" y="0"/>
                    </a:lnTo>
                    <a:lnTo>
                      <a:pt x="808" y="4"/>
                    </a:lnTo>
                    <a:lnTo>
                      <a:pt x="900" y="8"/>
                    </a:lnTo>
                    <a:lnTo>
                      <a:pt x="980" y="28"/>
                    </a:lnTo>
                    <a:lnTo>
                      <a:pt x="1064" y="52"/>
                    </a:lnTo>
                    <a:lnTo>
                      <a:pt x="1136" y="96"/>
                    </a:lnTo>
                    <a:lnTo>
                      <a:pt x="1188" y="124"/>
                    </a:lnTo>
                    <a:lnTo>
                      <a:pt x="1240" y="168"/>
                    </a:lnTo>
                    <a:lnTo>
                      <a:pt x="1300" y="204"/>
                    </a:lnTo>
                    <a:lnTo>
                      <a:pt x="1340" y="252"/>
                    </a:lnTo>
                    <a:lnTo>
                      <a:pt x="1388" y="296"/>
                    </a:lnTo>
                    <a:lnTo>
                      <a:pt x="1436" y="348"/>
                    </a:lnTo>
                    <a:lnTo>
                      <a:pt x="1472" y="400"/>
                    </a:lnTo>
                    <a:lnTo>
                      <a:pt x="1504" y="452"/>
                    </a:lnTo>
                    <a:lnTo>
                      <a:pt x="1536" y="500"/>
                    </a:lnTo>
                    <a:lnTo>
                      <a:pt x="1576" y="572"/>
                    </a:lnTo>
                    <a:lnTo>
                      <a:pt x="1612" y="652"/>
                    </a:lnTo>
                    <a:lnTo>
                      <a:pt x="1632" y="692"/>
                    </a:lnTo>
                    <a:lnTo>
                      <a:pt x="1644" y="748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" name="Line 20"/>
              <p:cNvSpPr>
                <a:spLocks noChangeShapeType="1"/>
              </p:cNvSpPr>
              <p:nvPr/>
            </p:nvSpPr>
            <p:spPr bwMode="auto">
              <a:xfrm>
                <a:off x="962" y="814"/>
                <a:ext cx="414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" name="Line 21"/>
              <p:cNvSpPr>
                <a:spLocks noChangeShapeType="1"/>
              </p:cNvSpPr>
              <p:nvPr/>
            </p:nvSpPr>
            <p:spPr bwMode="auto">
              <a:xfrm>
                <a:off x="962" y="1192"/>
                <a:ext cx="414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" name="Line 22"/>
              <p:cNvSpPr>
                <a:spLocks noChangeShapeType="1"/>
              </p:cNvSpPr>
              <p:nvPr/>
            </p:nvSpPr>
            <p:spPr bwMode="auto">
              <a:xfrm>
                <a:off x="962" y="1564"/>
                <a:ext cx="414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" name="Line 23"/>
              <p:cNvSpPr>
                <a:spLocks noChangeShapeType="1"/>
              </p:cNvSpPr>
              <p:nvPr/>
            </p:nvSpPr>
            <p:spPr bwMode="auto">
              <a:xfrm>
                <a:off x="962" y="1940"/>
                <a:ext cx="414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" name="Line 24"/>
              <p:cNvSpPr>
                <a:spLocks noChangeShapeType="1"/>
              </p:cNvSpPr>
              <p:nvPr/>
            </p:nvSpPr>
            <p:spPr bwMode="auto">
              <a:xfrm>
                <a:off x="962" y="2319"/>
                <a:ext cx="414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" name="Line 25"/>
              <p:cNvSpPr>
                <a:spLocks noChangeShapeType="1"/>
              </p:cNvSpPr>
              <p:nvPr/>
            </p:nvSpPr>
            <p:spPr bwMode="auto">
              <a:xfrm>
                <a:off x="962" y="2692"/>
                <a:ext cx="414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5" name="Line 26"/>
              <p:cNvSpPr>
                <a:spLocks noChangeShapeType="1"/>
              </p:cNvSpPr>
              <p:nvPr/>
            </p:nvSpPr>
            <p:spPr bwMode="auto">
              <a:xfrm>
                <a:off x="956" y="3065"/>
                <a:ext cx="414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6" name="Line 27"/>
              <p:cNvSpPr>
                <a:spLocks noChangeShapeType="1"/>
              </p:cNvSpPr>
              <p:nvPr/>
            </p:nvSpPr>
            <p:spPr bwMode="auto">
              <a:xfrm>
                <a:off x="962" y="3065"/>
                <a:ext cx="414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7" name="Line 28"/>
              <p:cNvSpPr>
                <a:spLocks noChangeShapeType="1"/>
              </p:cNvSpPr>
              <p:nvPr/>
            </p:nvSpPr>
            <p:spPr bwMode="auto">
              <a:xfrm>
                <a:off x="944" y="3441"/>
                <a:ext cx="4159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8" name="Line 29"/>
              <p:cNvSpPr>
                <a:spLocks noChangeShapeType="1"/>
              </p:cNvSpPr>
              <p:nvPr/>
            </p:nvSpPr>
            <p:spPr bwMode="auto">
              <a:xfrm>
                <a:off x="1509" y="3821"/>
                <a:ext cx="0" cy="5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" name="Line 30"/>
              <p:cNvSpPr>
                <a:spLocks noChangeShapeType="1"/>
              </p:cNvSpPr>
              <p:nvPr/>
            </p:nvSpPr>
            <p:spPr bwMode="auto">
              <a:xfrm>
                <a:off x="2025" y="3821"/>
                <a:ext cx="0" cy="5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" name="Line 31"/>
              <p:cNvSpPr>
                <a:spLocks noChangeShapeType="1"/>
              </p:cNvSpPr>
              <p:nvPr/>
            </p:nvSpPr>
            <p:spPr bwMode="auto">
              <a:xfrm>
                <a:off x="2542" y="3821"/>
                <a:ext cx="0" cy="5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" name="Line 32"/>
              <p:cNvSpPr>
                <a:spLocks noChangeShapeType="1"/>
              </p:cNvSpPr>
              <p:nvPr/>
            </p:nvSpPr>
            <p:spPr bwMode="auto">
              <a:xfrm>
                <a:off x="3061" y="3821"/>
                <a:ext cx="0" cy="5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" name="Line 33"/>
              <p:cNvSpPr>
                <a:spLocks noChangeShapeType="1"/>
              </p:cNvSpPr>
              <p:nvPr/>
            </p:nvSpPr>
            <p:spPr bwMode="auto">
              <a:xfrm>
                <a:off x="3568" y="3821"/>
                <a:ext cx="0" cy="5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" name="Line 34"/>
              <p:cNvSpPr>
                <a:spLocks noChangeShapeType="1"/>
              </p:cNvSpPr>
              <p:nvPr/>
            </p:nvSpPr>
            <p:spPr bwMode="auto">
              <a:xfrm>
                <a:off x="4084" y="3821"/>
                <a:ext cx="0" cy="5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" name="Line 35"/>
              <p:cNvSpPr>
                <a:spLocks noChangeShapeType="1"/>
              </p:cNvSpPr>
              <p:nvPr/>
            </p:nvSpPr>
            <p:spPr bwMode="auto">
              <a:xfrm>
                <a:off x="4600" y="3821"/>
                <a:ext cx="0" cy="5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" name="Line 36"/>
              <p:cNvSpPr>
                <a:spLocks noChangeShapeType="1"/>
              </p:cNvSpPr>
              <p:nvPr/>
            </p:nvSpPr>
            <p:spPr bwMode="auto">
              <a:xfrm>
                <a:off x="5105" y="811"/>
                <a:ext cx="0" cy="307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6" name="Freeform 37"/>
              <p:cNvSpPr>
                <a:spLocks/>
              </p:cNvSpPr>
              <p:nvPr/>
            </p:nvSpPr>
            <p:spPr bwMode="auto">
              <a:xfrm>
                <a:off x="998" y="1890"/>
                <a:ext cx="2900" cy="1928"/>
              </a:xfrm>
              <a:custGeom>
                <a:avLst/>
                <a:gdLst>
                  <a:gd name="T0" fmla="*/ 0 w 2900"/>
                  <a:gd name="T1" fmla="*/ 1928 h 1928"/>
                  <a:gd name="T2" fmla="*/ 20 w 2900"/>
                  <a:gd name="T3" fmla="*/ 384 h 1928"/>
                  <a:gd name="T4" fmla="*/ 44 w 2900"/>
                  <a:gd name="T5" fmla="*/ 408 h 1928"/>
                  <a:gd name="T6" fmla="*/ 84 w 2900"/>
                  <a:gd name="T7" fmla="*/ 408 h 1928"/>
                  <a:gd name="T8" fmla="*/ 140 w 2900"/>
                  <a:gd name="T9" fmla="*/ 400 h 1928"/>
                  <a:gd name="T10" fmla="*/ 192 w 2900"/>
                  <a:gd name="T11" fmla="*/ 404 h 1928"/>
                  <a:gd name="T12" fmla="*/ 216 w 2900"/>
                  <a:gd name="T13" fmla="*/ 404 h 1928"/>
                  <a:gd name="T14" fmla="*/ 256 w 2900"/>
                  <a:gd name="T15" fmla="*/ 392 h 1928"/>
                  <a:gd name="T16" fmla="*/ 280 w 2900"/>
                  <a:gd name="T17" fmla="*/ 416 h 1928"/>
                  <a:gd name="T18" fmla="*/ 288 w 2900"/>
                  <a:gd name="T19" fmla="*/ 440 h 1928"/>
                  <a:gd name="T20" fmla="*/ 296 w 2900"/>
                  <a:gd name="T21" fmla="*/ 392 h 1928"/>
                  <a:gd name="T22" fmla="*/ 308 w 2900"/>
                  <a:gd name="T23" fmla="*/ 356 h 1928"/>
                  <a:gd name="T24" fmla="*/ 336 w 2900"/>
                  <a:gd name="T25" fmla="*/ 320 h 1928"/>
                  <a:gd name="T26" fmla="*/ 356 w 2900"/>
                  <a:gd name="T27" fmla="*/ 300 h 1928"/>
                  <a:gd name="T28" fmla="*/ 380 w 2900"/>
                  <a:gd name="T29" fmla="*/ 280 h 1928"/>
                  <a:gd name="T30" fmla="*/ 412 w 2900"/>
                  <a:gd name="T31" fmla="*/ 256 h 1928"/>
                  <a:gd name="T32" fmla="*/ 464 w 2900"/>
                  <a:gd name="T33" fmla="*/ 216 h 1928"/>
                  <a:gd name="T34" fmla="*/ 496 w 2900"/>
                  <a:gd name="T35" fmla="*/ 196 h 1928"/>
                  <a:gd name="T36" fmla="*/ 532 w 2900"/>
                  <a:gd name="T37" fmla="*/ 168 h 1928"/>
                  <a:gd name="T38" fmla="*/ 572 w 2900"/>
                  <a:gd name="T39" fmla="*/ 156 h 1928"/>
                  <a:gd name="T40" fmla="*/ 624 w 2900"/>
                  <a:gd name="T41" fmla="*/ 124 h 1928"/>
                  <a:gd name="T42" fmla="*/ 664 w 2900"/>
                  <a:gd name="T43" fmla="*/ 112 h 1928"/>
                  <a:gd name="T44" fmla="*/ 704 w 2900"/>
                  <a:gd name="T45" fmla="*/ 96 h 1928"/>
                  <a:gd name="T46" fmla="*/ 760 w 2900"/>
                  <a:gd name="T47" fmla="*/ 80 h 1928"/>
                  <a:gd name="T48" fmla="*/ 820 w 2900"/>
                  <a:gd name="T49" fmla="*/ 60 h 1928"/>
                  <a:gd name="T50" fmla="*/ 868 w 2900"/>
                  <a:gd name="T51" fmla="*/ 52 h 1928"/>
                  <a:gd name="T52" fmla="*/ 928 w 2900"/>
                  <a:gd name="T53" fmla="*/ 36 h 1928"/>
                  <a:gd name="T54" fmla="*/ 988 w 2900"/>
                  <a:gd name="T55" fmla="*/ 28 h 1928"/>
                  <a:gd name="T56" fmla="*/ 1092 w 2900"/>
                  <a:gd name="T57" fmla="*/ 20 h 1928"/>
                  <a:gd name="T58" fmla="*/ 1164 w 2900"/>
                  <a:gd name="T59" fmla="*/ 12 h 1928"/>
                  <a:gd name="T60" fmla="*/ 1288 w 2900"/>
                  <a:gd name="T61" fmla="*/ 4 h 1928"/>
                  <a:gd name="T62" fmla="*/ 1364 w 2900"/>
                  <a:gd name="T63" fmla="*/ 0 h 1928"/>
                  <a:gd name="T64" fmla="*/ 1764 w 2900"/>
                  <a:gd name="T65" fmla="*/ 0 h 1928"/>
                  <a:gd name="T66" fmla="*/ 1880 w 2900"/>
                  <a:gd name="T67" fmla="*/ 4 h 1928"/>
                  <a:gd name="T68" fmla="*/ 1924 w 2900"/>
                  <a:gd name="T69" fmla="*/ 4 h 1928"/>
                  <a:gd name="T70" fmla="*/ 1968 w 2900"/>
                  <a:gd name="T71" fmla="*/ 12 h 1928"/>
                  <a:gd name="T72" fmla="*/ 2056 w 2900"/>
                  <a:gd name="T73" fmla="*/ 20 h 1928"/>
                  <a:gd name="T74" fmla="*/ 2100 w 2900"/>
                  <a:gd name="T75" fmla="*/ 24 h 1928"/>
                  <a:gd name="T76" fmla="*/ 2152 w 2900"/>
                  <a:gd name="T77" fmla="*/ 40 h 1928"/>
                  <a:gd name="T78" fmla="*/ 2212 w 2900"/>
                  <a:gd name="T79" fmla="*/ 48 h 1928"/>
                  <a:gd name="T80" fmla="*/ 2276 w 2900"/>
                  <a:gd name="T81" fmla="*/ 68 h 1928"/>
                  <a:gd name="T82" fmla="*/ 2336 w 2900"/>
                  <a:gd name="T83" fmla="*/ 92 h 1928"/>
                  <a:gd name="T84" fmla="*/ 2404 w 2900"/>
                  <a:gd name="T85" fmla="*/ 124 h 1928"/>
                  <a:gd name="T86" fmla="*/ 2460 w 2900"/>
                  <a:gd name="T87" fmla="*/ 148 h 1928"/>
                  <a:gd name="T88" fmla="*/ 2528 w 2900"/>
                  <a:gd name="T89" fmla="*/ 188 h 1928"/>
                  <a:gd name="T90" fmla="*/ 2592 w 2900"/>
                  <a:gd name="T91" fmla="*/ 236 h 1928"/>
                  <a:gd name="T92" fmla="*/ 2656 w 2900"/>
                  <a:gd name="T93" fmla="*/ 296 h 1928"/>
                  <a:gd name="T94" fmla="*/ 2720 w 2900"/>
                  <a:gd name="T95" fmla="*/ 364 h 1928"/>
                  <a:gd name="T96" fmla="*/ 2772 w 2900"/>
                  <a:gd name="T97" fmla="*/ 436 h 1928"/>
                  <a:gd name="T98" fmla="*/ 2804 w 2900"/>
                  <a:gd name="T99" fmla="*/ 480 h 1928"/>
                  <a:gd name="T100" fmla="*/ 2832 w 2900"/>
                  <a:gd name="T101" fmla="*/ 532 h 1928"/>
                  <a:gd name="T102" fmla="*/ 2872 w 2900"/>
                  <a:gd name="T103" fmla="*/ 616 h 1928"/>
                  <a:gd name="T104" fmla="*/ 2900 w 2900"/>
                  <a:gd name="T105" fmla="*/ 680 h 192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900"/>
                  <a:gd name="T160" fmla="*/ 0 h 1928"/>
                  <a:gd name="T161" fmla="*/ 2900 w 2900"/>
                  <a:gd name="T162" fmla="*/ 1928 h 192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900" h="1928">
                    <a:moveTo>
                      <a:pt x="0" y="1928"/>
                    </a:moveTo>
                    <a:lnTo>
                      <a:pt x="20" y="384"/>
                    </a:lnTo>
                    <a:lnTo>
                      <a:pt x="44" y="408"/>
                    </a:lnTo>
                    <a:lnTo>
                      <a:pt x="84" y="408"/>
                    </a:lnTo>
                    <a:lnTo>
                      <a:pt x="140" y="400"/>
                    </a:lnTo>
                    <a:lnTo>
                      <a:pt x="192" y="404"/>
                    </a:lnTo>
                    <a:lnTo>
                      <a:pt x="216" y="404"/>
                    </a:lnTo>
                    <a:lnTo>
                      <a:pt x="256" y="392"/>
                    </a:lnTo>
                    <a:lnTo>
                      <a:pt x="280" y="416"/>
                    </a:lnTo>
                    <a:lnTo>
                      <a:pt x="288" y="440"/>
                    </a:lnTo>
                    <a:lnTo>
                      <a:pt x="296" y="392"/>
                    </a:lnTo>
                    <a:lnTo>
                      <a:pt x="308" y="356"/>
                    </a:lnTo>
                    <a:lnTo>
                      <a:pt x="336" y="320"/>
                    </a:lnTo>
                    <a:lnTo>
                      <a:pt x="356" y="300"/>
                    </a:lnTo>
                    <a:lnTo>
                      <a:pt x="380" y="280"/>
                    </a:lnTo>
                    <a:lnTo>
                      <a:pt x="412" y="256"/>
                    </a:lnTo>
                    <a:lnTo>
                      <a:pt x="464" y="216"/>
                    </a:lnTo>
                    <a:lnTo>
                      <a:pt x="496" y="196"/>
                    </a:lnTo>
                    <a:lnTo>
                      <a:pt x="532" y="168"/>
                    </a:lnTo>
                    <a:lnTo>
                      <a:pt x="572" y="156"/>
                    </a:lnTo>
                    <a:lnTo>
                      <a:pt x="624" y="124"/>
                    </a:lnTo>
                    <a:lnTo>
                      <a:pt x="664" y="112"/>
                    </a:lnTo>
                    <a:lnTo>
                      <a:pt x="704" y="96"/>
                    </a:lnTo>
                    <a:lnTo>
                      <a:pt x="760" y="80"/>
                    </a:lnTo>
                    <a:lnTo>
                      <a:pt x="820" y="60"/>
                    </a:lnTo>
                    <a:lnTo>
                      <a:pt x="868" y="52"/>
                    </a:lnTo>
                    <a:lnTo>
                      <a:pt x="928" y="36"/>
                    </a:lnTo>
                    <a:lnTo>
                      <a:pt x="988" y="28"/>
                    </a:lnTo>
                    <a:lnTo>
                      <a:pt x="1092" y="20"/>
                    </a:lnTo>
                    <a:lnTo>
                      <a:pt x="1164" y="12"/>
                    </a:lnTo>
                    <a:lnTo>
                      <a:pt x="1288" y="4"/>
                    </a:lnTo>
                    <a:lnTo>
                      <a:pt x="1364" y="0"/>
                    </a:lnTo>
                    <a:lnTo>
                      <a:pt x="1764" y="0"/>
                    </a:lnTo>
                    <a:lnTo>
                      <a:pt x="1880" y="4"/>
                    </a:lnTo>
                    <a:lnTo>
                      <a:pt x="1924" y="4"/>
                    </a:lnTo>
                    <a:lnTo>
                      <a:pt x="1968" y="12"/>
                    </a:lnTo>
                    <a:lnTo>
                      <a:pt x="2056" y="20"/>
                    </a:lnTo>
                    <a:lnTo>
                      <a:pt x="2100" y="24"/>
                    </a:lnTo>
                    <a:lnTo>
                      <a:pt x="2152" y="40"/>
                    </a:lnTo>
                    <a:lnTo>
                      <a:pt x="2212" y="48"/>
                    </a:lnTo>
                    <a:lnTo>
                      <a:pt x="2276" y="68"/>
                    </a:lnTo>
                    <a:lnTo>
                      <a:pt x="2336" y="92"/>
                    </a:lnTo>
                    <a:lnTo>
                      <a:pt x="2404" y="124"/>
                    </a:lnTo>
                    <a:lnTo>
                      <a:pt x="2460" y="148"/>
                    </a:lnTo>
                    <a:lnTo>
                      <a:pt x="2528" y="188"/>
                    </a:lnTo>
                    <a:lnTo>
                      <a:pt x="2592" y="236"/>
                    </a:lnTo>
                    <a:lnTo>
                      <a:pt x="2656" y="296"/>
                    </a:lnTo>
                    <a:lnTo>
                      <a:pt x="2720" y="364"/>
                    </a:lnTo>
                    <a:lnTo>
                      <a:pt x="2772" y="436"/>
                    </a:lnTo>
                    <a:lnTo>
                      <a:pt x="2804" y="480"/>
                    </a:lnTo>
                    <a:lnTo>
                      <a:pt x="2832" y="532"/>
                    </a:lnTo>
                    <a:lnTo>
                      <a:pt x="2872" y="616"/>
                    </a:lnTo>
                    <a:lnTo>
                      <a:pt x="2900" y="680"/>
                    </a:lnTo>
                  </a:path>
                </a:pathLst>
              </a:custGeom>
              <a:noFill/>
              <a:ln w="38100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7" name="Freeform 39"/>
              <p:cNvSpPr>
                <a:spLocks/>
              </p:cNvSpPr>
              <p:nvPr/>
            </p:nvSpPr>
            <p:spPr bwMode="auto">
              <a:xfrm>
                <a:off x="998" y="2022"/>
                <a:ext cx="2556" cy="1796"/>
              </a:xfrm>
              <a:custGeom>
                <a:avLst/>
                <a:gdLst>
                  <a:gd name="T0" fmla="*/ 0 w 2556"/>
                  <a:gd name="T1" fmla="*/ 1796 h 1796"/>
                  <a:gd name="T2" fmla="*/ 16 w 2556"/>
                  <a:gd name="T3" fmla="*/ 432 h 1796"/>
                  <a:gd name="T4" fmla="*/ 24 w 2556"/>
                  <a:gd name="T5" fmla="*/ 480 h 1796"/>
                  <a:gd name="T6" fmla="*/ 48 w 2556"/>
                  <a:gd name="T7" fmla="*/ 440 h 1796"/>
                  <a:gd name="T8" fmla="*/ 52 w 2556"/>
                  <a:gd name="T9" fmla="*/ 464 h 1796"/>
                  <a:gd name="T10" fmla="*/ 56 w 2556"/>
                  <a:gd name="T11" fmla="*/ 496 h 1796"/>
                  <a:gd name="T12" fmla="*/ 72 w 2556"/>
                  <a:gd name="T13" fmla="*/ 472 h 1796"/>
                  <a:gd name="T14" fmla="*/ 96 w 2556"/>
                  <a:gd name="T15" fmla="*/ 460 h 1796"/>
                  <a:gd name="T16" fmla="*/ 124 w 2556"/>
                  <a:gd name="T17" fmla="*/ 452 h 1796"/>
                  <a:gd name="T18" fmla="*/ 140 w 2556"/>
                  <a:gd name="T19" fmla="*/ 476 h 1796"/>
                  <a:gd name="T20" fmla="*/ 168 w 2556"/>
                  <a:gd name="T21" fmla="*/ 464 h 1796"/>
                  <a:gd name="T22" fmla="*/ 196 w 2556"/>
                  <a:gd name="T23" fmla="*/ 448 h 1796"/>
                  <a:gd name="T24" fmla="*/ 224 w 2556"/>
                  <a:gd name="T25" fmla="*/ 432 h 1796"/>
                  <a:gd name="T26" fmla="*/ 240 w 2556"/>
                  <a:gd name="T27" fmla="*/ 452 h 1796"/>
                  <a:gd name="T28" fmla="*/ 244 w 2556"/>
                  <a:gd name="T29" fmla="*/ 424 h 1796"/>
                  <a:gd name="T30" fmla="*/ 264 w 2556"/>
                  <a:gd name="T31" fmla="*/ 392 h 1796"/>
                  <a:gd name="T32" fmla="*/ 292 w 2556"/>
                  <a:gd name="T33" fmla="*/ 352 h 1796"/>
                  <a:gd name="T34" fmla="*/ 344 w 2556"/>
                  <a:gd name="T35" fmla="*/ 316 h 1796"/>
                  <a:gd name="T36" fmla="*/ 376 w 2556"/>
                  <a:gd name="T37" fmla="*/ 276 h 1796"/>
                  <a:gd name="T38" fmla="*/ 420 w 2556"/>
                  <a:gd name="T39" fmla="*/ 248 h 1796"/>
                  <a:gd name="T40" fmla="*/ 460 w 2556"/>
                  <a:gd name="T41" fmla="*/ 212 h 1796"/>
                  <a:gd name="T42" fmla="*/ 528 w 2556"/>
                  <a:gd name="T43" fmla="*/ 180 h 1796"/>
                  <a:gd name="T44" fmla="*/ 588 w 2556"/>
                  <a:gd name="T45" fmla="*/ 140 h 1796"/>
                  <a:gd name="T46" fmla="*/ 676 w 2556"/>
                  <a:gd name="T47" fmla="*/ 112 h 1796"/>
                  <a:gd name="T48" fmla="*/ 736 w 2556"/>
                  <a:gd name="T49" fmla="*/ 76 h 1796"/>
                  <a:gd name="T50" fmla="*/ 796 w 2556"/>
                  <a:gd name="T51" fmla="*/ 64 h 1796"/>
                  <a:gd name="T52" fmla="*/ 856 w 2556"/>
                  <a:gd name="T53" fmla="*/ 52 h 1796"/>
                  <a:gd name="T54" fmla="*/ 944 w 2556"/>
                  <a:gd name="T55" fmla="*/ 36 h 1796"/>
                  <a:gd name="T56" fmla="*/ 1012 w 2556"/>
                  <a:gd name="T57" fmla="*/ 24 h 1796"/>
                  <a:gd name="T58" fmla="*/ 1104 w 2556"/>
                  <a:gd name="T59" fmla="*/ 16 h 1796"/>
                  <a:gd name="T60" fmla="*/ 1192 w 2556"/>
                  <a:gd name="T61" fmla="*/ 4 h 1796"/>
                  <a:gd name="T62" fmla="*/ 1320 w 2556"/>
                  <a:gd name="T63" fmla="*/ 8 h 1796"/>
                  <a:gd name="T64" fmla="*/ 1376 w 2556"/>
                  <a:gd name="T65" fmla="*/ 0 h 1796"/>
                  <a:gd name="T66" fmla="*/ 1444 w 2556"/>
                  <a:gd name="T67" fmla="*/ 4 h 1796"/>
                  <a:gd name="T68" fmla="*/ 1536 w 2556"/>
                  <a:gd name="T69" fmla="*/ 8 h 1796"/>
                  <a:gd name="T70" fmla="*/ 1596 w 2556"/>
                  <a:gd name="T71" fmla="*/ 8 h 1796"/>
                  <a:gd name="T72" fmla="*/ 1668 w 2556"/>
                  <a:gd name="T73" fmla="*/ 12 h 1796"/>
                  <a:gd name="T74" fmla="*/ 1788 w 2556"/>
                  <a:gd name="T75" fmla="*/ 24 h 1796"/>
                  <a:gd name="T76" fmla="*/ 1872 w 2556"/>
                  <a:gd name="T77" fmla="*/ 44 h 1796"/>
                  <a:gd name="T78" fmla="*/ 1968 w 2556"/>
                  <a:gd name="T79" fmla="*/ 80 h 1796"/>
                  <a:gd name="T80" fmla="*/ 2040 w 2556"/>
                  <a:gd name="T81" fmla="*/ 108 h 1796"/>
                  <a:gd name="T82" fmla="*/ 2104 w 2556"/>
                  <a:gd name="T83" fmla="*/ 132 h 1796"/>
                  <a:gd name="T84" fmla="*/ 2164 w 2556"/>
                  <a:gd name="T85" fmla="*/ 176 h 1796"/>
                  <a:gd name="T86" fmla="*/ 2244 w 2556"/>
                  <a:gd name="T87" fmla="*/ 244 h 1796"/>
                  <a:gd name="T88" fmla="*/ 2288 w 2556"/>
                  <a:gd name="T89" fmla="*/ 276 h 1796"/>
                  <a:gd name="T90" fmla="*/ 2344 w 2556"/>
                  <a:gd name="T91" fmla="*/ 336 h 1796"/>
                  <a:gd name="T92" fmla="*/ 2388 w 2556"/>
                  <a:gd name="T93" fmla="*/ 388 h 1796"/>
                  <a:gd name="T94" fmla="*/ 2440 w 2556"/>
                  <a:gd name="T95" fmla="*/ 456 h 1796"/>
                  <a:gd name="T96" fmla="*/ 2480 w 2556"/>
                  <a:gd name="T97" fmla="*/ 520 h 1796"/>
                  <a:gd name="T98" fmla="*/ 2508 w 2556"/>
                  <a:gd name="T99" fmla="*/ 568 h 1796"/>
                  <a:gd name="T100" fmla="*/ 2528 w 2556"/>
                  <a:gd name="T101" fmla="*/ 628 h 1796"/>
                  <a:gd name="T102" fmla="*/ 2552 w 2556"/>
                  <a:gd name="T103" fmla="*/ 660 h 1796"/>
                  <a:gd name="T104" fmla="*/ 2556 w 2556"/>
                  <a:gd name="T105" fmla="*/ 700 h 179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556"/>
                  <a:gd name="T160" fmla="*/ 0 h 1796"/>
                  <a:gd name="T161" fmla="*/ 2556 w 2556"/>
                  <a:gd name="T162" fmla="*/ 1796 h 179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556" h="1796">
                    <a:moveTo>
                      <a:pt x="0" y="1796"/>
                    </a:moveTo>
                    <a:lnTo>
                      <a:pt x="16" y="432"/>
                    </a:lnTo>
                    <a:lnTo>
                      <a:pt x="24" y="480"/>
                    </a:lnTo>
                    <a:lnTo>
                      <a:pt x="48" y="440"/>
                    </a:lnTo>
                    <a:lnTo>
                      <a:pt x="52" y="464"/>
                    </a:lnTo>
                    <a:lnTo>
                      <a:pt x="56" y="496"/>
                    </a:lnTo>
                    <a:lnTo>
                      <a:pt x="72" y="472"/>
                    </a:lnTo>
                    <a:lnTo>
                      <a:pt x="96" y="460"/>
                    </a:lnTo>
                    <a:lnTo>
                      <a:pt x="124" y="452"/>
                    </a:lnTo>
                    <a:lnTo>
                      <a:pt x="140" y="476"/>
                    </a:lnTo>
                    <a:lnTo>
                      <a:pt x="168" y="464"/>
                    </a:lnTo>
                    <a:lnTo>
                      <a:pt x="196" y="448"/>
                    </a:lnTo>
                    <a:lnTo>
                      <a:pt x="224" y="432"/>
                    </a:lnTo>
                    <a:lnTo>
                      <a:pt x="240" y="452"/>
                    </a:lnTo>
                    <a:lnTo>
                      <a:pt x="244" y="424"/>
                    </a:lnTo>
                    <a:lnTo>
                      <a:pt x="264" y="392"/>
                    </a:lnTo>
                    <a:lnTo>
                      <a:pt x="292" y="352"/>
                    </a:lnTo>
                    <a:lnTo>
                      <a:pt x="344" y="316"/>
                    </a:lnTo>
                    <a:lnTo>
                      <a:pt x="376" y="276"/>
                    </a:lnTo>
                    <a:lnTo>
                      <a:pt x="420" y="248"/>
                    </a:lnTo>
                    <a:lnTo>
                      <a:pt x="460" y="212"/>
                    </a:lnTo>
                    <a:lnTo>
                      <a:pt x="528" y="180"/>
                    </a:lnTo>
                    <a:lnTo>
                      <a:pt x="588" y="140"/>
                    </a:lnTo>
                    <a:lnTo>
                      <a:pt x="676" y="112"/>
                    </a:lnTo>
                    <a:lnTo>
                      <a:pt x="736" y="76"/>
                    </a:lnTo>
                    <a:lnTo>
                      <a:pt x="796" y="64"/>
                    </a:lnTo>
                    <a:lnTo>
                      <a:pt x="856" y="52"/>
                    </a:lnTo>
                    <a:lnTo>
                      <a:pt x="944" y="36"/>
                    </a:lnTo>
                    <a:lnTo>
                      <a:pt x="1012" y="24"/>
                    </a:lnTo>
                    <a:lnTo>
                      <a:pt x="1104" y="16"/>
                    </a:lnTo>
                    <a:lnTo>
                      <a:pt x="1192" y="4"/>
                    </a:lnTo>
                    <a:lnTo>
                      <a:pt x="1320" y="8"/>
                    </a:lnTo>
                    <a:lnTo>
                      <a:pt x="1376" y="0"/>
                    </a:lnTo>
                    <a:lnTo>
                      <a:pt x="1444" y="4"/>
                    </a:lnTo>
                    <a:lnTo>
                      <a:pt x="1536" y="8"/>
                    </a:lnTo>
                    <a:lnTo>
                      <a:pt x="1596" y="8"/>
                    </a:lnTo>
                    <a:lnTo>
                      <a:pt x="1668" y="12"/>
                    </a:lnTo>
                    <a:lnTo>
                      <a:pt x="1788" y="24"/>
                    </a:lnTo>
                    <a:lnTo>
                      <a:pt x="1872" y="44"/>
                    </a:lnTo>
                    <a:lnTo>
                      <a:pt x="1968" y="80"/>
                    </a:lnTo>
                    <a:lnTo>
                      <a:pt x="2040" y="108"/>
                    </a:lnTo>
                    <a:lnTo>
                      <a:pt x="2104" y="132"/>
                    </a:lnTo>
                    <a:lnTo>
                      <a:pt x="2164" y="176"/>
                    </a:lnTo>
                    <a:lnTo>
                      <a:pt x="2244" y="244"/>
                    </a:lnTo>
                    <a:lnTo>
                      <a:pt x="2288" y="276"/>
                    </a:lnTo>
                    <a:lnTo>
                      <a:pt x="2344" y="336"/>
                    </a:lnTo>
                    <a:lnTo>
                      <a:pt x="2388" y="388"/>
                    </a:lnTo>
                    <a:lnTo>
                      <a:pt x="2440" y="456"/>
                    </a:lnTo>
                    <a:lnTo>
                      <a:pt x="2480" y="520"/>
                    </a:lnTo>
                    <a:lnTo>
                      <a:pt x="2508" y="568"/>
                    </a:lnTo>
                    <a:lnTo>
                      <a:pt x="2528" y="628"/>
                    </a:lnTo>
                    <a:lnTo>
                      <a:pt x="2552" y="660"/>
                    </a:lnTo>
                    <a:lnTo>
                      <a:pt x="2556" y="700"/>
                    </a:lnTo>
                  </a:path>
                </a:pathLst>
              </a:cu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" name="Oval 40"/>
              <p:cNvSpPr>
                <a:spLocks noChangeArrowheads="1"/>
              </p:cNvSpPr>
              <p:nvPr/>
            </p:nvSpPr>
            <p:spPr bwMode="auto">
              <a:xfrm>
                <a:off x="2710" y="1866"/>
                <a:ext cx="56" cy="56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" name="Oval 41"/>
              <p:cNvSpPr>
                <a:spLocks noChangeArrowheads="1"/>
              </p:cNvSpPr>
              <p:nvPr/>
            </p:nvSpPr>
            <p:spPr bwMode="auto">
              <a:xfrm>
                <a:off x="2674" y="1518"/>
                <a:ext cx="56" cy="56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" name="Oval 42"/>
              <p:cNvSpPr>
                <a:spLocks noChangeArrowheads="1"/>
              </p:cNvSpPr>
              <p:nvPr/>
            </p:nvSpPr>
            <p:spPr bwMode="auto">
              <a:xfrm>
                <a:off x="1670" y="1194"/>
                <a:ext cx="56" cy="56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" name="Oval 43"/>
              <p:cNvSpPr>
                <a:spLocks noChangeArrowheads="1"/>
              </p:cNvSpPr>
              <p:nvPr/>
            </p:nvSpPr>
            <p:spPr bwMode="auto">
              <a:xfrm>
                <a:off x="2346" y="1994"/>
                <a:ext cx="56" cy="56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" name="Freeform 44"/>
              <p:cNvSpPr>
                <a:spLocks/>
              </p:cNvSpPr>
              <p:nvPr/>
            </p:nvSpPr>
            <p:spPr bwMode="auto">
              <a:xfrm>
                <a:off x="998" y="2638"/>
                <a:ext cx="3892" cy="1180"/>
              </a:xfrm>
              <a:custGeom>
                <a:avLst/>
                <a:gdLst>
                  <a:gd name="T0" fmla="*/ 0 w 3892"/>
                  <a:gd name="T1" fmla="*/ 1180 h 1180"/>
                  <a:gd name="T2" fmla="*/ 12 w 3892"/>
                  <a:gd name="T3" fmla="*/ 308 h 1180"/>
                  <a:gd name="T4" fmla="*/ 24 w 3892"/>
                  <a:gd name="T5" fmla="*/ 184 h 1180"/>
                  <a:gd name="T6" fmla="*/ 44 w 3892"/>
                  <a:gd name="T7" fmla="*/ 148 h 1180"/>
                  <a:gd name="T8" fmla="*/ 92 w 3892"/>
                  <a:gd name="T9" fmla="*/ 132 h 1180"/>
                  <a:gd name="T10" fmla="*/ 168 w 3892"/>
                  <a:gd name="T11" fmla="*/ 116 h 1180"/>
                  <a:gd name="T12" fmla="*/ 252 w 3892"/>
                  <a:gd name="T13" fmla="*/ 96 h 1180"/>
                  <a:gd name="T14" fmla="*/ 320 w 3892"/>
                  <a:gd name="T15" fmla="*/ 88 h 1180"/>
                  <a:gd name="T16" fmla="*/ 380 w 3892"/>
                  <a:gd name="T17" fmla="*/ 76 h 1180"/>
                  <a:gd name="T18" fmla="*/ 464 w 3892"/>
                  <a:gd name="T19" fmla="*/ 64 h 1180"/>
                  <a:gd name="T20" fmla="*/ 524 w 3892"/>
                  <a:gd name="T21" fmla="*/ 56 h 1180"/>
                  <a:gd name="T22" fmla="*/ 592 w 3892"/>
                  <a:gd name="T23" fmla="*/ 52 h 1180"/>
                  <a:gd name="T24" fmla="*/ 664 w 3892"/>
                  <a:gd name="T25" fmla="*/ 44 h 1180"/>
                  <a:gd name="T26" fmla="*/ 752 w 3892"/>
                  <a:gd name="T27" fmla="*/ 36 h 1180"/>
                  <a:gd name="T28" fmla="*/ 860 w 3892"/>
                  <a:gd name="T29" fmla="*/ 24 h 1180"/>
                  <a:gd name="T30" fmla="*/ 924 w 3892"/>
                  <a:gd name="T31" fmla="*/ 24 h 1180"/>
                  <a:gd name="T32" fmla="*/ 976 w 3892"/>
                  <a:gd name="T33" fmla="*/ 12 h 1180"/>
                  <a:gd name="T34" fmla="*/ 1060 w 3892"/>
                  <a:gd name="T35" fmla="*/ 16 h 1180"/>
                  <a:gd name="T36" fmla="*/ 1156 w 3892"/>
                  <a:gd name="T37" fmla="*/ 12 h 1180"/>
                  <a:gd name="T38" fmla="*/ 1208 w 3892"/>
                  <a:gd name="T39" fmla="*/ 12 h 1180"/>
                  <a:gd name="T40" fmla="*/ 1244 w 3892"/>
                  <a:gd name="T41" fmla="*/ 8 h 1180"/>
                  <a:gd name="T42" fmla="*/ 1304 w 3892"/>
                  <a:gd name="T43" fmla="*/ 0 h 1180"/>
                  <a:gd name="T44" fmla="*/ 1428 w 3892"/>
                  <a:gd name="T45" fmla="*/ 0 h 1180"/>
                  <a:gd name="T46" fmla="*/ 1508 w 3892"/>
                  <a:gd name="T47" fmla="*/ 0 h 1180"/>
                  <a:gd name="T48" fmla="*/ 1620 w 3892"/>
                  <a:gd name="T49" fmla="*/ 0 h 1180"/>
                  <a:gd name="T50" fmla="*/ 1784 w 3892"/>
                  <a:gd name="T51" fmla="*/ 0 h 1180"/>
                  <a:gd name="T52" fmla="*/ 2044 w 3892"/>
                  <a:gd name="T53" fmla="*/ 0 h 1180"/>
                  <a:gd name="T54" fmla="*/ 2204 w 3892"/>
                  <a:gd name="T55" fmla="*/ 0 h 1180"/>
                  <a:gd name="T56" fmla="*/ 2332 w 3892"/>
                  <a:gd name="T57" fmla="*/ 0 h 1180"/>
                  <a:gd name="T58" fmla="*/ 2436 w 3892"/>
                  <a:gd name="T59" fmla="*/ 0 h 1180"/>
                  <a:gd name="T60" fmla="*/ 2572 w 3892"/>
                  <a:gd name="T61" fmla="*/ 4 h 1180"/>
                  <a:gd name="T62" fmla="*/ 2612 w 3892"/>
                  <a:gd name="T63" fmla="*/ 4 h 1180"/>
                  <a:gd name="T64" fmla="*/ 2664 w 3892"/>
                  <a:gd name="T65" fmla="*/ 12 h 1180"/>
                  <a:gd name="T66" fmla="*/ 2804 w 3892"/>
                  <a:gd name="T67" fmla="*/ 20 h 1180"/>
                  <a:gd name="T68" fmla="*/ 2896 w 3892"/>
                  <a:gd name="T69" fmla="*/ 16 h 1180"/>
                  <a:gd name="T70" fmla="*/ 2984 w 3892"/>
                  <a:gd name="T71" fmla="*/ 24 h 1180"/>
                  <a:gd name="T72" fmla="*/ 3084 w 3892"/>
                  <a:gd name="T73" fmla="*/ 32 h 1180"/>
                  <a:gd name="T74" fmla="*/ 3192 w 3892"/>
                  <a:gd name="T75" fmla="*/ 44 h 1180"/>
                  <a:gd name="T76" fmla="*/ 3324 w 3892"/>
                  <a:gd name="T77" fmla="*/ 72 h 1180"/>
                  <a:gd name="T78" fmla="*/ 3408 w 3892"/>
                  <a:gd name="T79" fmla="*/ 100 h 1180"/>
                  <a:gd name="T80" fmla="*/ 3484 w 3892"/>
                  <a:gd name="T81" fmla="*/ 124 h 1180"/>
                  <a:gd name="T82" fmla="*/ 3524 w 3892"/>
                  <a:gd name="T83" fmla="*/ 144 h 1180"/>
                  <a:gd name="T84" fmla="*/ 3580 w 3892"/>
                  <a:gd name="T85" fmla="*/ 168 h 1180"/>
                  <a:gd name="T86" fmla="*/ 3632 w 3892"/>
                  <a:gd name="T87" fmla="*/ 192 h 1180"/>
                  <a:gd name="T88" fmla="*/ 3688 w 3892"/>
                  <a:gd name="T89" fmla="*/ 224 h 1180"/>
                  <a:gd name="T90" fmla="*/ 3732 w 3892"/>
                  <a:gd name="T91" fmla="*/ 256 h 1180"/>
                  <a:gd name="T92" fmla="*/ 3776 w 3892"/>
                  <a:gd name="T93" fmla="*/ 292 h 1180"/>
                  <a:gd name="T94" fmla="*/ 3832 w 3892"/>
                  <a:gd name="T95" fmla="*/ 352 h 1180"/>
                  <a:gd name="T96" fmla="*/ 3872 w 3892"/>
                  <a:gd name="T97" fmla="*/ 392 h 1180"/>
                  <a:gd name="T98" fmla="*/ 3892 w 3892"/>
                  <a:gd name="T99" fmla="*/ 440 h 1180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892"/>
                  <a:gd name="T151" fmla="*/ 0 h 1180"/>
                  <a:gd name="T152" fmla="*/ 3892 w 3892"/>
                  <a:gd name="T153" fmla="*/ 1180 h 1180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892" h="1180">
                    <a:moveTo>
                      <a:pt x="0" y="1180"/>
                    </a:moveTo>
                    <a:lnTo>
                      <a:pt x="12" y="308"/>
                    </a:lnTo>
                    <a:lnTo>
                      <a:pt x="24" y="184"/>
                    </a:lnTo>
                    <a:lnTo>
                      <a:pt x="44" y="148"/>
                    </a:lnTo>
                    <a:lnTo>
                      <a:pt x="92" y="132"/>
                    </a:lnTo>
                    <a:lnTo>
                      <a:pt x="168" y="116"/>
                    </a:lnTo>
                    <a:lnTo>
                      <a:pt x="252" y="96"/>
                    </a:lnTo>
                    <a:lnTo>
                      <a:pt x="320" y="88"/>
                    </a:lnTo>
                    <a:lnTo>
                      <a:pt x="380" y="76"/>
                    </a:lnTo>
                    <a:lnTo>
                      <a:pt x="464" y="64"/>
                    </a:lnTo>
                    <a:lnTo>
                      <a:pt x="524" y="56"/>
                    </a:lnTo>
                    <a:lnTo>
                      <a:pt x="592" y="52"/>
                    </a:lnTo>
                    <a:lnTo>
                      <a:pt x="664" y="44"/>
                    </a:lnTo>
                    <a:lnTo>
                      <a:pt x="752" y="36"/>
                    </a:lnTo>
                    <a:lnTo>
                      <a:pt x="860" y="24"/>
                    </a:lnTo>
                    <a:lnTo>
                      <a:pt x="924" y="24"/>
                    </a:lnTo>
                    <a:lnTo>
                      <a:pt x="976" y="12"/>
                    </a:lnTo>
                    <a:lnTo>
                      <a:pt x="1060" y="16"/>
                    </a:lnTo>
                    <a:lnTo>
                      <a:pt x="1156" y="12"/>
                    </a:lnTo>
                    <a:lnTo>
                      <a:pt x="1208" y="12"/>
                    </a:lnTo>
                    <a:lnTo>
                      <a:pt x="1244" y="8"/>
                    </a:lnTo>
                    <a:lnTo>
                      <a:pt x="1304" y="0"/>
                    </a:lnTo>
                    <a:lnTo>
                      <a:pt x="1428" y="0"/>
                    </a:lnTo>
                    <a:lnTo>
                      <a:pt x="1508" y="0"/>
                    </a:lnTo>
                    <a:lnTo>
                      <a:pt x="1620" y="0"/>
                    </a:lnTo>
                    <a:lnTo>
                      <a:pt x="1784" y="0"/>
                    </a:lnTo>
                    <a:lnTo>
                      <a:pt x="2044" y="0"/>
                    </a:lnTo>
                    <a:lnTo>
                      <a:pt x="2204" y="0"/>
                    </a:lnTo>
                    <a:lnTo>
                      <a:pt x="2332" y="0"/>
                    </a:lnTo>
                    <a:lnTo>
                      <a:pt x="2436" y="0"/>
                    </a:lnTo>
                    <a:lnTo>
                      <a:pt x="2572" y="4"/>
                    </a:lnTo>
                    <a:lnTo>
                      <a:pt x="2612" y="4"/>
                    </a:lnTo>
                    <a:lnTo>
                      <a:pt x="2664" y="12"/>
                    </a:lnTo>
                    <a:lnTo>
                      <a:pt x="2804" y="20"/>
                    </a:lnTo>
                    <a:lnTo>
                      <a:pt x="2896" y="16"/>
                    </a:lnTo>
                    <a:lnTo>
                      <a:pt x="2984" y="24"/>
                    </a:lnTo>
                    <a:lnTo>
                      <a:pt x="3084" y="32"/>
                    </a:lnTo>
                    <a:lnTo>
                      <a:pt x="3192" y="44"/>
                    </a:lnTo>
                    <a:lnTo>
                      <a:pt x="3324" y="72"/>
                    </a:lnTo>
                    <a:lnTo>
                      <a:pt x="3408" y="100"/>
                    </a:lnTo>
                    <a:lnTo>
                      <a:pt x="3484" y="124"/>
                    </a:lnTo>
                    <a:lnTo>
                      <a:pt x="3524" y="144"/>
                    </a:lnTo>
                    <a:lnTo>
                      <a:pt x="3580" y="168"/>
                    </a:lnTo>
                    <a:lnTo>
                      <a:pt x="3632" y="192"/>
                    </a:lnTo>
                    <a:lnTo>
                      <a:pt x="3688" y="224"/>
                    </a:lnTo>
                    <a:lnTo>
                      <a:pt x="3732" y="256"/>
                    </a:lnTo>
                    <a:lnTo>
                      <a:pt x="3776" y="292"/>
                    </a:lnTo>
                    <a:lnTo>
                      <a:pt x="3832" y="352"/>
                    </a:lnTo>
                    <a:lnTo>
                      <a:pt x="3872" y="392"/>
                    </a:lnTo>
                    <a:lnTo>
                      <a:pt x="3892" y="440"/>
                    </a:lnTo>
                  </a:path>
                </a:pathLst>
              </a:custGeom>
              <a:noFill/>
              <a:ln w="38100">
                <a:solidFill>
                  <a:srgbClr val="9966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Oval 45"/>
              <p:cNvSpPr>
                <a:spLocks noChangeArrowheads="1"/>
              </p:cNvSpPr>
              <p:nvPr/>
            </p:nvSpPr>
            <p:spPr bwMode="auto">
              <a:xfrm>
                <a:off x="3034" y="2610"/>
                <a:ext cx="56" cy="56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4" name="Freeform 46"/>
              <p:cNvSpPr>
                <a:spLocks/>
              </p:cNvSpPr>
              <p:nvPr/>
            </p:nvSpPr>
            <p:spPr bwMode="auto">
              <a:xfrm>
                <a:off x="994" y="1466"/>
                <a:ext cx="3395" cy="2347"/>
              </a:xfrm>
              <a:custGeom>
                <a:avLst/>
                <a:gdLst>
                  <a:gd name="T0" fmla="*/ 0 w 3395"/>
                  <a:gd name="T1" fmla="*/ 2347 h 2347"/>
                  <a:gd name="T2" fmla="*/ 12 w 3395"/>
                  <a:gd name="T3" fmla="*/ 564 h 2347"/>
                  <a:gd name="T4" fmla="*/ 18 w 3395"/>
                  <a:gd name="T5" fmla="*/ 431 h 2347"/>
                  <a:gd name="T6" fmla="*/ 42 w 3395"/>
                  <a:gd name="T7" fmla="*/ 334 h 2347"/>
                  <a:gd name="T8" fmla="*/ 67 w 3395"/>
                  <a:gd name="T9" fmla="*/ 267 h 2347"/>
                  <a:gd name="T10" fmla="*/ 121 w 3395"/>
                  <a:gd name="T11" fmla="*/ 200 h 2347"/>
                  <a:gd name="T12" fmla="*/ 182 w 3395"/>
                  <a:gd name="T13" fmla="*/ 164 h 2347"/>
                  <a:gd name="T14" fmla="*/ 279 w 3395"/>
                  <a:gd name="T15" fmla="*/ 133 h 2347"/>
                  <a:gd name="T16" fmla="*/ 364 w 3395"/>
                  <a:gd name="T17" fmla="*/ 109 h 2347"/>
                  <a:gd name="T18" fmla="*/ 461 w 3395"/>
                  <a:gd name="T19" fmla="*/ 91 h 2347"/>
                  <a:gd name="T20" fmla="*/ 570 w 3395"/>
                  <a:gd name="T21" fmla="*/ 73 h 2347"/>
                  <a:gd name="T22" fmla="*/ 673 w 3395"/>
                  <a:gd name="T23" fmla="*/ 61 h 2347"/>
                  <a:gd name="T24" fmla="*/ 788 w 3395"/>
                  <a:gd name="T25" fmla="*/ 43 h 2347"/>
                  <a:gd name="T26" fmla="*/ 855 w 3395"/>
                  <a:gd name="T27" fmla="*/ 24 h 2347"/>
                  <a:gd name="T28" fmla="*/ 976 w 3395"/>
                  <a:gd name="T29" fmla="*/ 18 h 2347"/>
                  <a:gd name="T30" fmla="*/ 1116 w 3395"/>
                  <a:gd name="T31" fmla="*/ 6 h 2347"/>
                  <a:gd name="T32" fmla="*/ 1231 w 3395"/>
                  <a:gd name="T33" fmla="*/ 12 h 2347"/>
                  <a:gd name="T34" fmla="*/ 1304 w 3395"/>
                  <a:gd name="T35" fmla="*/ 0 h 2347"/>
                  <a:gd name="T36" fmla="*/ 1413 w 3395"/>
                  <a:gd name="T37" fmla="*/ 0 h 2347"/>
                  <a:gd name="T38" fmla="*/ 1492 w 3395"/>
                  <a:gd name="T39" fmla="*/ 0 h 2347"/>
                  <a:gd name="T40" fmla="*/ 1528 w 3395"/>
                  <a:gd name="T41" fmla="*/ 6 h 2347"/>
                  <a:gd name="T42" fmla="*/ 1649 w 3395"/>
                  <a:gd name="T43" fmla="*/ 12 h 2347"/>
                  <a:gd name="T44" fmla="*/ 1783 w 3395"/>
                  <a:gd name="T45" fmla="*/ 18 h 2347"/>
                  <a:gd name="T46" fmla="*/ 1867 w 3395"/>
                  <a:gd name="T47" fmla="*/ 24 h 2347"/>
                  <a:gd name="T48" fmla="*/ 1946 w 3395"/>
                  <a:gd name="T49" fmla="*/ 36 h 2347"/>
                  <a:gd name="T50" fmla="*/ 2128 w 3395"/>
                  <a:gd name="T51" fmla="*/ 61 h 2347"/>
                  <a:gd name="T52" fmla="*/ 2262 w 3395"/>
                  <a:gd name="T53" fmla="*/ 79 h 2347"/>
                  <a:gd name="T54" fmla="*/ 2383 w 3395"/>
                  <a:gd name="T55" fmla="*/ 121 h 2347"/>
                  <a:gd name="T56" fmla="*/ 2480 w 3395"/>
                  <a:gd name="T57" fmla="*/ 127 h 2347"/>
                  <a:gd name="T58" fmla="*/ 2589 w 3395"/>
                  <a:gd name="T59" fmla="*/ 170 h 2347"/>
                  <a:gd name="T60" fmla="*/ 2680 w 3395"/>
                  <a:gd name="T61" fmla="*/ 194 h 2347"/>
                  <a:gd name="T62" fmla="*/ 2801 w 3395"/>
                  <a:gd name="T63" fmla="*/ 243 h 2347"/>
                  <a:gd name="T64" fmla="*/ 2910 w 3395"/>
                  <a:gd name="T65" fmla="*/ 279 h 2347"/>
                  <a:gd name="T66" fmla="*/ 3026 w 3395"/>
                  <a:gd name="T67" fmla="*/ 334 h 2347"/>
                  <a:gd name="T68" fmla="*/ 3123 w 3395"/>
                  <a:gd name="T69" fmla="*/ 370 h 2347"/>
                  <a:gd name="T70" fmla="*/ 3195 w 3395"/>
                  <a:gd name="T71" fmla="*/ 412 h 2347"/>
                  <a:gd name="T72" fmla="*/ 3292 w 3395"/>
                  <a:gd name="T73" fmla="*/ 461 h 2347"/>
                  <a:gd name="T74" fmla="*/ 3359 w 3395"/>
                  <a:gd name="T75" fmla="*/ 503 h 2347"/>
                  <a:gd name="T76" fmla="*/ 3395 w 3395"/>
                  <a:gd name="T77" fmla="*/ 534 h 234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395"/>
                  <a:gd name="T118" fmla="*/ 0 h 2347"/>
                  <a:gd name="T119" fmla="*/ 3395 w 3395"/>
                  <a:gd name="T120" fmla="*/ 2347 h 234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395" h="2347">
                    <a:moveTo>
                      <a:pt x="0" y="2347"/>
                    </a:moveTo>
                    <a:lnTo>
                      <a:pt x="12" y="564"/>
                    </a:lnTo>
                    <a:lnTo>
                      <a:pt x="18" y="431"/>
                    </a:lnTo>
                    <a:lnTo>
                      <a:pt x="42" y="334"/>
                    </a:lnTo>
                    <a:lnTo>
                      <a:pt x="67" y="267"/>
                    </a:lnTo>
                    <a:lnTo>
                      <a:pt x="121" y="200"/>
                    </a:lnTo>
                    <a:lnTo>
                      <a:pt x="182" y="164"/>
                    </a:lnTo>
                    <a:lnTo>
                      <a:pt x="279" y="133"/>
                    </a:lnTo>
                    <a:lnTo>
                      <a:pt x="364" y="109"/>
                    </a:lnTo>
                    <a:lnTo>
                      <a:pt x="461" y="91"/>
                    </a:lnTo>
                    <a:lnTo>
                      <a:pt x="570" y="73"/>
                    </a:lnTo>
                    <a:lnTo>
                      <a:pt x="673" y="61"/>
                    </a:lnTo>
                    <a:lnTo>
                      <a:pt x="788" y="43"/>
                    </a:lnTo>
                    <a:lnTo>
                      <a:pt x="855" y="24"/>
                    </a:lnTo>
                    <a:lnTo>
                      <a:pt x="976" y="18"/>
                    </a:lnTo>
                    <a:lnTo>
                      <a:pt x="1116" y="6"/>
                    </a:lnTo>
                    <a:lnTo>
                      <a:pt x="1231" y="12"/>
                    </a:lnTo>
                    <a:lnTo>
                      <a:pt x="1304" y="0"/>
                    </a:lnTo>
                    <a:lnTo>
                      <a:pt x="1413" y="0"/>
                    </a:lnTo>
                    <a:lnTo>
                      <a:pt x="1492" y="0"/>
                    </a:lnTo>
                    <a:lnTo>
                      <a:pt x="1528" y="6"/>
                    </a:lnTo>
                    <a:lnTo>
                      <a:pt x="1649" y="12"/>
                    </a:lnTo>
                    <a:lnTo>
                      <a:pt x="1783" y="18"/>
                    </a:lnTo>
                    <a:lnTo>
                      <a:pt x="1867" y="24"/>
                    </a:lnTo>
                    <a:lnTo>
                      <a:pt x="1946" y="36"/>
                    </a:lnTo>
                    <a:lnTo>
                      <a:pt x="2128" y="61"/>
                    </a:lnTo>
                    <a:lnTo>
                      <a:pt x="2262" y="79"/>
                    </a:lnTo>
                    <a:lnTo>
                      <a:pt x="2383" y="121"/>
                    </a:lnTo>
                    <a:lnTo>
                      <a:pt x="2480" y="127"/>
                    </a:lnTo>
                    <a:lnTo>
                      <a:pt x="2589" y="170"/>
                    </a:lnTo>
                    <a:lnTo>
                      <a:pt x="2680" y="194"/>
                    </a:lnTo>
                    <a:lnTo>
                      <a:pt x="2801" y="243"/>
                    </a:lnTo>
                    <a:lnTo>
                      <a:pt x="2910" y="279"/>
                    </a:lnTo>
                    <a:lnTo>
                      <a:pt x="3026" y="334"/>
                    </a:lnTo>
                    <a:lnTo>
                      <a:pt x="3123" y="370"/>
                    </a:lnTo>
                    <a:lnTo>
                      <a:pt x="3195" y="412"/>
                    </a:lnTo>
                    <a:lnTo>
                      <a:pt x="3292" y="461"/>
                    </a:lnTo>
                    <a:lnTo>
                      <a:pt x="3359" y="503"/>
                    </a:lnTo>
                    <a:lnTo>
                      <a:pt x="3395" y="534"/>
                    </a:lnTo>
                  </a:path>
                </a:pathLst>
              </a:cu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5" name="Oval 47"/>
              <p:cNvSpPr>
                <a:spLocks noChangeArrowheads="1"/>
              </p:cNvSpPr>
              <p:nvPr/>
            </p:nvSpPr>
            <p:spPr bwMode="auto">
              <a:xfrm>
                <a:off x="2424" y="1435"/>
                <a:ext cx="56" cy="56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6" name="Text Box 48"/>
              <p:cNvSpPr txBox="1">
                <a:spLocks noChangeArrowheads="1"/>
              </p:cNvSpPr>
              <p:nvPr/>
            </p:nvSpPr>
            <p:spPr bwMode="auto">
              <a:xfrm>
                <a:off x="1451" y="966"/>
                <a:ext cx="579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LSX80</a:t>
                </a:r>
              </a:p>
            </p:txBody>
          </p:sp>
          <p:sp>
            <p:nvSpPr>
              <p:cNvPr id="47" name="Text Box 49"/>
              <p:cNvSpPr txBox="1">
                <a:spLocks noChangeArrowheads="1"/>
              </p:cNvSpPr>
              <p:nvPr/>
            </p:nvSpPr>
            <p:spPr bwMode="auto">
              <a:xfrm>
                <a:off x="2291" y="1207"/>
                <a:ext cx="838" cy="2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FF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Sour X70</a:t>
                </a:r>
              </a:p>
            </p:txBody>
          </p:sp>
          <p:sp>
            <p:nvSpPr>
              <p:cNvPr id="48" name="Text Box 50"/>
              <p:cNvSpPr txBox="1">
                <a:spLocks noChangeArrowheads="1"/>
              </p:cNvSpPr>
              <p:nvPr/>
            </p:nvSpPr>
            <p:spPr bwMode="auto">
              <a:xfrm>
                <a:off x="2569" y="1535"/>
                <a:ext cx="329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DP</a:t>
                </a:r>
              </a:p>
            </p:txBody>
          </p:sp>
          <p:sp>
            <p:nvSpPr>
              <p:cNvPr id="49" name="Text Box 51"/>
              <p:cNvSpPr txBox="1">
                <a:spLocks noChangeArrowheads="1"/>
              </p:cNvSpPr>
              <p:nvPr/>
            </p:nvSpPr>
            <p:spPr bwMode="auto">
              <a:xfrm>
                <a:off x="2685" y="1664"/>
                <a:ext cx="557" cy="2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VM50</a:t>
                </a:r>
              </a:p>
            </p:txBody>
          </p:sp>
          <p:sp>
            <p:nvSpPr>
              <p:cNvPr id="50" name="Text Box 53"/>
              <p:cNvSpPr txBox="1">
                <a:spLocks noChangeArrowheads="1"/>
              </p:cNvSpPr>
              <p:nvPr/>
            </p:nvSpPr>
            <p:spPr bwMode="auto">
              <a:xfrm>
                <a:off x="2198" y="2027"/>
                <a:ext cx="387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X52</a:t>
                </a:r>
              </a:p>
            </p:txBody>
          </p:sp>
          <p:sp>
            <p:nvSpPr>
              <p:cNvPr id="51" name="Text Box 54"/>
              <p:cNvSpPr txBox="1">
                <a:spLocks noChangeArrowheads="1"/>
              </p:cNvSpPr>
              <p:nvPr/>
            </p:nvSpPr>
            <p:spPr bwMode="auto">
              <a:xfrm>
                <a:off x="2816" y="2387"/>
                <a:ext cx="504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996633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DD13</a:t>
                </a:r>
              </a:p>
            </p:txBody>
          </p:sp>
          <p:sp>
            <p:nvSpPr>
              <p:cNvPr id="52" name="Text Box 55"/>
              <p:cNvSpPr txBox="1">
                <a:spLocks noChangeArrowheads="1"/>
              </p:cNvSpPr>
              <p:nvPr/>
            </p:nvSpPr>
            <p:spPr bwMode="auto">
              <a:xfrm>
                <a:off x="1421" y="3836"/>
                <a:ext cx="204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5</a:t>
                </a:r>
              </a:p>
            </p:txBody>
          </p:sp>
          <p:sp>
            <p:nvSpPr>
              <p:cNvPr id="53" name="Text Box 56"/>
              <p:cNvSpPr txBox="1">
                <a:spLocks noChangeArrowheads="1"/>
              </p:cNvSpPr>
              <p:nvPr/>
            </p:nvSpPr>
            <p:spPr bwMode="auto">
              <a:xfrm>
                <a:off x="1905" y="3836"/>
                <a:ext cx="287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10</a:t>
                </a:r>
              </a:p>
            </p:txBody>
          </p:sp>
          <p:sp>
            <p:nvSpPr>
              <p:cNvPr id="54" name="Text Box 57"/>
              <p:cNvSpPr txBox="1">
                <a:spLocks noChangeArrowheads="1"/>
              </p:cNvSpPr>
              <p:nvPr/>
            </p:nvSpPr>
            <p:spPr bwMode="auto">
              <a:xfrm>
                <a:off x="2407" y="3836"/>
                <a:ext cx="287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15</a:t>
                </a:r>
              </a:p>
            </p:txBody>
          </p:sp>
          <p:sp>
            <p:nvSpPr>
              <p:cNvPr id="55" name="Text Box 58"/>
              <p:cNvSpPr txBox="1">
                <a:spLocks noChangeArrowheads="1"/>
              </p:cNvSpPr>
              <p:nvPr/>
            </p:nvSpPr>
            <p:spPr bwMode="auto">
              <a:xfrm>
                <a:off x="2917" y="3836"/>
                <a:ext cx="287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20</a:t>
                </a:r>
              </a:p>
            </p:txBody>
          </p:sp>
          <p:sp>
            <p:nvSpPr>
              <p:cNvPr id="56" name="Text Box 59"/>
              <p:cNvSpPr txBox="1">
                <a:spLocks noChangeArrowheads="1"/>
              </p:cNvSpPr>
              <p:nvPr/>
            </p:nvSpPr>
            <p:spPr bwMode="auto">
              <a:xfrm>
                <a:off x="3445" y="3836"/>
                <a:ext cx="287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25</a:t>
                </a:r>
              </a:p>
            </p:txBody>
          </p:sp>
          <p:sp>
            <p:nvSpPr>
              <p:cNvPr id="57" name="Text Box 60"/>
              <p:cNvSpPr txBox="1">
                <a:spLocks noChangeArrowheads="1"/>
              </p:cNvSpPr>
              <p:nvPr/>
            </p:nvSpPr>
            <p:spPr bwMode="auto">
              <a:xfrm>
                <a:off x="3948" y="3836"/>
                <a:ext cx="287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30</a:t>
                </a:r>
              </a:p>
            </p:txBody>
          </p:sp>
          <p:sp>
            <p:nvSpPr>
              <p:cNvPr id="58" name="Text Box 61"/>
              <p:cNvSpPr txBox="1">
                <a:spLocks noChangeArrowheads="1"/>
              </p:cNvSpPr>
              <p:nvPr/>
            </p:nvSpPr>
            <p:spPr bwMode="auto">
              <a:xfrm>
                <a:off x="4481" y="3836"/>
                <a:ext cx="287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35</a:t>
                </a:r>
              </a:p>
            </p:txBody>
          </p:sp>
          <p:sp>
            <p:nvSpPr>
              <p:cNvPr id="59" name="Text Box 62"/>
              <p:cNvSpPr txBox="1">
                <a:spLocks noChangeArrowheads="1"/>
              </p:cNvSpPr>
              <p:nvPr/>
            </p:nvSpPr>
            <p:spPr bwMode="auto">
              <a:xfrm>
                <a:off x="4959" y="3836"/>
                <a:ext cx="287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40</a:t>
                </a:r>
              </a:p>
            </p:txBody>
          </p:sp>
          <p:sp>
            <p:nvSpPr>
              <p:cNvPr id="60" name="Text Box 63"/>
              <p:cNvSpPr txBox="1">
                <a:spLocks noChangeArrowheads="1"/>
              </p:cNvSpPr>
              <p:nvPr/>
            </p:nvSpPr>
            <p:spPr bwMode="auto">
              <a:xfrm>
                <a:off x="642" y="3332"/>
                <a:ext cx="37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100</a:t>
                </a:r>
              </a:p>
            </p:txBody>
          </p:sp>
          <p:sp>
            <p:nvSpPr>
              <p:cNvPr id="61" name="Text Box 64"/>
              <p:cNvSpPr txBox="1">
                <a:spLocks noChangeArrowheads="1"/>
              </p:cNvSpPr>
              <p:nvPr/>
            </p:nvSpPr>
            <p:spPr bwMode="auto">
              <a:xfrm>
                <a:off x="642" y="2955"/>
                <a:ext cx="37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200</a:t>
                </a:r>
              </a:p>
            </p:txBody>
          </p:sp>
          <p:sp>
            <p:nvSpPr>
              <p:cNvPr id="62" name="Text Box 65"/>
              <p:cNvSpPr txBox="1">
                <a:spLocks noChangeArrowheads="1"/>
              </p:cNvSpPr>
              <p:nvPr/>
            </p:nvSpPr>
            <p:spPr bwMode="auto">
              <a:xfrm>
                <a:off x="642" y="2568"/>
                <a:ext cx="37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300</a:t>
                </a:r>
              </a:p>
            </p:txBody>
          </p:sp>
          <p:sp>
            <p:nvSpPr>
              <p:cNvPr id="63" name="Text Box 66"/>
              <p:cNvSpPr txBox="1">
                <a:spLocks noChangeArrowheads="1"/>
              </p:cNvSpPr>
              <p:nvPr/>
            </p:nvSpPr>
            <p:spPr bwMode="auto">
              <a:xfrm>
                <a:off x="642" y="2216"/>
                <a:ext cx="37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400</a:t>
                </a:r>
              </a:p>
            </p:txBody>
          </p:sp>
          <p:sp>
            <p:nvSpPr>
              <p:cNvPr id="64" name="Text Box 67"/>
              <p:cNvSpPr txBox="1">
                <a:spLocks noChangeArrowheads="1"/>
              </p:cNvSpPr>
              <p:nvPr/>
            </p:nvSpPr>
            <p:spPr bwMode="auto">
              <a:xfrm>
                <a:off x="642" y="1828"/>
                <a:ext cx="37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500</a:t>
                </a:r>
              </a:p>
            </p:txBody>
          </p:sp>
          <p:sp>
            <p:nvSpPr>
              <p:cNvPr id="65" name="Text Box 68"/>
              <p:cNvSpPr txBox="1">
                <a:spLocks noChangeArrowheads="1"/>
              </p:cNvSpPr>
              <p:nvPr/>
            </p:nvSpPr>
            <p:spPr bwMode="auto">
              <a:xfrm>
                <a:off x="642" y="1446"/>
                <a:ext cx="37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600</a:t>
                </a:r>
              </a:p>
            </p:txBody>
          </p:sp>
          <p:sp>
            <p:nvSpPr>
              <p:cNvPr id="66" name="Text Box 69"/>
              <p:cNvSpPr txBox="1">
                <a:spLocks noChangeArrowheads="1"/>
              </p:cNvSpPr>
              <p:nvPr/>
            </p:nvSpPr>
            <p:spPr bwMode="auto">
              <a:xfrm>
                <a:off x="642" y="1088"/>
                <a:ext cx="37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700</a:t>
                </a:r>
              </a:p>
            </p:txBody>
          </p:sp>
          <p:sp>
            <p:nvSpPr>
              <p:cNvPr id="67" name="Text Box 70"/>
              <p:cNvSpPr txBox="1">
                <a:spLocks noChangeArrowheads="1"/>
              </p:cNvSpPr>
              <p:nvPr/>
            </p:nvSpPr>
            <p:spPr bwMode="auto">
              <a:xfrm>
                <a:off x="642" y="706"/>
                <a:ext cx="37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800</a:t>
                </a:r>
              </a:p>
            </p:txBody>
          </p:sp>
          <p:sp>
            <p:nvSpPr>
              <p:cNvPr id="68" name="Text Box 71"/>
              <p:cNvSpPr txBox="1">
                <a:spLocks noChangeArrowheads="1"/>
              </p:cNvSpPr>
              <p:nvPr/>
            </p:nvSpPr>
            <p:spPr bwMode="auto">
              <a:xfrm>
                <a:off x="791" y="3696"/>
                <a:ext cx="204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69" name="Text Box 72"/>
              <p:cNvSpPr txBox="1">
                <a:spLocks noChangeArrowheads="1"/>
              </p:cNvSpPr>
              <p:nvPr/>
            </p:nvSpPr>
            <p:spPr bwMode="auto">
              <a:xfrm>
                <a:off x="911" y="3828"/>
                <a:ext cx="204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70" name="Text Box 73"/>
              <p:cNvSpPr txBox="1">
                <a:spLocks noChangeArrowheads="1"/>
              </p:cNvSpPr>
              <p:nvPr/>
            </p:nvSpPr>
            <p:spPr bwMode="auto">
              <a:xfrm>
                <a:off x="2639" y="4030"/>
                <a:ext cx="762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Strain, %</a:t>
                </a:r>
              </a:p>
            </p:txBody>
          </p:sp>
          <p:sp>
            <p:nvSpPr>
              <p:cNvPr id="71" name="Text Box 74"/>
              <p:cNvSpPr txBox="1">
                <a:spLocks noChangeArrowheads="1"/>
              </p:cNvSpPr>
              <p:nvPr/>
            </p:nvSpPr>
            <p:spPr bwMode="auto">
              <a:xfrm rot="16200000">
                <a:off x="-15" y="1968"/>
                <a:ext cx="981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Stress, </a:t>
                </a:r>
                <a:r>
                  <a:rPr kumimoji="0" lang="en-US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MPa</a:t>
                </a:r>
                <a:endParaRPr kumimoji="0" lang="en-US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6" name="Group 67"/>
            <p:cNvGrpSpPr/>
            <p:nvPr/>
          </p:nvGrpSpPr>
          <p:grpSpPr>
            <a:xfrm>
              <a:off x="2590799" y="1279235"/>
              <a:ext cx="5202867" cy="3880641"/>
              <a:chOff x="2590799" y="1279235"/>
              <a:chExt cx="5202867" cy="3880641"/>
            </a:xfrm>
          </p:grpSpPr>
          <p:cxnSp>
            <p:nvCxnSpPr>
              <p:cNvPr id="7" name="Straight Arrow Connector 6"/>
              <p:cNvCxnSpPr>
                <a:stCxn id="8" idx="0"/>
              </p:cNvCxnSpPr>
              <p:nvPr/>
            </p:nvCxnSpPr>
            <p:spPr>
              <a:xfrm flipV="1">
                <a:off x="6164114" y="4199521"/>
                <a:ext cx="195189" cy="65257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/>
              <p:cNvSpPr txBox="1"/>
              <p:nvPr/>
            </p:nvSpPr>
            <p:spPr>
              <a:xfrm>
                <a:off x="4726650" y="4852099"/>
                <a:ext cx="28749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400" b="1">
                    <a:latin typeface="Comic Sans MS" pitchFamily="66" charset="0"/>
                  </a:defRPr>
                </a:lvl1pPr>
              </a:lstStyle>
              <a:p>
                <a:r>
                  <a:rPr lang="en-US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Low strength, high ductility</a:t>
                </a:r>
              </a:p>
            </p:txBody>
          </p:sp>
          <p:cxnSp>
            <p:nvCxnSpPr>
              <p:cNvPr id="9" name="Straight Arrow Connector 8"/>
              <p:cNvCxnSpPr/>
              <p:nvPr/>
            </p:nvCxnSpPr>
            <p:spPr>
              <a:xfrm flipH="1">
                <a:off x="3352800" y="1600200"/>
                <a:ext cx="228600" cy="38100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2590799" y="1279235"/>
                <a:ext cx="294121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Intermediate strength, Low ductility</a:t>
                </a:r>
                <a:endParaRPr lang="en-US" sz="14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 flipH="1">
                <a:off x="5562600" y="2057400"/>
                <a:ext cx="228600" cy="38100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5202866" y="1632427"/>
                <a:ext cx="2590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400" b="1">
                    <a:latin typeface="Comic Sans MS" pitchFamily="66" charset="0"/>
                  </a:defRPr>
                </a:lvl1pPr>
              </a:lstStyle>
              <a:p>
                <a:r>
                  <a:rPr lang="en-US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Intermediate strength, hardening ????</a:t>
                </a:r>
              </a:p>
            </p:txBody>
          </p:sp>
        </p:grpSp>
      </p:grpSp>
      <p:grpSp>
        <p:nvGrpSpPr>
          <p:cNvPr id="93" name="Group 92"/>
          <p:cNvGrpSpPr/>
          <p:nvPr/>
        </p:nvGrpSpPr>
        <p:grpSpPr>
          <a:xfrm>
            <a:off x="1998025" y="2186050"/>
            <a:ext cx="6477000" cy="3657600"/>
            <a:chOff x="2286000" y="1143000"/>
            <a:chExt cx="5497119" cy="3048000"/>
          </a:xfrm>
        </p:grpSpPr>
        <p:pic>
          <p:nvPicPr>
            <p:cNvPr id="94" name="Picture 2" descr="F:\SQU Day Exhibition\Info &amp; Figures for College Day PPT\Figures for PPT\Stress_Elongation Diagram\109717_7lo.jpg"/>
            <p:cNvPicPr>
              <a:picLocks noChangeAspect="1" noChangeArrowheads="1"/>
            </p:cNvPicPr>
            <p:nvPr/>
          </p:nvPicPr>
          <p:blipFill>
            <a:blip r:embed="rId3" cstate="print"/>
            <a:srcRect l="598" t="1068" r="598" b="1068"/>
            <a:stretch>
              <a:fillRect/>
            </a:stretch>
          </p:blipFill>
          <p:spPr bwMode="auto">
            <a:xfrm>
              <a:off x="2286000" y="1143000"/>
              <a:ext cx="5497119" cy="3048000"/>
            </a:xfrm>
            <a:prstGeom prst="rect">
              <a:avLst/>
            </a:prstGeom>
            <a:noFill/>
          </p:spPr>
        </p:pic>
        <p:grpSp>
          <p:nvGrpSpPr>
            <p:cNvPr id="95" name="Group 18"/>
            <p:cNvGrpSpPr/>
            <p:nvPr/>
          </p:nvGrpSpPr>
          <p:grpSpPr>
            <a:xfrm>
              <a:off x="5410200" y="2514598"/>
              <a:ext cx="608806" cy="685802"/>
              <a:chOff x="5410200" y="2743200"/>
              <a:chExt cx="608806" cy="428961"/>
            </a:xfrm>
          </p:grpSpPr>
          <p:cxnSp>
            <p:nvCxnSpPr>
              <p:cNvPr id="97" name="Straight Connector 96"/>
              <p:cNvCxnSpPr/>
              <p:nvPr/>
            </p:nvCxnSpPr>
            <p:spPr>
              <a:xfrm rot="16200000" flipV="1">
                <a:off x="5790406" y="2896394"/>
                <a:ext cx="381794" cy="7540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 rot="5400000" flipH="1" flipV="1">
                <a:off x="5500521" y="2729081"/>
                <a:ext cx="428960" cy="45719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 flipV="1">
                <a:off x="5410200" y="2743200"/>
                <a:ext cx="533400" cy="238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6" name="TextBox 95"/>
            <p:cNvSpPr txBox="1"/>
            <p:nvPr/>
          </p:nvSpPr>
          <p:spPr>
            <a:xfrm>
              <a:off x="5643750" y="2233550"/>
              <a:ext cx="838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AHSS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72" name="Straight Connector 71"/>
          <p:cNvCxnSpPr/>
          <p:nvPr/>
        </p:nvCxnSpPr>
        <p:spPr>
          <a:xfrm>
            <a:off x="2514600" y="992872"/>
            <a:ext cx="4876800" cy="1588"/>
          </a:xfrm>
          <a:prstGeom prst="line">
            <a:avLst/>
          </a:prstGeom>
          <a:ln w="69850">
            <a:solidFill>
              <a:srgbClr val="CC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 75"/>
          <p:cNvGrpSpPr/>
          <p:nvPr/>
        </p:nvGrpSpPr>
        <p:grpSpPr>
          <a:xfrm>
            <a:off x="3968899" y="1514819"/>
            <a:ext cx="2006600" cy="3486065"/>
            <a:chOff x="3968899" y="1197934"/>
            <a:chExt cx="2006600" cy="3486065"/>
          </a:xfrm>
        </p:grpSpPr>
        <p:cxnSp>
          <p:nvCxnSpPr>
            <p:cNvPr id="77" name="Straight Connector 76"/>
            <p:cNvCxnSpPr/>
            <p:nvPr/>
          </p:nvCxnSpPr>
          <p:spPr>
            <a:xfrm flipH="1">
              <a:off x="4974266" y="1940799"/>
              <a:ext cx="0" cy="2743200"/>
            </a:xfrm>
            <a:prstGeom prst="line">
              <a:avLst/>
            </a:prstGeom>
            <a:ln w="57150"/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3968899" y="1197934"/>
              <a:ext cx="2006600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b="1" dirty="0" smtClean="0">
                  <a:solidFill>
                    <a:srgbClr val="C00000"/>
                  </a:solidFill>
                  <a:latin typeface="Cambria" pitchFamily="18" charset="0"/>
                </a:rPr>
                <a:t>Current Tubular/ Casing Steel</a:t>
              </a:r>
              <a:endParaRPr lang="en-US" b="1" dirty="0">
                <a:solidFill>
                  <a:srgbClr val="C00000"/>
                </a:solidFill>
                <a:latin typeface="Cambria" pitchFamily="18" charset="0"/>
              </a:endParaRPr>
            </a:p>
          </p:txBody>
        </p:sp>
      </p:grpSp>
      <p:sp>
        <p:nvSpPr>
          <p:cNvPr id="88" name="Rectangle 4"/>
          <p:cNvSpPr>
            <a:spLocks noChangeArrowheads="1"/>
          </p:cNvSpPr>
          <p:nvPr/>
        </p:nvSpPr>
        <p:spPr bwMode="auto">
          <a:xfrm>
            <a:off x="1066801" y="10072"/>
            <a:ext cx="7493928" cy="7350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/>
            <a:r>
              <a:rPr lang="en-US" sz="4800" b="1" dirty="0" smtClean="0">
                <a:latin typeface="+mj-lt"/>
              </a:rPr>
              <a:t>Current Research on X-Steel</a:t>
            </a:r>
            <a:endParaRPr lang="en-US" sz="48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Straight Connector 5"/>
          <p:cNvCxnSpPr/>
          <p:nvPr/>
        </p:nvCxnSpPr>
        <p:spPr>
          <a:xfrm>
            <a:off x="2514600" y="839788"/>
            <a:ext cx="4876800" cy="1588"/>
          </a:xfrm>
          <a:prstGeom prst="line">
            <a:avLst/>
          </a:prstGeom>
          <a:ln w="69850">
            <a:solidFill>
              <a:srgbClr val="CC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409700" y="1549244"/>
            <a:ext cx="7086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800"/>
              </a:spcBef>
              <a:spcAft>
                <a:spcPts val="800"/>
              </a:spcAft>
            </a:pPr>
            <a:r>
              <a:rPr lang="en-US" sz="2400" b="1" u="sng" kern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Tailored AHSS </a:t>
            </a:r>
            <a:r>
              <a:rPr lang="en-US" sz="2000" b="1" kern="0" dirty="0" smtClean="0">
                <a:latin typeface="Arial" pitchFamily="34" charset="0"/>
                <a:cs typeface="Arial" pitchFamily="34" charset="0"/>
              </a:rPr>
              <a:t>can </a:t>
            </a:r>
            <a:r>
              <a:rPr lang="en-US" sz="2000" b="1" kern="0" dirty="0">
                <a:latin typeface="Arial" pitchFamily="34" charset="0"/>
                <a:cs typeface="Arial" pitchFamily="34" charset="0"/>
              </a:rPr>
              <a:t>provide extremely </a:t>
            </a:r>
            <a:r>
              <a:rPr lang="en-US" sz="2000" b="1" kern="0" dirty="0" smtClean="0">
                <a:latin typeface="Arial" pitchFamily="34" charset="0"/>
                <a:cs typeface="Arial" pitchFamily="34" charset="0"/>
              </a:rPr>
              <a:t>high-strength, </a:t>
            </a:r>
            <a:r>
              <a:rPr lang="en-US" sz="2000" b="1" kern="0" dirty="0">
                <a:latin typeface="Arial" pitchFamily="34" charset="0"/>
                <a:cs typeface="Arial" pitchFamily="34" charset="0"/>
              </a:rPr>
              <a:t>while maintaining the </a:t>
            </a:r>
            <a:r>
              <a:rPr lang="en-US" sz="2000" b="1" kern="0" dirty="0" smtClean="0">
                <a:latin typeface="Arial" pitchFamily="34" charset="0"/>
                <a:cs typeface="Arial" pitchFamily="34" charset="0"/>
              </a:rPr>
              <a:t>minimum limit of </a:t>
            </a:r>
            <a:r>
              <a:rPr lang="en-US" sz="2000" b="1" kern="0" dirty="0">
                <a:latin typeface="Arial" pitchFamily="34" charset="0"/>
                <a:cs typeface="Arial" pitchFamily="34" charset="0"/>
              </a:rPr>
              <a:t>formability required for </a:t>
            </a:r>
            <a:r>
              <a:rPr lang="en-US" sz="2000" b="1" kern="0" dirty="0" smtClean="0">
                <a:latin typeface="Arial" pitchFamily="34" charset="0"/>
                <a:cs typeface="Arial" pitchFamily="34" charset="0"/>
              </a:rPr>
              <a:t>large expansions</a:t>
            </a:r>
            <a:endParaRPr lang="en-US" sz="2000" b="1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19936" y="2940923"/>
            <a:ext cx="65638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Arial" pitchFamily="34" charset="0"/>
                <a:cs typeface="Arial" pitchFamily="34" charset="0"/>
              </a:rPr>
              <a:t>AHSS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were developed based on selected </a:t>
            </a:r>
            <a:r>
              <a:rPr lang="en-US" sz="20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chemical </a:t>
            </a:r>
            <a:r>
              <a:rPr lang="en-US" sz="20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compositions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and </a:t>
            </a:r>
            <a:r>
              <a:rPr lang="en-US" sz="20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multiphase microstructures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through 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precisely 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controlled heating and cooling 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processes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990600" y="27705"/>
            <a:ext cx="7924800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4800" b="1" dirty="0" smtClean="0">
                <a:latin typeface="+mj-lt"/>
              </a:rPr>
              <a:t>New/Tailored Materials</a:t>
            </a:r>
            <a:endParaRPr lang="en-US" sz="4800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89228" y="4572000"/>
            <a:ext cx="65638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Phases of interests are Austenite,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Martensite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, Ferrite/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Bainite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, and retained austenite after transformation of phases due to TRIP and/or TWINNING 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16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55" y="436736"/>
            <a:ext cx="915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3"/>
          <p:cNvSpPr txBox="1">
            <a:spLocks/>
          </p:cNvSpPr>
          <p:nvPr/>
        </p:nvSpPr>
        <p:spPr>
          <a:xfrm>
            <a:off x="8866897" y="6477000"/>
            <a:ext cx="359736" cy="2286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728C6A-8E63-4256-B5FD-F5A578D56DCE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06852" y="3431622"/>
            <a:ext cx="2819400" cy="584775"/>
          </a:xfrm>
          <a:prstGeom prst="rect">
            <a:avLst/>
          </a:prstGeom>
          <a:noFill/>
          <a:ln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omic Sans MS" pitchFamily="66" charset="0"/>
                <a:cs typeface="Times New Roman" pitchFamily="18" charset="0"/>
              </a:rPr>
              <a:t>Martensite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2903958" y="3034656"/>
            <a:ext cx="3200400" cy="1447800"/>
          </a:xfrm>
          <a:prstGeom prst="wedgeEllipseCallout">
            <a:avLst>
              <a:gd name="adj1" fmla="val 580"/>
              <a:gd name="adj2" fmla="val -49972"/>
            </a:avLst>
          </a:prstGeom>
          <a:noFill/>
          <a:ln w="60325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loud Callout 7"/>
          <p:cNvSpPr/>
          <p:nvPr/>
        </p:nvSpPr>
        <p:spPr>
          <a:xfrm>
            <a:off x="1110963" y="1154361"/>
            <a:ext cx="2438400" cy="1781143"/>
          </a:xfrm>
          <a:prstGeom prst="cloudCallout">
            <a:avLst>
              <a:gd name="adj1" fmla="val 56765"/>
              <a:gd name="adj2" fmla="val 56616"/>
            </a:avLst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Harder &amp; tougher phase</a:t>
            </a:r>
          </a:p>
          <a:p>
            <a:pPr algn="ctr"/>
            <a:endParaRPr lang="ar-OM" dirty="0"/>
          </a:p>
        </p:txBody>
      </p:sp>
      <p:sp>
        <p:nvSpPr>
          <p:cNvPr id="9" name="Cloud Callout 8"/>
          <p:cNvSpPr/>
          <p:nvPr/>
        </p:nvSpPr>
        <p:spPr>
          <a:xfrm>
            <a:off x="324090" y="4109719"/>
            <a:ext cx="2558005" cy="1495457"/>
          </a:xfrm>
          <a:prstGeom prst="cloudCallout">
            <a:avLst>
              <a:gd name="adj1" fmla="val 65253"/>
              <a:gd name="adj2" fmla="val -59857"/>
            </a:avLst>
          </a:prstGeom>
          <a:noFill/>
          <a:ln w="444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Forms in plates/laths</a:t>
            </a:r>
          </a:p>
          <a:p>
            <a:pPr algn="ctr"/>
            <a:endParaRPr lang="ar-OM" dirty="0"/>
          </a:p>
        </p:txBody>
      </p:sp>
      <p:sp>
        <p:nvSpPr>
          <p:cNvPr id="10" name="Cloud Callout 9"/>
          <p:cNvSpPr/>
          <p:nvPr/>
        </p:nvSpPr>
        <p:spPr>
          <a:xfrm>
            <a:off x="3361157" y="5320656"/>
            <a:ext cx="2360357" cy="1447800"/>
          </a:xfrm>
          <a:prstGeom prst="cloudCallout">
            <a:avLst>
              <a:gd name="adj1" fmla="val 2358"/>
              <a:gd name="adj2" fmla="val -97588"/>
            </a:avLst>
          </a:prstGeom>
          <a:noFill/>
          <a:ln w="444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Makes it like composite</a:t>
            </a:r>
          </a:p>
          <a:p>
            <a:pPr algn="ctr"/>
            <a:endParaRPr lang="ar-OM" dirty="0"/>
          </a:p>
        </p:txBody>
      </p:sp>
      <p:sp>
        <p:nvSpPr>
          <p:cNvPr id="11" name="Cloud Callout 10"/>
          <p:cNvSpPr/>
          <p:nvPr/>
        </p:nvSpPr>
        <p:spPr>
          <a:xfrm>
            <a:off x="6173206" y="4133589"/>
            <a:ext cx="2511845" cy="1447800"/>
          </a:xfrm>
          <a:prstGeom prst="cloudCallout">
            <a:avLst>
              <a:gd name="adj1" fmla="val -58866"/>
              <a:gd name="adj2" fmla="val -56576"/>
            </a:avLst>
          </a:prstGeom>
          <a:noFill/>
          <a:ln w="444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Preferred orientation of laths</a:t>
            </a:r>
          </a:p>
          <a:p>
            <a:pPr algn="ctr"/>
            <a:endParaRPr lang="ar-OM" dirty="0"/>
          </a:p>
        </p:txBody>
      </p:sp>
      <p:sp>
        <p:nvSpPr>
          <p:cNvPr id="12" name="Cloud Callout 11"/>
          <p:cNvSpPr/>
          <p:nvPr/>
        </p:nvSpPr>
        <p:spPr>
          <a:xfrm>
            <a:off x="5721517" y="1397435"/>
            <a:ext cx="2381486" cy="1526135"/>
          </a:xfrm>
          <a:prstGeom prst="cloudCallout">
            <a:avLst>
              <a:gd name="adj1" fmla="val -81129"/>
              <a:gd name="adj2" fmla="val 54976"/>
            </a:avLst>
          </a:prstGeom>
          <a:noFill/>
          <a:ln w="444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Tailored material properties</a:t>
            </a:r>
            <a:endParaRPr lang="en-US" b="1" dirty="0" smtClean="0"/>
          </a:p>
          <a:p>
            <a:pPr algn="ctr"/>
            <a:endParaRPr lang="en-US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ight Arrow 12"/>
          <p:cNvSpPr/>
          <p:nvPr/>
        </p:nvSpPr>
        <p:spPr>
          <a:xfrm rot="5400000">
            <a:off x="1655064" y="3230639"/>
            <a:ext cx="838200" cy="457200"/>
          </a:xfrm>
          <a:prstGeom prst="rightArrow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 dirty="0"/>
          </a:p>
        </p:txBody>
      </p:sp>
      <p:sp>
        <p:nvSpPr>
          <p:cNvPr id="14" name="Right Arrow 13"/>
          <p:cNvSpPr/>
          <p:nvPr/>
        </p:nvSpPr>
        <p:spPr>
          <a:xfrm rot="909289">
            <a:off x="2415746" y="5137934"/>
            <a:ext cx="838200" cy="457200"/>
          </a:xfrm>
          <a:prstGeom prst="rightArrow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 dirty="0"/>
          </a:p>
        </p:txBody>
      </p:sp>
      <p:sp>
        <p:nvSpPr>
          <p:cNvPr id="15" name="Right Arrow 14"/>
          <p:cNvSpPr/>
          <p:nvPr/>
        </p:nvSpPr>
        <p:spPr>
          <a:xfrm rot="15199959">
            <a:off x="6904571" y="3278919"/>
            <a:ext cx="1093950" cy="457200"/>
          </a:xfrm>
          <a:prstGeom prst="rightArrow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 dirty="0"/>
          </a:p>
        </p:txBody>
      </p:sp>
      <p:sp>
        <p:nvSpPr>
          <p:cNvPr id="16" name="Right Arrow 15"/>
          <p:cNvSpPr/>
          <p:nvPr/>
        </p:nvSpPr>
        <p:spPr>
          <a:xfrm rot="19740976">
            <a:off x="5936378" y="5634472"/>
            <a:ext cx="838200" cy="457200"/>
          </a:xfrm>
          <a:prstGeom prst="rightArrow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2514600" y="839788"/>
            <a:ext cx="4876800" cy="1588"/>
          </a:xfrm>
          <a:prstGeom prst="line">
            <a:avLst/>
          </a:prstGeom>
          <a:ln w="69850">
            <a:solidFill>
              <a:srgbClr val="CC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990600" y="27705"/>
            <a:ext cx="7924800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4800" b="1" dirty="0" smtClean="0">
                <a:latin typeface="+mj-lt"/>
              </a:rPr>
              <a:t>New/Tailored Materials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333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5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" name="Straight Connector 2"/>
          <p:cNvCxnSpPr/>
          <p:nvPr/>
        </p:nvCxnSpPr>
        <p:spPr>
          <a:xfrm>
            <a:off x="2514600" y="838200"/>
            <a:ext cx="4876800" cy="1588"/>
          </a:xfrm>
          <a:prstGeom prst="line">
            <a:avLst/>
          </a:prstGeom>
          <a:ln w="69850">
            <a:solidFill>
              <a:srgbClr val="CC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477249" y="949392"/>
            <a:ext cx="5828551" cy="4702981"/>
            <a:chOff x="2057401" y="949387"/>
            <a:chExt cx="7039313" cy="5679929"/>
          </a:xfrm>
        </p:grpSpPr>
        <p:pic>
          <p:nvPicPr>
            <p:cNvPr id="7" name="Picture 1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1" y="949387"/>
              <a:ext cx="5333999" cy="3780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1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600" y="3966860"/>
              <a:ext cx="3915114" cy="2662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117090512"/>
              </p:ext>
            </p:extLst>
          </p:nvPr>
        </p:nvGraphicFramePr>
        <p:xfrm>
          <a:off x="1600201" y="3966860"/>
          <a:ext cx="952240" cy="2891140"/>
        </p:xfrm>
        <a:graphic>
          <a:graphicData uri="http://schemas.openxmlformats.org/presentationml/2006/ole">
            <p:oleObj spid="_x0000_s8209" name="Clip" r:id="rId6" imgW="1296063" imgH="3934305" progId="">
              <p:embed/>
            </p:oleObj>
          </a:graphicData>
        </a:graphic>
      </p:graphicFrame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580167" y="5943600"/>
            <a:ext cx="6550184" cy="667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GB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Understand </a:t>
            </a:r>
            <a:r>
              <a:rPr lang="en-GB" sz="2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macromechanics</a:t>
            </a:r>
            <a:r>
              <a:rPr lang="en-GB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in terms of micromechanics</a:t>
            </a:r>
            <a:endParaRPr lang="de-DE" sz="22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990600" y="27705"/>
            <a:ext cx="7924800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4800" dirty="0" smtClean="0"/>
              <a:t>M</a:t>
            </a:r>
            <a:r>
              <a:rPr lang="en-US" sz="4800" baseline="30000" dirty="0" smtClean="0"/>
              <a:t>3</a:t>
            </a:r>
            <a:r>
              <a:rPr lang="en-US" sz="4800" b="1" dirty="0" smtClean="0">
                <a:latin typeface="+mj-lt"/>
              </a:rPr>
              <a:t> Microstructure</a:t>
            </a:r>
            <a:endParaRPr lang="en-US" sz="4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 descr="C:\Users\omar\Desktop\Picture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7275" y="1317738"/>
            <a:ext cx="7772400" cy="5119687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>
            <a:off x="2514600" y="839788"/>
            <a:ext cx="4876800" cy="1588"/>
          </a:xfrm>
          <a:prstGeom prst="line">
            <a:avLst/>
          </a:prstGeom>
          <a:ln w="69850">
            <a:solidFill>
              <a:srgbClr val="CC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990600" y="27705"/>
            <a:ext cx="7924800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4800" b="1" dirty="0" smtClean="0">
                <a:latin typeface="+mj-lt"/>
              </a:rPr>
              <a:t>Research Methodology</a:t>
            </a:r>
            <a:endParaRPr lang="en-US" sz="4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" name="Straight Connector 2"/>
          <p:cNvCxnSpPr/>
          <p:nvPr/>
        </p:nvCxnSpPr>
        <p:spPr>
          <a:xfrm>
            <a:off x="2514600" y="839788"/>
            <a:ext cx="4876800" cy="1588"/>
          </a:xfrm>
          <a:prstGeom prst="line">
            <a:avLst/>
          </a:prstGeom>
          <a:ln w="69850">
            <a:solidFill>
              <a:srgbClr val="CC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63693"/>
            <a:ext cx="3035951" cy="2393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S:\PetrT\John\MIRA 3 -otevr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215" r="6267"/>
          <a:stretch/>
        </p:blipFill>
        <p:spPr bwMode="auto">
          <a:xfrm>
            <a:off x="2243866" y="699094"/>
            <a:ext cx="2423515" cy="3568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2109744" y="3908048"/>
            <a:ext cx="4519656" cy="2949952"/>
            <a:chOff x="638" y="1318"/>
            <a:chExt cx="4488" cy="2929"/>
          </a:xfrm>
        </p:grpSpPr>
        <p:grpSp>
          <p:nvGrpSpPr>
            <p:cNvPr id="9" name="Group 5"/>
            <p:cNvGrpSpPr>
              <a:grpSpLocks/>
            </p:cNvGrpSpPr>
            <p:nvPr/>
          </p:nvGrpSpPr>
          <p:grpSpPr bwMode="auto">
            <a:xfrm>
              <a:off x="638" y="1318"/>
              <a:ext cx="4489" cy="2929"/>
              <a:chOff x="253" y="618"/>
              <a:chExt cx="5660" cy="3695"/>
            </a:xfrm>
          </p:grpSpPr>
          <p:grpSp>
            <p:nvGrpSpPr>
              <p:cNvPr id="17" name="Group 6"/>
              <p:cNvGrpSpPr>
                <a:grpSpLocks/>
              </p:cNvGrpSpPr>
              <p:nvPr/>
            </p:nvGrpSpPr>
            <p:grpSpPr bwMode="auto">
              <a:xfrm>
                <a:off x="253" y="618"/>
                <a:ext cx="5660" cy="3252"/>
                <a:chOff x="100" y="799"/>
                <a:chExt cx="5660" cy="3252"/>
              </a:xfrm>
            </p:grpSpPr>
            <p:pic>
              <p:nvPicPr>
                <p:cNvPr id="21" name="Picture 2" descr="pat 2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100" y="960"/>
                  <a:ext cx="2736" cy="27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2" name="Text Box 3"/>
                <p:cNvSpPr txBox="1">
                  <a:spLocks noChangeArrowheads="1"/>
                </p:cNvSpPr>
                <p:nvPr/>
              </p:nvSpPr>
              <p:spPr bwMode="auto">
                <a:xfrm>
                  <a:off x="192" y="3840"/>
                  <a:ext cx="2423" cy="21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91365" tIns="45683" rIns="91365" bIns="45683"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GB" sz="1200" b="1" dirty="0"/>
                    <a:t>EBSD on </a:t>
                  </a:r>
                  <a:r>
                    <a:rPr lang="en-GB" sz="1200" b="1" dirty="0" smtClean="0"/>
                    <a:t>polycrystalline</a:t>
                  </a:r>
                  <a:endParaRPr lang="en-GB" sz="1200" b="1" baseline="-25000" dirty="0"/>
                </a:p>
              </p:txBody>
            </p:sp>
            <p:grpSp>
              <p:nvGrpSpPr>
                <p:cNvPr id="23" name="Group 4"/>
                <p:cNvGrpSpPr>
                  <a:grpSpLocks/>
                </p:cNvGrpSpPr>
                <p:nvPr/>
              </p:nvGrpSpPr>
              <p:grpSpPr bwMode="auto">
                <a:xfrm>
                  <a:off x="3353" y="1984"/>
                  <a:ext cx="1976" cy="2016"/>
                  <a:chOff x="3353" y="1617"/>
                  <a:chExt cx="1976" cy="2016"/>
                </a:xfrm>
              </p:grpSpPr>
              <p:pic>
                <p:nvPicPr>
                  <p:cNvPr id="37" name="Picture 5" descr="IQ circle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53" y="1617"/>
                    <a:ext cx="1976" cy="20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38" name="Oval 6"/>
                  <p:cNvSpPr>
                    <a:spLocks noChangeArrowheads="1"/>
                  </p:cNvSpPr>
                  <p:nvPr/>
                </p:nvSpPr>
                <p:spPr bwMode="auto">
                  <a:xfrm>
                    <a:off x="3382" y="1667"/>
                    <a:ext cx="1917" cy="1917"/>
                  </a:xfrm>
                  <a:prstGeom prst="ellipse">
                    <a:avLst/>
                  </a:prstGeom>
                  <a:noFill/>
                  <a:ln w="381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lIns="82058" tIns="41029" rIns="82058" bIns="41029" anchor="ctr"/>
                  <a:lstStyle/>
                  <a:p>
                    <a:pPr defTabSz="820738"/>
                    <a:endParaRPr lang="en-US" sz="2200"/>
                  </a:p>
                </p:txBody>
              </p:sp>
            </p:grpSp>
            <p:grpSp>
              <p:nvGrpSpPr>
                <p:cNvPr id="24" name="Group 7"/>
                <p:cNvGrpSpPr>
                  <a:grpSpLocks/>
                </p:cNvGrpSpPr>
                <p:nvPr/>
              </p:nvGrpSpPr>
              <p:grpSpPr bwMode="auto">
                <a:xfrm>
                  <a:off x="3360" y="991"/>
                  <a:ext cx="1304" cy="1312"/>
                  <a:chOff x="1912" y="2544"/>
                  <a:chExt cx="1304" cy="1312"/>
                </a:xfrm>
              </p:grpSpPr>
              <p:pic>
                <p:nvPicPr>
                  <p:cNvPr id="35" name="Picture 8" descr="IPF on IQ circle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lum bright="24000" contrast="42000"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912" y="2544"/>
                    <a:ext cx="1304" cy="13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36" name="Oval 9"/>
                  <p:cNvSpPr>
                    <a:spLocks noChangeArrowheads="1"/>
                  </p:cNvSpPr>
                  <p:nvPr/>
                </p:nvSpPr>
                <p:spPr bwMode="auto">
                  <a:xfrm>
                    <a:off x="1948" y="2592"/>
                    <a:ext cx="1248" cy="1248"/>
                  </a:xfrm>
                  <a:prstGeom prst="ellipse">
                    <a:avLst/>
                  </a:prstGeom>
                  <a:noFill/>
                  <a:ln w="381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lIns="82058" tIns="41029" rIns="82058" bIns="41029" anchor="ctr"/>
                  <a:lstStyle/>
                  <a:p>
                    <a:pPr defTabSz="820738"/>
                    <a:endParaRPr lang="en-US" sz="2200"/>
                  </a:p>
                </p:txBody>
              </p:sp>
            </p:grpSp>
            <p:grpSp>
              <p:nvGrpSpPr>
                <p:cNvPr id="25" name="Group 10"/>
                <p:cNvGrpSpPr>
                  <a:grpSpLocks/>
                </p:cNvGrpSpPr>
                <p:nvPr/>
              </p:nvGrpSpPr>
              <p:grpSpPr bwMode="auto">
                <a:xfrm>
                  <a:off x="4272" y="799"/>
                  <a:ext cx="1344" cy="1317"/>
                  <a:chOff x="528" y="2209"/>
                  <a:chExt cx="1344" cy="1317"/>
                </a:xfrm>
              </p:grpSpPr>
              <p:pic>
                <p:nvPicPr>
                  <p:cNvPr id="33" name="Picture 11" descr="IPF plot circle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clrChange>
                      <a:clrFrom>
                        <a:srgbClr val="55FFFF"/>
                      </a:clrFrom>
                      <a:clrTo>
                        <a:srgbClr val="55FFFF">
                          <a:alpha val="0"/>
                        </a:srgbClr>
                      </a:clrTo>
                    </a:clrChang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8" y="2209"/>
                    <a:ext cx="1344" cy="131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34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576" y="2244"/>
                    <a:ext cx="1248" cy="1248"/>
                  </a:xfrm>
                  <a:prstGeom prst="ellipse">
                    <a:avLst/>
                  </a:prstGeom>
                  <a:noFill/>
                  <a:ln w="381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lIns="82058" tIns="41029" rIns="82058" bIns="41029" anchor="ctr"/>
                  <a:lstStyle/>
                  <a:p>
                    <a:pPr defTabSz="820738"/>
                    <a:endParaRPr lang="en-US" sz="2200"/>
                  </a:p>
                </p:txBody>
              </p:sp>
            </p:grpSp>
            <p:grpSp>
              <p:nvGrpSpPr>
                <p:cNvPr id="26" name="Group 13"/>
                <p:cNvGrpSpPr>
                  <a:grpSpLocks/>
                </p:cNvGrpSpPr>
                <p:nvPr/>
              </p:nvGrpSpPr>
              <p:grpSpPr bwMode="auto">
                <a:xfrm>
                  <a:off x="4464" y="1903"/>
                  <a:ext cx="1296" cy="1284"/>
                  <a:chOff x="288" y="624"/>
                  <a:chExt cx="1296" cy="1284"/>
                </a:xfrm>
              </p:grpSpPr>
              <p:pic>
                <p:nvPicPr>
                  <p:cNvPr id="31" name="Picture 14" descr="indexed pattern circle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AAFFD5"/>
                      </a:clrFrom>
                      <a:clrTo>
                        <a:srgbClr val="AAFFD5">
                          <a:alpha val="0"/>
                        </a:srgbClr>
                      </a:clrTo>
                    </a:clrChang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88" y="624"/>
                    <a:ext cx="1296" cy="128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32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312" y="642"/>
                    <a:ext cx="1248" cy="1248"/>
                  </a:xfrm>
                  <a:prstGeom prst="ellipse">
                    <a:avLst/>
                  </a:prstGeom>
                  <a:noFill/>
                  <a:ln w="41275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lIns="82058" tIns="41029" rIns="82058" bIns="41029" anchor="ctr"/>
                  <a:lstStyle/>
                  <a:p>
                    <a:pPr defTabSz="820738"/>
                    <a:endParaRPr lang="en-US" sz="2200"/>
                  </a:p>
                </p:txBody>
              </p:sp>
            </p:grpSp>
            <p:grpSp>
              <p:nvGrpSpPr>
                <p:cNvPr id="27" name="Group 23"/>
                <p:cNvGrpSpPr>
                  <a:grpSpLocks/>
                </p:cNvGrpSpPr>
                <p:nvPr/>
              </p:nvGrpSpPr>
              <p:grpSpPr bwMode="auto">
                <a:xfrm>
                  <a:off x="2404" y="1555"/>
                  <a:ext cx="1305" cy="1283"/>
                  <a:chOff x="4197350" y="2796818"/>
                  <a:chExt cx="2279650" cy="2308582"/>
                </a:xfrm>
              </p:grpSpPr>
              <p:pic>
                <p:nvPicPr>
                  <p:cNvPr id="29" name="Picture 17" descr="grainsize chart circle"/>
                  <p:cNvPicPr>
                    <a:picLocks noChangeAspect="1" noChangeArrowheads="1"/>
                  </p:cNvPicPr>
                  <p:nvPr/>
                </p:nvPicPr>
                <p:blipFill>
                  <a:blip r:embed="rId10" cstate="print">
                    <a:clrChange>
                      <a:clrFrom>
                        <a:srgbClr val="00E3E3"/>
                      </a:clrFrom>
                      <a:clrTo>
                        <a:srgbClr val="00E3E3">
                          <a:alpha val="0"/>
                        </a:srgbClr>
                      </a:clrTo>
                    </a:clrChang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197350" y="2814638"/>
                    <a:ext cx="2279650" cy="229076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30" name="Oval 18"/>
                  <p:cNvSpPr>
                    <a:spLocks noChangeArrowheads="1"/>
                  </p:cNvSpPr>
                  <p:nvPr/>
                </p:nvSpPr>
                <p:spPr bwMode="auto">
                  <a:xfrm>
                    <a:off x="4220721" y="2796818"/>
                    <a:ext cx="2180079" cy="2246364"/>
                  </a:xfrm>
                  <a:prstGeom prst="ellipse">
                    <a:avLst/>
                  </a:prstGeom>
                  <a:noFill/>
                  <a:ln w="3810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 wrap="none" lIns="82058" tIns="41029" rIns="82058" bIns="41029" anchor="ctr"/>
                  <a:lstStyle/>
                  <a:p>
                    <a:pPr defTabSz="820738"/>
                    <a:endParaRPr lang="en-US" sz="2200"/>
                  </a:p>
                </p:txBody>
              </p:sp>
            </p:grpSp>
            <p:sp>
              <p:nvSpPr>
                <p:cNvPr id="28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4423" y="3736"/>
                  <a:ext cx="141" cy="3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1365" tIns="45683" rIns="91365" bIns="45683">
                  <a:spAutoFit/>
                </a:bodyPr>
                <a:lstStyle/>
                <a:p>
                  <a:pPr eaLnBrk="1" hangingPunct="1"/>
                  <a:endParaRPr lang="en-US" sz="2000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8" name="Group 20"/>
              <p:cNvGrpSpPr>
                <a:grpSpLocks/>
              </p:cNvGrpSpPr>
              <p:nvPr/>
            </p:nvGrpSpPr>
            <p:grpSpPr bwMode="auto">
              <a:xfrm>
                <a:off x="2697" y="2776"/>
                <a:ext cx="1537" cy="1537"/>
                <a:chOff x="2697" y="2409"/>
                <a:chExt cx="1537" cy="1537"/>
              </a:xfrm>
            </p:grpSpPr>
            <p:pic>
              <p:nvPicPr>
                <p:cNvPr id="19" name="Picture 21" descr="texture circle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2697" y="2409"/>
                  <a:ext cx="1537" cy="15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0" name="Oval 22"/>
                <p:cNvSpPr>
                  <a:spLocks noChangeArrowheads="1"/>
                </p:cNvSpPr>
                <p:nvPr/>
              </p:nvSpPr>
              <p:spPr bwMode="auto">
                <a:xfrm>
                  <a:off x="2832" y="2544"/>
                  <a:ext cx="1248" cy="1248"/>
                </a:xfrm>
                <a:prstGeom prst="ellipse">
                  <a:avLst/>
                </a:pr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lIns="82058" tIns="41029" rIns="82058" bIns="41029" anchor="ctr"/>
                <a:lstStyle/>
                <a:p>
                  <a:pPr defTabSz="820738"/>
                  <a:endParaRPr lang="en-US" sz="2200"/>
                </a:p>
              </p:txBody>
            </p:sp>
          </p:grpSp>
        </p:grpSp>
        <p:sp>
          <p:nvSpPr>
            <p:cNvPr id="10" name="Text Box 28"/>
            <p:cNvSpPr txBox="1">
              <a:spLocks noChangeArrowheads="1"/>
            </p:cNvSpPr>
            <p:nvPr/>
          </p:nvSpPr>
          <p:spPr bwMode="auto">
            <a:xfrm>
              <a:off x="4792" y="2817"/>
              <a:ext cx="159" cy="158"/>
            </a:xfrm>
            <a:prstGeom prst="rect">
              <a:avLst/>
            </a:prstGeom>
            <a:noFill/>
            <a:ln w="12700" cap="sq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600" b="1" baseline="30000"/>
                <a:t>1</a:t>
              </a:r>
            </a:p>
          </p:txBody>
        </p:sp>
        <p:sp>
          <p:nvSpPr>
            <p:cNvPr id="11" name="Text Box 29"/>
            <p:cNvSpPr txBox="1">
              <a:spLocks noChangeArrowheads="1"/>
            </p:cNvSpPr>
            <p:nvPr/>
          </p:nvSpPr>
          <p:spPr bwMode="auto">
            <a:xfrm>
              <a:off x="930" y="1815"/>
              <a:ext cx="159" cy="159"/>
            </a:xfrm>
            <a:prstGeom prst="rect">
              <a:avLst/>
            </a:prstGeom>
            <a:noFill/>
            <a:ln w="12700" cap="sq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600" b="1" baseline="30000"/>
                <a:t>1</a:t>
              </a:r>
            </a:p>
          </p:txBody>
        </p:sp>
        <p:sp>
          <p:nvSpPr>
            <p:cNvPr id="12" name="Text Box 30"/>
            <p:cNvSpPr txBox="1">
              <a:spLocks noChangeArrowheads="1"/>
            </p:cNvSpPr>
            <p:nvPr/>
          </p:nvSpPr>
          <p:spPr bwMode="auto">
            <a:xfrm>
              <a:off x="4121" y="3498"/>
              <a:ext cx="159" cy="159"/>
            </a:xfrm>
            <a:prstGeom prst="rect">
              <a:avLst/>
            </a:prstGeom>
            <a:noFill/>
            <a:ln w="12700" cap="sq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600" b="1" baseline="30000" dirty="0"/>
                <a:t>2</a:t>
              </a:r>
            </a:p>
          </p:txBody>
        </p:sp>
        <p:sp>
          <p:nvSpPr>
            <p:cNvPr id="13" name="Text Box 31"/>
            <p:cNvSpPr txBox="1">
              <a:spLocks noChangeArrowheads="1"/>
            </p:cNvSpPr>
            <p:nvPr/>
          </p:nvSpPr>
          <p:spPr bwMode="auto">
            <a:xfrm>
              <a:off x="3651" y="1525"/>
              <a:ext cx="160" cy="158"/>
            </a:xfrm>
            <a:prstGeom prst="rect">
              <a:avLst/>
            </a:prstGeom>
            <a:noFill/>
            <a:ln w="12700" cap="sq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600" b="1" baseline="30000"/>
                <a:t>3</a:t>
              </a:r>
            </a:p>
          </p:txBody>
        </p:sp>
        <p:sp>
          <p:nvSpPr>
            <p:cNvPr id="14" name="Text Box 32"/>
            <p:cNvSpPr txBox="1">
              <a:spLocks noChangeArrowheads="1"/>
            </p:cNvSpPr>
            <p:nvPr/>
          </p:nvSpPr>
          <p:spPr bwMode="auto">
            <a:xfrm>
              <a:off x="3198" y="2478"/>
              <a:ext cx="160" cy="158"/>
            </a:xfrm>
            <a:prstGeom prst="rect">
              <a:avLst/>
            </a:prstGeom>
            <a:noFill/>
            <a:ln w="12700" cap="sq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600" b="1" baseline="30000"/>
                <a:t>4</a:t>
              </a:r>
            </a:p>
          </p:txBody>
        </p:sp>
        <p:sp>
          <p:nvSpPr>
            <p:cNvPr id="15" name="Text Box 33"/>
            <p:cNvSpPr txBox="1">
              <a:spLocks noChangeArrowheads="1"/>
            </p:cNvSpPr>
            <p:nvPr/>
          </p:nvSpPr>
          <p:spPr bwMode="auto">
            <a:xfrm>
              <a:off x="2896" y="3612"/>
              <a:ext cx="159" cy="158"/>
            </a:xfrm>
            <a:prstGeom prst="rect">
              <a:avLst/>
            </a:prstGeom>
            <a:noFill/>
            <a:ln w="12700" cap="sq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600" b="1" baseline="30000"/>
                <a:t>5</a:t>
              </a:r>
            </a:p>
          </p:txBody>
        </p:sp>
        <p:sp>
          <p:nvSpPr>
            <p:cNvPr id="16" name="Text Box 34"/>
            <p:cNvSpPr txBox="1">
              <a:spLocks noChangeArrowheads="1"/>
            </p:cNvSpPr>
            <p:nvPr/>
          </p:nvSpPr>
          <p:spPr bwMode="auto">
            <a:xfrm>
              <a:off x="4014" y="1842"/>
              <a:ext cx="160" cy="159"/>
            </a:xfrm>
            <a:prstGeom prst="rect">
              <a:avLst/>
            </a:prstGeom>
            <a:noFill/>
            <a:ln w="12700" cap="sq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600" b="1" baseline="30000"/>
                <a:t>6</a:t>
              </a:r>
            </a:p>
          </p:txBody>
        </p:sp>
      </p:grpSp>
      <p:pic>
        <p:nvPicPr>
          <p:cNvPr id="39" name="Picture 2" descr="C:\Users\omar\OMAR Files\Oxford Videos + Images\animate2.gif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81800" y="3962400"/>
            <a:ext cx="2147157" cy="2783352"/>
          </a:xfrm>
          <a:prstGeom prst="rect">
            <a:avLst/>
          </a:prstGeom>
          <a:noFill/>
        </p:spPr>
      </p:pic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914400" y="27705"/>
            <a:ext cx="8001000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4800" b="1" dirty="0" smtClean="0">
                <a:latin typeface="+mj-lt"/>
              </a:rPr>
              <a:t>Microscopic Investigations</a:t>
            </a:r>
            <a:endParaRPr lang="en-US" sz="4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690" y="1127842"/>
            <a:ext cx="1905001" cy="344805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81000" y="125104"/>
            <a:ext cx="8229600" cy="868362"/>
          </a:xfrm>
          <a:noFill/>
        </p:spPr>
        <p:txBody>
          <a:bodyPr>
            <a:noAutofit/>
          </a:bodyPr>
          <a:lstStyle/>
          <a:p>
            <a:r>
              <a:rPr lang="en-US" sz="6000" b="1" dirty="0" smtClean="0"/>
              <a:t>Tailored Materials</a:t>
            </a:r>
            <a:endParaRPr lang="en-US" sz="6000" b="1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530520" y="1455394"/>
            <a:ext cx="4211471" cy="11168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070C0"/>
                </a:solidFill>
              </a:rPr>
              <a:t>Macro-to-Micro</a:t>
            </a:r>
          </a:p>
          <a:p>
            <a:r>
              <a:rPr lang="en-US" b="1" dirty="0">
                <a:solidFill>
                  <a:srgbClr val="0070C0"/>
                </a:solidFill>
              </a:rPr>
              <a:t>S</a:t>
            </a:r>
            <a:r>
              <a:rPr lang="en-US" b="1" dirty="0" smtClean="0">
                <a:solidFill>
                  <a:srgbClr val="0070C0"/>
                </a:solidFill>
              </a:rPr>
              <a:t>cale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84976" y="1035436"/>
            <a:ext cx="2171700" cy="35814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2324" y="2854656"/>
            <a:ext cx="4077046" cy="2838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9" y="4710268"/>
            <a:ext cx="2640842" cy="21477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3683"/>
          <a:stretch/>
        </p:blipFill>
        <p:spPr>
          <a:xfrm>
            <a:off x="5715000" y="4579871"/>
            <a:ext cx="3429000" cy="2278127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>
            <a:off x="2009633" y="974680"/>
            <a:ext cx="4876800" cy="1588"/>
          </a:xfrm>
          <a:prstGeom prst="line">
            <a:avLst/>
          </a:prstGeom>
          <a:ln w="69850">
            <a:solidFill>
              <a:srgbClr val="CC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34506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 descr="F:\SQU Day Exhibition\Info &amp; Figures for College Day PPT\MTest Video\Final MTest\Animation_Omar_2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841" y="0"/>
            <a:ext cx="6614159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3886200" y="227012"/>
            <a:ext cx="1249680" cy="1588"/>
            <a:chOff x="4029546" y="304800"/>
            <a:chExt cx="1249680" cy="1588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4029546" y="304800"/>
              <a:ext cx="182880" cy="1588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5096346" y="304800"/>
              <a:ext cx="182880" cy="1588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" name="Straight Connector 2"/>
          <p:cNvCxnSpPr/>
          <p:nvPr/>
        </p:nvCxnSpPr>
        <p:spPr>
          <a:xfrm>
            <a:off x="2514600" y="839788"/>
            <a:ext cx="4876800" cy="1588"/>
          </a:xfrm>
          <a:prstGeom prst="line">
            <a:avLst/>
          </a:prstGeom>
          <a:ln w="69850">
            <a:solidFill>
              <a:srgbClr val="CC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38600"/>
            <a:ext cx="3715144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369" y="990600"/>
            <a:ext cx="4789631" cy="315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6096000" y="1295400"/>
            <a:ext cx="0" cy="5181600"/>
          </a:xfrm>
          <a:prstGeom prst="line">
            <a:avLst/>
          </a:prstGeom>
          <a:ln>
            <a:solidFill>
              <a:srgbClr val="CC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51" t="9553" r="11556" b="2090"/>
          <a:stretch/>
        </p:blipFill>
        <p:spPr>
          <a:xfrm>
            <a:off x="6182833" y="2791511"/>
            <a:ext cx="2819400" cy="2313889"/>
          </a:xfrm>
          <a:prstGeom prst="rect">
            <a:avLst/>
          </a:prstGeom>
        </p:spPr>
      </p:pic>
      <p:pic>
        <p:nvPicPr>
          <p:cNvPr id="10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468" r="31865" b="54878"/>
          <a:stretch/>
        </p:blipFill>
        <p:spPr>
          <a:xfrm>
            <a:off x="6658172" y="1164265"/>
            <a:ext cx="1876228" cy="1464650"/>
          </a:xfrm>
        </p:spPr>
      </p:pic>
      <p:pic>
        <p:nvPicPr>
          <p:cNvPr id="11" name="Picture 1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7" cstate="print">
            <a:lum bright="-20000" contras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449" r="33797" b="7878"/>
          <a:stretch/>
        </p:blipFill>
        <p:spPr bwMode="auto">
          <a:xfrm>
            <a:off x="6172200" y="5283020"/>
            <a:ext cx="2897616" cy="1422580"/>
          </a:xfrm>
          <a:prstGeom prst="rect">
            <a:avLst/>
          </a:prstGeom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990600" y="27705"/>
            <a:ext cx="7924800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4800" b="1" dirty="0" smtClean="0">
                <a:latin typeface="+mj-lt"/>
              </a:rPr>
              <a:t>Crystal Plasticity FEM</a:t>
            </a:r>
            <a:endParaRPr lang="en-US" sz="4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143000"/>
            <a:ext cx="7391400" cy="5486400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¤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Analytical, macro/micromechanical models are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developed and finite element simulations are done to predict the elastic-plastic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behavior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of single and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polycrystalline materials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¤"/>
            </a:pPr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Models are </a:t>
            </a:r>
            <a:r>
              <a:rPr lang="en-US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in good agreement with the </a:t>
            </a:r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available </a:t>
            </a:r>
            <a:r>
              <a:rPr lang="en-US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experimental and simulation </a:t>
            </a:r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results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¤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CPFEM model can be used to simulate behavior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of many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crystalline materials at macro-level taking into consideration its micro-level characteristics including: crystal type, texture information, 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etc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¤"/>
            </a:pPr>
            <a:r>
              <a:rPr lang="en-US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tate-of-the-art experimental testing facility that can be used to study materials at submicron-level under various thermo-mechanical loading conditions will help in establishing a better understanding of the material behavior at macro-level making the tailored material approach more visible </a:t>
            </a:r>
            <a:endParaRPr lang="en-US" sz="20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514600" y="839788"/>
            <a:ext cx="4876800" cy="1588"/>
          </a:xfrm>
          <a:prstGeom prst="line">
            <a:avLst/>
          </a:prstGeom>
          <a:ln w="69850">
            <a:solidFill>
              <a:srgbClr val="CC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990600" y="27705"/>
            <a:ext cx="7924800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4800" b="1" dirty="0" smtClean="0">
                <a:latin typeface="+mj-lt"/>
              </a:rPr>
              <a:t>Conclusions</a:t>
            </a:r>
            <a:endParaRPr lang="en-US" sz="4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55" y="0"/>
            <a:ext cx="915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966416" y="29568"/>
            <a:ext cx="6005512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4800" b="1" dirty="0">
                <a:latin typeface="+mj-lt"/>
              </a:rPr>
              <a:t>Acknowledgements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193971" y="1163529"/>
            <a:ext cx="7654925" cy="534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 eaLnBrk="1" hangingPunct="1">
              <a:lnSpc>
                <a:spcPts val="2300"/>
              </a:lnSpc>
              <a:spcBef>
                <a:spcPct val="50000"/>
              </a:spcBef>
              <a:buFontTx/>
              <a:buAutoNum type="arabicPeriod"/>
            </a:pPr>
            <a:r>
              <a:rPr lang="en-US" b="1" dirty="0">
                <a:solidFill>
                  <a:srgbClr val="0000FF"/>
                </a:solidFill>
                <a:latin typeface="Comic Sans MS" pitchFamily="66" charset="0"/>
              </a:rPr>
              <a:t>Many thanks and appreciation to </a:t>
            </a:r>
            <a:r>
              <a:rPr lang="en-US" b="1" dirty="0" smtClean="0">
                <a:solidFill>
                  <a:srgbClr val="0000FF"/>
                </a:solidFill>
                <a:latin typeface="Comic Sans MS" pitchFamily="66" charset="0"/>
              </a:rPr>
              <a:t>TRC/PDO </a:t>
            </a:r>
            <a:r>
              <a:rPr lang="en-US" b="1" dirty="0">
                <a:solidFill>
                  <a:srgbClr val="0000FF"/>
                </a:solidFill>
                <a:latin typeface="Comic Sans MS" pitchFamily="66" charset="0"/>
              </a:rPr>
              <a:t>for </a:t>
            </a:r>
            <a:r>
              <a:rPr lang="en-US" b="1" dirty="0" smtClean="0">
                <a:solidFill>
                  <a:srgbClr val="0000FF"/>
                </a:solidFill>
                <a:latin typeface="Comic Sans MS" pitchFamily="66" charset="0"/>
              </a:rPr>
              <a:t>funds</a:t>
            </a:r>
            <a:r>
              <a:rPr lang="en-US" b="1" dirty="0">
                <a:solidFill>
                  <a:srgbClr val="0000FF"/>
                </a:solidFill>
                <a:latin typeface="Comic Sans MS" pitchFamily="66" charset="0"/>
              </a:rPr>
              <a:t>.</a:t>
            </a:r>
          </a:p>
          <a:p>
            <a:pPr marL="457200" indent="-457200" algn="just" eaLnBrk="1" hangingPunct="1">
              <a:lnSpc>
                <a:spcPts val="2300"/>
              </a:lnSpc>
              <a:spcBef>
                <a:spcPct val="50000"/>
              </a:spcBef>
              <a:buFontTx/>
              <a:buAutoNum type="arabicPeriod"/>
            </a:pPr>
            <a:r>
              <a:rPr lang="en-US" b="1" dirty="0">
                <a:solidFill>
                  <a:srgbClr val="C00000"/>
                </a:solidFill>
                <a:latin typeface="Comic Sans MS" pitchFamily="66" charset="0"/>
              </a:rPr>
              <a:t>Special thanks go to </a:t>
            </a:r>
            <a:r>
              <a:rPr lang="en-US" b="1" dirty="0" smtClean="0">
                <a:solidFill>
                  <a:srgbClr val="C00000"/>
                </a:solidFill>
                <a:latin typeface="Comic Sans MS" pitchFamily="66" charset="0"/>
              </a:rPr>
              <a:t>doctoral and Master students’ for their dedication, hard-work and perseverance to obtain excellent research outcomes</a:t>
            </a:r>
          </a:p>
          <a:p>
            <a:pPr marL="457200" indent="-457200" algn="just" eaLnBrk="1" hangingPunct="1">
              <a:lnSpc>
                <a:spcPts val="2300"/>
              </a:lnSpc>
              <a:spcBef>
                <a:spcPct val="50000"/>
              </a:spcBef>
              <a:buFontTx/>
              <a:buAutoNum type="arabicPeriod"/>
            </a:pPr>
            <a:r>
              <a:rPr lang="en-US" b="1" dirty="0" smtClean="0">
                <a:solidFill>
                  <a:srgbClr val="0000FF"/>
                </a:solidFill>
                <a:latin typeface="Comic Sans MS" pitchFamily="66" charset="0"/>
              </a:rPr>
              <a:t>Special thanks to Said </a:t>
            </a:r>
            <a:r>
              <a:rPr lang="en-US" b="1" dirty="0">
                <a:solidFill>
                  <a:srgbClr val="0000FF"/>
                </a:solidFill>
                <a:latin typeface="Comic Sans MS" pitchFamily="66" charset="0"/>
              </a:rPr>
              <a:t>Al-</a:t>
            </a:r>
            <a:r>
              <a:rPr lang="en-US" b="1" dirty="0" err="1">
                <a:solidFill>
                  <a:srgbClr val="0000FF"/>
                </a:solidFill>
                <a:latin typeface="Comic Sans MS" pitchFamily="66" charset="0"/>
              </a:rPr>
              <a:t>Houqani</a:t>
            </a:r>
            <a:r>
              <a:rPr lang="en-US" b="1" dirty="0">
                <a:solidFill>
                  <a:srgbClr val="0000FF"/>
                </a:solidFill>
                <a:latin typeface="Comic Sans MS" pitchFamily="66" charset="0"/>
              </a:rPr>
              <a:t>, </a:t>
            </a:r>
            <a:r>
              <a:rPr lang="en-US" b="1" dirty="0" smtClean="0">
                <a:solidFill>
                  <a:srgbClr val="0000FF"/>
                </a:solidFill>
                <a:latin typeface="Comic Sans MS" pitchFamily="66" charset="0"/>
              </a:rPr>
              <a:t>Bader Al-</a:t>
            </a:r>
            <a:r>
              <a:rPr lang="en-US" b="1" dirty="0" err="1" smtClean="0">
                <a:solidFill>
                  <a:srgbClr val="0000FF"/>
                </a:solidFill>
                <a:latin typeface="Comic Sans MS" pitchFamily="66" charset="0"/>
              </a:rPr>
              <a:t>Abri</a:t>
            </a:r>
            <a:r>
              <a:rPr lang="en-US" b="1" dirty="0" smtClean="0">
                <a:solidFill>
                  <a:srgbClr val="0000FF"/>
                </a:solidFill>
                <a:latin typeface="Comic Sans MS" pitchFamily="66" charset="0"/>
              </a:rPr>
              <a:t>, Mark </a:t>
            </a:r>
            <a:r>
              <a:rPr lang="en-US" b="1" dirty="0">
                <a:solidFill>
                  <a:srgbClr val="0000FF"/>
                </a:solidFill>
                <a:latin typeface="Comic Sans MS" pitchFamily="66" charset="0"/>
              </a:rPr>
              <a:t>van de </a:t>
            </a:r>
            <a:r>
              <a:rPr lang="en-US" b="1" dirty="0" err="1">
                <a:solidFill>
                  <a:srgbClr val="0000FF"/>
                </a:solidFill>
                <a:latin typeface="Comic Sans MS" pitchFamily="66" charset="0"/>
              </a:rPr>
              <a:t>Velden</a:t>
            </a:r>
            <a:r>
              <a:rPr lang="en-US" b="1" dirty="0">
                <a:solidFill>
                  <a:srgbClr val="0000FF"/>
                </a:solidFill>
                <a:latin typeface="Comic Sans MS" pitchFamily="66" charset="0"/>
              </a:rPr>
              <a:t>,  Victor </a:t>
            </a:r>
            <a:r>
              <a:rPr lang="en-US" b="1" dirty="0" err="1">
                <a:solidFill>
                  <a:srgbClr val="0000FF"/>
                </a:solidFill>
                <a:latin typeface="Comic Sans MS" pitchFamily="66" charset="0"/>
              </a:rPr>
              <a:t>Ogoke</a:t>
            </a:r>
            <a:r>
              <a:rPr lang="en-US" b="1" dirty="0">
                <a:solidFill>
                  <a:srgbClr val="0000FF"/>
                </a:solidFill>
                <a:latin typeface="Comic Sans MS" pitchFamily="66" charset="0"/>
              </a:rPr>
              <a:t>, Dr. Paul Francis, Dr. Franz </a:t>
            </a:r>
            <a:r>
              <a:rPr lang="en-US" b="1" dirty="0" err="1">
                <a:solidFill>
                  <a:srgbClr val="0000FF"/>
                </a:solidFill>
                <a:latin typeface="Comic Sans MS" pitchFamily="66" charset="0"/>
              </a:rPr>
              <a:t>Marketz</a:t>
            </a:r>
            <a:r>
              <a:rPr lang="en-US" b="1" dirty="0">
                <a:solidFill>
                  <a:srgbClr val="0000FF"/>
                </a:solidFill>
                <a:latin typeface="Comic Sans MS" pitchFamily="66" charset="0"/>
              </a:rPr>
              <a:t>, </a:t>
            </a:r>
            <a:r>
              <a:rPr lang="en-US" b="1" dirty="0" err="1">
                <a:solidFill>
                  <a:srgbClr val="0000FF"/>
                </a:solidFill>
                <a:latin typeface="Comic Sans MS" pitchFamily="66" charset="0"/>
              </a:rPr>
              <a:t>Sulaiman</a:t>
            </a:r>
            <a:r>
              <a:rPr lang="en-US" b="1" dirty="0">
                <a:solidFill>
                  <a:srgbClr val="0000FF"/>
                </a:solidFill>
                <a:latin typeface="Comic Sans MS" pitchFamily="66" charset="0"/>
              </a:rPr>
              <a:t> Al-</a:t>
            </a:r>
            <a:r>
              <a:rPr lang="en-US" b="1" dirty="0" err="1">
                <a:solidFill>
                  <a:srgbClr val="0000FF"/>
                </a:solidFill>
                <a:latin typeface="Comic Sans MS" pitchFamily="66" charset="0"/>
              </a:rPr>
              <a:t>Mandhari</a:t>
            </a:r>
            <a:r>
              <a:rPr lang="en-US" b="1" dirty="0">
                <a:solidFill>
                  <a:srgbClr val="0000FF"/>
                </a:solidFill>
                <a:latin typeface="Comic Sans MS" pitchFamily="66" charset="0"/>
              </a:rPr>
              <a:t>, </a:t>
            </a:r>
            <a:r>
              <a:rPr lang="en-US" b="1" dirty="0" err="1">
                <a:solidFill>
                  <a:srgbClr val="0000FF"/>
                </a:solidFill>
                <a:latin typeface="Comic Sans MS" pitchFamily="66" charset="0"/>
              </a:rPr>
              <a:t>Abdulsattar</a:t>
            </a:r>
            <a:r>
              <a:rPr lang="en-US" b="1" dirty="0">
                <a:solidFill>
                  <a:srgbClr val="0000FF"/>
                </a:solidFill>
                <a:latin typeface="Comic Sans MS" pitchFamily="66" charset="0"/>
              </a:rPr>
              <a:t> Al-</a:t>
            </a:r>
            <a:r>
              <a:rPr lang="en-US" b="1" dirty="0" err="1">
                <a:solidFill>
                  <a:srgbClr val="0000FF"/>
                </a:solidFill>
                <a:latin typeface="Comic Sans MS" pitchFamily="66" charset="0"/>
              </a:rPr>
              <a:t>Murshidi</a:t>
            </a:r>
            <a:r>
              <a:rPr lang="en-US" b="1" dirty="0">
                <a:solidFill>
                  <a:srgbClr val="0000FF"/>
                </a:solidFill>
                <a:latin typeface="Comic Sans MS" pitchFamily="66" charset="0"/>
              </a:rPr>
              <a:t>, </a:t>
            </a:r>
            <a:r>
              <a:rPr lang="en-US" b="1" dirty="0" err="1">
                <a:solidFill>
                  <a:srgbClr val="0000FF"/>
                </a:solidFill>
                <a:latin typeface="Comic Sans MS" pitchFamily="66" charset="0"/>
              </a:rPr>
              <a:t>Shaikhan</a:t>
            </a:r>
            <a:r>
              <a:rPr lang="en-US" b="1" dirty="0">
                <a:solidFill>
                  <a:srgbClr val="0000FF"/>
                </a:solidFill>
                <a:latin typeface="Comic Sans MS" pitchFamily="66" charset="0"/>
              </a:rPr>
              <a:t> Al-</a:t>
            </a:r>
            <a:r>
              <a:rPr lang="en-US" b="1" dirty="0" err="1">
                <a:solidFill>
                  <a:srgbClr val="0000FF"/>
                </a:solidFill>
                <a:latin typeface="Comic Sans MS" pitchFamily="66" charset="0"/>
              </a:rPr>
              <a:t>Khoudori</a:t>
            </a:r>
            <a:r>
              <a:rPr lang="en-US" b="1" dirty="0">
                <a:solidFill>
                  <a:srgbClr val="0000FF"/>
                </a:solidFill>
                <a:latin typeface="Comic Sans MS" pitchFamily="66" charset="0"/>
              </a:rPr>
              <a:t> for their direct and indirect valuable comments and discussions.</a:t>
            </a:r>
          </a:p>
          <a:p>
            <a:pPr marL="457200" indent="-457200" algn="just" eaLnBrk="1" hangingPunct="1">
              <a:lnSpc>
                <a:spcPts val="2300"/>
              </a:lnSpc>
              <a:spcBef>
                <a:spcPct val="50000"/>
              </a:spcBef>
              <a:buFontTx/>
              <a:buAutoNum type="arabicPeriod"/>
            </a:pPr>
            <a:r>
              <a:rPr lang="en-US" b="1" dirty="0" smtClean="0">
                <a:solidFill>
                  <a:srgbClr val="C00000"/>
                </a:solidFill>
                <a:latin typeface="Comic Sans MS" pitchFamily="66" charset="0"/>
              </a:rPr>
              <a:t>We </a:t>
            </a:r>
            <a:r>
              <a:rPr lang="en-US" b="1" dirty="0">
                <a:solidFill>
                  <a:srgbClr val="C00000"/>
                </a:solidFill>
                <a:latin typeface="Comic Sans MS" pitchFamily="66" charset="0"/>
              </a:rPr>
              <a:t>cannot forget the valuable discussions with </a:t>
            </a:r>
            <a:r>
              <a:rPr lang="en-US" b="1" dirty="0" smtClean="0">
                <a:solidFill>
                  <a:srgbClr val="C00000"/>
                </a:solidFill>
                <a:latin typeface="Comic Sans MS" pitchFamily="66" charset="0"/>
              </a:rPr>
              <a:t>Shell research team </a:t>
            </a:r>
            <a:r>
              <a:rPr lang="en-US" b="1" dirty="0">
                <a:solidFill>
                  <a:srgbClr val="C00000"/>
                </a:solidFill>
                <a:latin typeface="Comic Sans MS" pitchFamily="66" charset="0"/>
              </a:rPr>
              <a:t>as and when we needed their assistance, particularly Mr. Ton </a:t>
            </a:r>
            <a:r>
              <a:rPr lang="en-US" b="1" dirty="0" err="1">
                <a:solidFill>
                  <a:srgbClr val="C00000"/>
                </a:solidFill>
                <a:latin typeface="Comic Sans MS" pitchFamily="66" charset="0"/>
              </a:rPr>
              <a:t>Wubben</a:t>
            </a:r>
            <a:r>
              <a:rPr lang="en-US" b="1" dirty="0">
                <a:solidFill>
                  <a:srgbClr val="C00000"/>
                </a:solidFill>
                <a:latin typeface="Comic Sans MS" pitchFamily="66" charset="0"/>
              </a:rPr>
              <a:t>. </a:t>
            </a:r>
          </a:p>
          <a:p>
            <a:pPr marL="457200" indent="-457200" algn="just" eaLnBrk="1" hangingPunct="1">
              <a:lnSpc>
                <a:spcPts val="2300"/>
              </a:lnSpc>
              <a:spcBef>
                <a:spcPct val="50000"/>
              </a:spcBef>
              <a:buFontTx/>
              <a:buAutoNum type="arabicPeriod"/>
            </a:pPr>
            <a:r>
              <a:rPr lang="en-US" b="1" dirty="0">
                <a:solidFill>
                  <a:srgbClr val="0000FF"/>
                </a:solidFill>
                <a:latin typeface="Comic Sans MS" pitchFamily="66" charset="0"/>
              </a:rPr>
              <a:t>Last but not the least is the support of our families, who are still bearing with us for long after-office work hours.</a:t>
            </a:r>
          </a:p>
          <a:p>
            <a:pPr marL="457200" indent="-457200" algn="ctr" eaLnBrk="1" hangingPunct="1">
              <a:lnSpc>
                <a:spcPts val="2300"/>
              </a:lnSpc>
              <a:spcBef>
                <a:spcPct val="50000"/>
              </a:spcBef>
            </a:pPr>
            <a:r>
              <a:rPr lang="en-US" sz="3200" b="1" dirty="0" smtClean="0">
                <a:solidFill>
                  <a:srgbClr val="C00000"/>
                </a:solidFill>
                <a:latin typeface="Comic Sans MS" pitchFamily="66" charset="0"/>
              </a:rPr>
              <a:t>“To </a:t>
            </a:r>
            <a:r>
              <a:rPr lang="en-US" sz="3200" b="1" dirty="0">
                <a:solidFill>
                  <a:srgbClr val="C00000"/>
                </a:solidFill>
                <a:latin typeface="Comic Sans MS" pitchFamily="66" charset="0"/>
              </a:rPr>
              <a:t>all the team members of </a:t>
            </a:r>
            <a:r>
              <a:rPr lang="en-US" sz="3200" b="1" dirty="0" smtClean="0">
                <a:solidFill>
                  <a:srgbClr val="C00000"/>
                </a:solidFill>
                <a:latin typeface="Comic Sans MS" pitchFamily="66" charset="0"/>
              </a:rPr>
              <a:t>AM</a:t>
            </a:r>
            <a:r>
              <a:rPr lang="en-US" sz="3200" b="1" baseline="30000" dirty="0" smtClean="0">
                <a:solidFill>
                  <a:srgbClr val="C00000"/>
                </a:solidFill>
                <a:latin typeface="Comic Sans MS" pitchFamily="66" charset="0"/>
              </a:rPr>
              <a:t>2</a:t>
            </a:r>
            <a:r>
              <a:rPr lang="en-US" sz="3200" b="1" dirty="0" smtClean="0">
                <a:solidFill>
                  <a:srgbClr val="C00000"/>
                </a:solidFill>
                <a:latin typeface="Comic Sans MS" pitchFamily="66" charset="0"/>
              </a:rPr>
              <a:t>RG”</a:t>
            </a:r>
            <a:endParaRPr lang="en-US" sz="32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514600" y="839788"/>
            <a:ext cx="4876800" cy="1588"/>
          </a:xfrm>
          <a:prstGeom prst="line">
            <a:avLst/>
          </a:prstGeom>
          <a:ln w="69850">
            <a:solidFill>
              <a:srgbClr val="CC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60405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old12--9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5867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23813" y="381000"/>
            <a:ext cx="9120187" cy="990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4800" b="1" dirty="0" smtClean="0">
                <a:latin typeface="Arial" charset="0"/>
                <a:cs typeface="Arial" charset="0"/>
              </a:rPr>
              <a:t>Thank </a:t>
            </a:r>
            <a:r>
              <a:rPr lang="en-US" sz="4800" b="1" dirty="0">
                <a:latin typeface="Arial" charset="0"/>
                <a:cs typeface="Arial" charset="0"/>
              </a:rPr>
              <a:t>you for your attention</a:t>
            </a:r>
          </a:p>
        </p:txBody>
      </p:sp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0" y="5791200"/>
            <a:ext cx="9144000" cy="1581150"/>
            <a:chOff x="0" y="3324"/>
            <a:chExt cx="5760" cy="996"/>
          </a:xfrm>
        </p:grpSpPr>
        <p:pic>
          <p:nvPicPr>
            <p:cNvPr id="8" name="Picture 7" descr="t115_0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332"/>
              <a:ext cx="1464" cy="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8" descr="Fold12--9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60" y="3324"/>
              <a:ext cx="1518" cy="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9" descr="1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59" y="3328"/>
              <a:ext cx="1425" cy="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1" descr="oman_00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44" y="3336"/>
              <a:ext cx="1416" cy="98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5"/>
          <p:cNvSpPr txBox="1">
            <a:spLocks/>
          </p:cNvSpPr>
          <p:nvPr/>
        </p:nvSpPr>
        <p:spPr bwMode="black">
          <a:xfrm>
            <a:off x="1447800" y="2362200"/>
            <a:ext cx="7162799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ln w="17780" cmpd="sng">
                  <a:solidFill>
                    <a:srgbClr val="E4E846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  <a:cs typeface="Aharoni" pitchFamily="2" charset="-79"/>
              </a:rPr>
              <a:t>Thank you very much for your presence</a:t>
            </a:r>
            <a:endParaRPr lang="en-GB" sz="500" b="1" dirty="0" smtClean="0">
              <a:ln w="17780" cmpd="sng">
                <a:solidFill>
                  <a:srgbClr val="E4E846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oper Black" pitchFamily="18" charset="0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55" y="0"/>
            <a:ext cx="915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39826" y="3906223"/>
            <a:ext cx="8251633" cy="12954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342900" lvl="0" indent="-342900" algn="just">
              <a:spcBef>
                <a:spcPct val="20000"/>
              </a:spcBef>
              <a:buSzPct val="100000"/>
              <a:defRPr/>
            </a:pPr>
            <a:r>
              <a:rPr lang="en-US" sz="3200" b="1" kern="0" dirty="0" smtClean="0">
                <a:solidFill>
                  <a:srgbClr val="0B0BF3"/>
                </a:solidFill>
                <a:latin typeface="+mn-lt"/>
                <a:cs typeface="+mn-cs"/>
              </a:rPr>
              <a:t>Oil &amp; gas </a:t>
            </a:r>
            <a:r>
              <a:rPr lang="en-US" sz="3200" b="1" kern="0" dirty="0" err="1" smtClean="0">
                <a:solidFill>
                  <a:srgbClr val="0B0BF3"/>
                </a:solidFill>
                <a:latin typeface="+mn-lt"/>
                <a:cs typeface="+mn-cs"/>
              </a:rPr>
              <a:t>i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B0BF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ndustry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B0BF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needs those metals which have high strength and good formability properties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B0BF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17301" y="5518359"/>
            <a:ext cx="7086600" cy="914400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/>
          <a:p>
            <a:pPr marL="274320" lvl="0" indent="-274320" algn="ctr">
              <a:spcBef>
                <a:spcPts val="600"/>
              </a:spcBef>
              <a:buClr>
                <a:schemeClr val="tx2"/>
              </a:buClr>
              <a:buSzPct val="73000"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cs typeface="Times New Roman" pitchFamily="18" charset="0"/>
              </a:rPr>
              <a:t>	</a:t>
            </a:r>
            <a:r>
              <a:rPr lang="en-US" sz="3200" b="1" baseline="0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D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cs typeface="Times New Roman" pitchFamily="18" charset="0"/>
              </a:rPr>
              <a:t>eform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cs typeface="Times New Roman" pitchFamily="18" charset="0"/>
              </a:rPr>
              <a:t> E</a:t>
            </a:r>
            <a:r>
              <a:rPr lang="en-US" sz="3200" b="1" dirty="0" err="1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asily</a:t>
            </a:r>
            <a:r>
              <a:rPr lang="en-US" sz="3200" b="1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 and </a:t>
            </a:r>
          </a:p>
          <a:p>
            <a:pPr marL="274320" lvl="0" indent="-274320" algn="ctr">
              <a:spcBef>
                <a:spcPts val="600"/>
              </a:spcBef>
              <a:buClr>
                <a:schemeClr val="tx2"/>
              </a:buClr>
              <a:buSzPct val="73000"/>
              <a:defRPr/>
            </a:pPr>
            <a:r>
              <a:rPr lang="en-US" sz="3200" b="1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R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cs typeface="Times New Roman" pitchFamily="18" charset="0"/>
              </a:rPr>
              <a:t>etain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cs typeface="Times New Roman" pitchFamily="18" charset="0"/>
              </a:rPr>
              <a:t> Strength </a:t>
            </a:r>
            <a:r>
              <a:rPr lang="en-US" sz="3200" b="1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&amp; </a:t>
            </a:r>
            <a:r>
              <a:rPr kumimoji="0" lang="en-US" sz="3200" b="1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cs typeface="Times New Roman" pitchFamily="18" charset="0"/>
              </a:rPr>
              <a:t>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cs typeface="Times New Roman" pitchFamily="18" charset="0"/>
              </a:rPr>
              <a:t>ntegrity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7" name="Left-Right Arrow 6"/>
          <p:cNvSpPr/>
          <p:nvPr/>
        </p:nvSpPr>
        <p:spPr>
          <a:xfrm>
            <a:off x="1400067" y="5124504"/>
            <a:ext cx="6781800" cy="152400"/>
          </a:xfrm>
          <a:prstGeom prst="leftRightArrow">
            <a:avLst/>
          </a:prstGeom>
          <a:solidFill>
            <a:srgbClr val="C0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2386" y="1022961"/>
            <a:ext cx="3568536" cy="2776954"/>
            <a:chOff x="165264" y="838200"/>
            <a:chExt cx="3568536" cy="2776954"/>
          </a:xfrm>
        </p:grpSpPr>
        <p:cxnSp>
          <p:nvCxnSpPr>
            <p:cNvPr id="9" name="Straight Connector 8"/>
            <p:cNvCxnSpPr/>
            <p:nvPr/>
          </p:nvCxnSpPr>
          <p:spPr>
            <a:xfrm rot="5400000">
              <a:off x="-687504" y="2055698"/>
              <a:ext cx="2438401" cy="3405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1607661" y="2057400"/>
              <a:ext cx="1600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Working envelope</a:t>
              </a:r>
              <a:endPara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1" name="Group 65"/>
            <p:cNvGrpSpPr/>
            <p:nvPr/>
          </p:nvGrpSpPr>
          <p:grpSpPr>
            <a:xfrm>
              <a:off x="165264" y="1066800"/>
              <a:ext cx="3568536" cy="2548354"/>
              <a:chOff x="386403" y="1066800"/>
              <a:chExt cx="3568536" cy="2548354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751687" y="3274899"/>
                <a:ext cx="3203252" cy="1134"/>
              </a:xfrm>
              <a:prstGeom prst="line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386403" y="1295400"/>
                <a:ext cx="449739" cy="1752600"/>
              </a:xfrm>
              <a:prstGeom prst="rect">
                <a:avLst/>
              </a:prstGeom>
              <a:noFill/>
            </p:spPr>
            <p:txBody>
              <a:bodyPr vert="wordArtVert" wrap="square" rtlCol="0">
                <a:spAutoFit/>
              </a:bodyPr>
              <a:lstStyle/>
              <a:p>
                <a:r>
                  <a:rPr lang="en-US" sz="1600" b="1" dirty="0" smtClean="0">
                    <a:latin typeface="Times New Roman" pitchFamily="18" charset="0"/>
                    <a:cs typeface="Times New Roman" pitchFamily="18" charset="0"/>
                  </a:rPr>
                  <a:t>Stress</a:t>
                </a:r>
                <a:endParaRPr lang="en-US" sz="1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897539" y="3276600"/>
                <a:ext cx="762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latin typeface="Times New Roman" pitchFamily="18" charset="0"/>
                    <a:cs typeface="Times New Roman" pitchFamily="18" charset="0"/>
                  </a:rPr>
                  <a:t>Strain</a:t>
                </a:r>
                <a:endParaRPr lang="en-US" sz="1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Freeform 14"/>
              <p:cNvSpPr/>
              <p:nvPr/>
            </p:nvSpPr>
            <p:spPr>
              <a:xfrm>
                <a:off x="742950" y="1295400"/>
                <a:ext cx="2809875" cy="1971675"/>
              </a:xfrm>
              <a:custGeom>
                <a:avLst/>
                <a:gdLst>
                  <a:gd name="connsiteX0" fmla="*/ 0 w 2809875"/>
                  <a:gd name="connsiteY0" fmla="*/ 1908175 h 1908175"/>
                  <a:gd name="connsiteX1" fmla="*/ 885825 w 2809875"/>
                  <a:gd name="connsiteY1" fmla="*/ 307975 h 1908175"/>
                  <a:gd name="connsiteX2" fmla="*/ 2200275 w 2809875"/>
                  <a:gd name="connsiteY2" fmla="*/ 60325 h 1908175"/>
                  <a:gd name="connsiteX3" fmla="*/ 2809875 w 2809875"/>
                  <a:gd name="connsiteY3" fmla="*/ 374650 h 1908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09875" h="1908175">
                    <a:moveTo>
                      <a:pt x="0" y="1908175"/>
                    </a:moveTo>
                    <a:cubicBezTo>
                      <a:pt x="259556" y="1262062"/>
                      <a:pt x="519113" y="615950"/>
                      <a:pt x="885825" y="307975"/>
                    </a:cubicBezTo>
                    <a:cubicBezTo>
                      <a:pt x="1252537" y="0"/>
                      <a:pt x="1879600" y="49213"/>
                      <a:pt x="2200275" y="60325"/>
                    </a:cubicBezTo>
                    <a:cubicBezTo>
                      <a:pt x="2520950" y="71437"/>
                      <a:pt x="2746375" y="309563"/>
                      <a:pt x="2809875" y="374650"/>
                    </a:cubicBezTo>
                  </a:path>
                </a:pathLst>
              </a:cu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524000" y="1493520"/>
                <a:ext cx="365760" cy="182880"/>
              </a:xfrm>
              <a:prstGeom prst="rect">
                <a:avLst/>
              </a:prstGeom>
              <a:noFill/>
              <a:ln w="254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 rot="10800000">
                <a:off x="762000" y="1676400"/>
                <a:ext cx="838200" cy="1588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10800000">
                <a:off x="762000" y="1370012"/>
                <a:ext cx="1371600" cy="1589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685800" y="1066800"/>
                <a:ext cx="6858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UTS</a:t>
                </a:r>
                <a:endParaRPr lang="en-US" sz="14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85800" y="1600200"/>
                <a:ext cx="4572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YS</a:t>
                </a:r>
                <a:endParaRPr lang="en-US" sz="14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 rot="16200000" flipV="1">
                <a:off x="1714500" y="1866900"/>
                <a:ext cx="381000" cy="1524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" name="TextBox 21"/>
          <p:cNvSpPr txBox="1"/>
          <p:nvPr/>
        </p:nvSpPr>
        <p:spPr>
          <a:xfrm>
            <a:off x="4481520" y="1042751"/>
            <a:ext cx="449739" cy="17526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Stress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rot="5400000">
            <a:off x="3464889" y="2126774"/>
            <a:ext cx="2743199" cy="10868"/>
          </a:xfrm>
          <a:prstGeom prst="line">
            <a:avLst/>
          </a:prstGeom>
          <a:ln w="19050">
            <a:solidFill>
              <a:srgbClr val="0B0BF3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831609" y="3502106"/>
            <a:ext cx="4048913" cy="1701"/>
          </a:xfrm>
          <a:prstGeom prst="line">
            <a:avLst/>
          </a:prstGeom>
          <a:ln w="19050">
            <a:solidFill>
              <a:srgbClr val="0B0BF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6200000" flipH="1">
            <a:off x="5870622" y="2475106"/>
            <a:ext cx="2057400" cy="1"/>
          </a:xfrm>
          <a:prstGeom prst="straightConnector1">
            <a:avLst/>
          </a:prstGeom>
          <a:ln w="22225">
            <a:solidFill>
              <a:srgbClr val="7030A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841922" y="1751207"/>
            <a:ext cx="2806726" cy="1134"/>
          </a:xfrm>
          <a:prstGeom prst="straightConnector1">
            <a:avLst/>
          </a:prstGeom>
          <a:ln w="22225">
            <a:solidFill>
              <a:schemeClr val="accent6">
                <a:lumMod val="75000"/>
              </a:schemeClr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 26"/>
          <p:cNvSpPr/>
          <p:nvPr/>
        </p:nvSpPr>
        <p:spPr>
          <a:xfrm>
            <a:off x="4832397" y="1414657"/>
            <a:ext cx="2828925" cy="2089150"/>
          </a:xfrm>
          <a:custGeom>
            <a:avLst/>
            <a:gdLst>
              <a:gd name="connsiteX0" fmla="*/ 0 w 2828925"/>
              <a:gd name="connsiteY0" fmla="*/ 2089150 h 2089150"/>
              <a:gd name="connsiteX1" fmla="*/ 790575 w 2828925"/>
              <a:gd name="connsiteY1" fmla="*/ 527050 h 2089150"/>
              <a:gd name="connsiteX2" fmla="*/ 1066800 w 2828925"/>
              <a:gd name="connsiteY2" fmla="*/ 298450 h 2089150"/>
              <a:gd name="connsiteX3" fmla="*/ 1571625 w 2828925"/>
              <a:gd name="connsiteY3" fmla="*/ 98425 h 2089150"/>
              <a:gd name="connsiteX4" fmla="*/ 2171700 w 2828925"/>
              <a:gd name="connsiteY4" fmla="*/ 31750 h 2089150"/>
              <a:gd name="connsiteX5" fmla="*/ 2828925 w 2828925"/>
              <a:gd name="connsiteY5" fmla="*/ 288925 h 208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28925" h="2089150">
                <a:moveTo>
                  <a:pt x="0" y="2089150"/>
                </a:moveTo>
                <a:cubicBezTo>
                  <a:pt x="306387" y="1457325"/>
                  <a:pt x="612775" y="825500"/>
                  <a:pt x="790575" y="527050"/>
                </a:cubicBezTo>
                <a:cubicBezTo>
                  <a:pt x="968375" y="228600"/>
                  <a:pt x="936625" y="369888"/>
                  <a:pt x="1066800" y="298450"/>
                </a:cubicBezTo>
                <a:cubicBezTo>
                  <a:pt x="1196975" y="227013"/>
                  <a:pt x="1387475" y="142875"/>
                  <a:pt x="1571625" y="98425"/>
                </a:cubicBezTo>
                <a:cubicBezTo>
                  <a:pt x="1755775" y="53975"/>
                  <a:pt x="1962150" y="0"/>
                  <a:pt x="2171700" y="31750"/>
                </a:cubicBezTo>
                <a:cubicBezTo>
                  <a:pt x="2381250" y="63500"/>
                  <a:pt x="2719388" y="249238"/>
                  <a:pt x="2828925" y="288925"/>
                </a:cubicBezTo>
              </a:path>
            </a:pathLst>
          </a:cu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 27"/>
          <p:cNvSpPr/>
          <p:nvPr/>
        </p:nvSpPr>
        <p:spPr>
          <a:xfrm>
            <a:off x="4841922" y="1116207"/>
            <a:ext cx="2362200" cy="2387600"/>
          </a:xfrm>
          <a:custGeom>
            <a:avLst/>
            <a:gdLst>
              <a:gd name="connsiteX0" fmla="*/ 0 w 2362200"/>
              <a:gd name="connsiteY0" fmla="*/ 2387600 h 2387600"/>
              <a:gd name="connsiteX1" fmla="*/ 790575 w 2362200"/>
              <a:gd name="connsiteY1" fmla="*/ 835025 h 2387600"/>
              <a:gd name="connsiteX2" fmla="*/ 1057275 w 2362200"/>
              <a:gd name="connsiteY2" fmla="*/ 644525 h 2387600"/>
              <a:gd name="connsiteX3" fmla="*/ 1695450 w 2362200"/>
              <a:gd name="connsiteY3" fmla="*/ 101600 h 2387600"/>
              <a:gd name="connsiteX4" fmla="*/ 2114550 w 2362200"/>
              <a:gd name="connsiteY4" fmla="*/ 82550 h 2387600"/>
              <a:gd name="connsiteX5" fmla="*/ 2362200 w 2362200"/>
              <a:gd name="connsiteY5" fmla="*/ 596900 h 238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62200" h="2387600">
                <a:moveTo>
                  <a:pt x="0" y="2387600"/>
                </a:moveTo>
                <a:cubicBezTo>
                  <a:pt x="307181" y="1756568"/>
                  <a:pt x="614363" y="1125537"/>
                  <a:pt x="790575" y="835025"/>
                </a:cubicBezTo>
                <a:cubicBezTo>
                  <a:pt x="966787" y="544513"/>
                  <a:pt x="906462" y="766763"/>
                  <a:pt x="1057275" y="644525"/>
                </a:cubicBezTo>
                <a:cubicBezTo>
                  <a:pt x="1208088" y="522287"/>
                  <a:pt x="1519238" y="195262"/>
                  <a:pt x="1695450" y="101600"/>
                </a:cubicBezTo>
                <a:cubicBezTo>
                  <a:pt x="1871662" y="7938"/>
                  <a:pt x="2003425" y="0"/>
                  <a:pt x="2114550" y="82550"/>
                </a:cubicBezTo>
                <a:cubicBezTo>
                  <a:pt x="2225675" y="165100"/>
                  <a:pt x="2293937" y="381000"/>
                  <a:pt x="2362200" y="596900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reeform 28"/>
          <p:cNvSpPr/>
          <p:nvPr/>
        </p:nvSpPr>
        <p:spPr>
          <a:xfrm>
            <a:off x="4851447" y="1597220"/>
            <a:ext cx="3429000" cy="1897062"/>
          </a:xfrm>
          <a:custGeom>
            <a:avLst/>
            <a:gdLst>
              <a:gd name="connsiteX0" fmla="*/ 0 w 3429000"/>
              <a:gd name="connsiteY0" fmla="*/ 1897062 h 1897062"/>
              <a:gd name="connsiteX1" fmla="*/ 781050 w 3429000"/>
              <a:gd name="connsiteY1" fmla="*/ 363537 h 1897062"/>
              <a:gd name="connsiteX2" fmla="*/ 990600 w 3429000"/>
              <a:gd name="connsiteY2" fmla="*/ 211137 h 1897062"/>
              <a:gd name="connsiteX3" fmla="*/ 1552575 w 3429000"/>
              <a:gd name="connsiteY3" fmla="*/ 49212 h 1897062"/>
              <a:gd name="connsiteX4" fmla="*/ 2305050 w 3429000"/>
              <a:gd name="connsiteY4" fmla="*/ 30162 h 1897062"/>
              <a:gd name="connsiteX5" fmla="*/ 3429000 w 3429000"/>
              <a:gd name="connsiteY5" fmla="*/ 230187 h 1897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29000" h="1897062">
                <a:moveTo>
                  <a:pt x="0" y="1897062"/>
                </a:moveTo>
                <a:cubicBezTo>
                  <a:pt x="307975" y="1270793"/>
                  <a:pt x="615950" y="644525"/>
                  <a:pt x="781050" y="363537"/>
                </a:cubicBezTo>
                <a:cubicBezTo>
                  <a:pt x="946150" y="82549"/>
                  <a:pt x="862013" y="263524"/>
                  <a:pt x="990600" y="211137"/>
                </a:cubicBezTo>
                <a:cubicBezTo>
                  <a:pt x="1119187" y="158750"/>
                  <a:pt x="1333500" y="79374"/>
                  <a:pt x="1552575" y="49212"/>
                </a:cubicBezTo>
                <a:cubicBezTo>
                  <a:pt x="1771650" y="19050"/>
                  <a:pt x="1992313" y="0"/>
                  <a:pt x="2305050" y="30162"/>
                </a:cubicBezTo>
                <a:cubicBezTo>
                  <a:pt x="2617787" y="60324"/>
                  <a:pt x="3276600" y="212725"/>
                  <a:pt x="3429000" y="230187"/>
                </a:cubicBezTo>
              </a:path>
            </a:pathLst>
          </a:cu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 29"/>
          <p:cNvSpPr/>
          <p:nvPr/>
        </p:nvSpPr>
        <p:spPr>
          <a:xfrm>
            <a:off x="4841922" y="1044770"/>
            <a:ext cx="3552825" cy="2459037"/>
          </a:xfrm>
          <a:custGeom>
            <a:avLst/>
            <a:gdLst>
              <a:gd name="connsiteX0" fmla="*/ 0 w 3552825"/>
              <a:gd name="connsiteY0" fmla="*/ 2459037 h 2459037"/>
              <a:gd name="connsiteX1" fmla="*/ 819150 w 3552825"/>
              <a:gd name="connsiteY1" fmla="*/ 877887 h 2459037"/>
              <a:gd name="connsiteX2" fmla="*/ 1019175 w 3552825"/>
              <a:gd name="connsiteY2" fmla="*/ 754062 h 2459037"/>
              <a:gd name="connsiteX3" fmla="*/ 1781175 w 3552825"/>
              <a:gd name="connsiteY3" fmla="*/ 115887 h 2459037"/>
              <a:gd name="connsiteX4" fmla="*/ 2800350 w 3552825"/>
              <a:gd name="connsiteY4" fmla="*/ 58737 h 2459037"/>
              <a:gd name="connsiteX5" fmla="*/ 3552825 w 3552825"/>
              <a:gd name="connsiteY5" fmla="*/ 315912 h 2459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52825" h="2459037">
                <a:moveTo>
                  <a:pt x="0" y="2459037"/>
                </a:moveTo>
                <a:cubicBezTo>
                  <a:pt x="324644" y="1810543"/>
                  <a:pt x="649288" y="1162049"/>
                  <a:pt x="819150" y="877887"/>
                </a:cubicBezTo>
                <a:cubicBezTo>
                  <a:pt x="989012" y="593725"/>
                  <a:pt x="858838" y="881062"/>
                  <a:pt x="1019175" y="754062"/>
                </a:cubicBezTo>
                <a:cubicBezTo>
                  <a:pt x="1179513" y="627062"/>
                  <a:pt x="1484313" y="231774"/>
                  <a:pt x="1781175" y="115887"/>
                </a:cubicBezTo>
                <a:cubicBezTo>
                  <a:pt x="2078037" y="0"/>
                  <a:pt x="2505075" y="25400"/>
                  <a:pt x="2800350" y="58737"/>
                </a:cubicBezTo>
                <a:cubicBezTo>
                  <a:pt x="3095625" y="92074"/>
                  <a:pt x="3324225" y="203993"/>
                  <a:pt x="3552825" y="315912"/>
                </a:cubicBezTo>
              </a:path>
            </a:pathLst>
          </a:cu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670722" y="3580007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Strain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7"/>
          <p:cNvSpPr txBox="1"/>
          <p:nvPr/>
        </p:nvSpPr>
        <p:spPr>
          <a:xfrm>
            <a:off x="7508922" y="1412653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975522" y="1065407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194722" y="1751207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347122" y="1217807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6" name="TextBox 7"/>
          <p:cNvSpPr txBox="1"/>
          <p:nvPr/>
        </p:nvSpPr>
        <p:spPr>
          <a:xfrm>
            <a:off x="1946322" y="1779917"/>
            <a:ext cx="30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7"/>
          <p:cNvSpPr txBox="1"/>
          <p:nvPr/>
        </p:nvSpPr>
        <p:spPr>
          <a:xfrm>
            <a:off x="2327322" y="1779917"/>
            <a:ext cx="30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7"/>
          <p:cNvSpPr txBox="1"/>
          <p:nvPr/>
        </p:nvSpPr>
        <p:spPr>
          <a:xfrm>
            <a:off x="1793922" y="1478094"/>
            <a:ext cx="30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7"/>
          <p:cNvSpPr txBox="1"/>
          <p:nvPr/>
        </p:nvSpPr>
        <p:spPr>
          <a:xfrm>
            <a:off x="2327322" y="1548340"/>
            <a:ext cx="30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en-US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2514600" y="839788"/>
            <a:ext cx="4876800" cy="1588"/>
          </a:xfrm>
          <a:prstGeom prst="line">
            <a:avLst/>
          </a:prstGeom>
          <a:ln w="69850">
            <a:solidFill>
              <a:srgbClr val="CC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990600" y="27705"/>
            <a:ext cx="7924800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4800" b="1" dirty="0" smtClean="0">
                <a:latin typeface="+mj-lt"/>
              </a:rPr>
              <a:t>New/Tailored Materials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240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 animBg="1"/>
      <p:bldP spid="28" grpId="0" animBg="1"/>
      <p:bldP spid="28" grpId="1" animBg="1"/>
      <p:bldP spid="28" grpId="2" animBg="1"/>
      <p:bldP spid="29" grpId="0" animBg="1"/>
      <p:bldP spid="29" grpId="1" animBg="1"/>
      <p:bldP spid="30" grpId="0" animBg="1"/>
      <p:bldP spid="31" grpId="0"/>
      <p:bldP spid="32" grpId="0"/>
      <p:bldP spid="33" grpId="0"/>
      <p:bldP spid="33" grpId="1"/>
      <p:bldP spid="33" grpId="2"/>
      <p:bldP spid="34" grpId="0"/>
      <p:bldP spid="34" grpId="1"/>
      <p:bldP spid="35" grpId="0"/>
      <p:bldP spid="4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55" y="0"/>
            <a:ext cx="915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8578" y="931127"/>
            <a:ext cx="1524000" cy="1431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Up Arrow 5"/>
          <p:cNvSpPr/>
          <p:nvPr/>
        </p:nvSpPr>
        <p:spPr>
          <a:xfrm rot="18930969">
            <a:off x="2405203" y="2981271"/>
            <a:ext cx="457200" cy="4242939"/>
          </a:xfrm>
          <a:prstGeom prst="upArrow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03178" y="2099846"/>
            <a:ext cx="1676400" cy="1143000"/>
          </a:xfrm>
          <a:prstGeom prst="rect">
            <a:avLst/>
          </a:prstGeom>
          <a:noFill/>
          <a:ln w="53975" cmpd="thickThin">
            <a:gradFill>
              <a:gsLst>
                <a:gs pos="0">
                  <a:srgbClr val="000082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Macro Level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79578" y="3242846"/>
            <a:ext cx="1676400" cy="1143000"/>
          </a:xfrm>
          <a:prstGeom prst="rect">
            <a:avLst/>
          </a:prstGeom>
          <a:noFill/>
          <a:ln w="53975" cmpd="thickThin"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Meso Level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55978" y="4385846"/>
            <a:ext cx="1676400" cy="1143000"/>
          </a:xfrm>
          <a:prstGeom prst="rect">
            <a:avLst/>
          </a:prstGeom>
          <a:noFill/>
          <a:ln w="53975" cmpd="thickThin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Micro Level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32378" y="5528846"/>
            <a:ext cx="1676400" cy="1143000"/>
          </a:xfrm>
          <a:prstGeom prst="rect">
            <a:avLst/>
          </a:prstGeom>
          <a:noFill/>
          <a:ln w="53975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Crystal Level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470579" y="2590800"/>
            <a:ext cx="1752600" cy="1447800"/>
          </a:xfrm>
          <a:custGeom>
            <a:avLst/>
            <a:gdLst>
              <a:gd name="connsiteX0" fmla="*/ 1818167 w 1818167"/>
              <a:gd name="connsiteY0" fmla="*/ 1589568 h 1589568"/>
              <a:gd name="connsiteX1" fmla="*/ 1275907 w 1818167"/>
              <a:gd name="connsiteY1" fmla="*/ 186070 h 1589568"/>
              <a:gd name="connsiteX2" fmla="*/ 0 w 1818167"/>
              <a:gd name="connsiteY2" fmla="*/ 473149 h 158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8167" h="1589568">
                <a:moveTo>
                  <a:pt x="1818167" y="1589568"/>
                </a:moveTo>
                <a:cubicBezTo>
                  <a:pt x="1698551" y="980854"/>
                  <a:pt x="1578935" y="372140"/>
                  <a:pt x="1275907" y="186070"/>
                </a:cubicBezTo>
                <a:cubicBezTo>
                  <a:pt x="972879" y="0"/>
                  <a:pt x="191386" y="457200"/>
                  <a:pt x="0" y="473149"/>
                </a:cubicBezTo>
              </a:path>
            </a:pathLst>
          </a:custGeom>
          <a:ln w="47625" cap="rnd">
            <a:bevel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OM" dirty="0"/>
          </a:p>
        </p:txBody>
      </p:sp>
      <p:sp>
        <p:nvSpPr>
          <p:cNvPr id="12" name="Freeform 11"/>
          <p:cNvSpPr/>
          <p:nvPr/>
        </p:nvSpPr>
        <p:spPr>
          <a:xfrm>
            <a:off x="4641778" y="1306032"/>
            <a:ext cx="1818167" cy="1589568"/>
          </a:xfrm>
          <a:custGeom>
            <a:avLst/>
            <a:gdLst>
              <a:gd name="connsiteX0" fmla="*/ 1818167 w 1818167"/>
              <a:gd name="connsiteY0" fmla="*/ 1589568 h 1589568"/>
              <a:gd name="connsiteX1" fmla="*/ 1275907 w 1818167"/>
              <a:gd name="connsiteY1" fmla="*/ 186070 h 1589568"/>
              <a:gd name="connsiteX2" fmla="*/ 0 w 1818167"/>
              <a:gd name="connsiteY2" fmla="*/ 473149 h 158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8167" h="1589568">
                <a:moveTo>
                  <a:pt x="1818167" y="1589568"/>
                </a:moveTo>
                <a:cubicBezTo>
                  <a:pt x="1698551" y="980854"/>
                  <a:pt x="1578935" y="372140"/>
                  <a:pt x="1275907" y="186070"/>
                </a:cubicBezTo>
                <a:cubicBezTo>
                  <a:pt x="972879" y="0"/>
                  <a:pt x="191386" y="457200"/>
                  <a:pt x="0" y="473149"/>
                </a:cubicBezTo>
              </a:path>
            </a:pathLst>
          </a:custGeom>
          <a:ln w="47625" cap="rnd">
            <a:solidFill>
              <a:srgbClr val="0070C0"/>
            </a:solidFill>
            <a:bevel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OM" dirty="0"/>
          </a:p>
        </p:txBody>
      </p:sp>
      <p:sp>
        <p:nvSpPr>
          <p:cNvPr id="13" name="Freeform 12"/>
          <p:cNvSpPr/>
          <p:nvPr/>
        </p:nvSpPr>
        <p:spPr>
          <a:xfrm>
            <a:off x="2508178" y="620232"/>
            <a:ext cx="2057399" cy="1208568"/>
          </a:xfrm>
          <a:custGeom>
            <a:avLst/>
            <a:gdLst>
              <a:gd name="connsiteX0" fmla="*/ 1818167 w 1818167"/>
              <a:gd name="connsiteY0" fmla="*/ 1589568 h 1589568"/>
              <a:gd name="connsiteX1" fmla="*/ 1275907 w 1818167"/>
              <a:gd name="connsiteY1" fmla="*/ 186070 h 1589568"/>
              <a:gd name="connsiteX2" fmla="*/ 0 w 1818167"/>
              <a:gd name="connsiteY2" fmla="*/ 473149 h 158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8167" h="1589568">
                <a:moveTo>
                  <a:pt x="1818167" y="1589568"/>
                </a:moveTo>
                <a:cubicBezTo>
                  <a:pt x="1698551" y="980854"/>
                  <a:pt x="1578935" y="372140"/>
                  <a:pt x="1275907" y="186070"/>
                </a:cubicBezTo>
                <a:cubicBezTo>
                  <a:pt x="972879" y="0"/>
                  <a:pt x="191386" y="457200"/>
                  <a:pt x="0" y="473149"/>
                </a:cubicBezTo>
              </a:path>
            </a:pathLst>
          </a:custGeom>
          <a:ln w="47625" cap="rnd">
            <a:solidFill>
              <a:srgbClr val="7030A0"/>
            </a:solidFill>
            <a:bevel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OM" dirty="0"/>
          </a:p>
        </p:txBody>
      </p:sp>
      <p:sp>
        <p:nvSpPr>
          <p:cNvPr id="14" name="Rectangle 13"/>
          <p:cNvSpPr/>
          <p:nvPr/>
        </p:nvSpPr>
        <p:spPr>
          <a:xfrm>
            <a:off x="6673468" y="3848550"/>
            <a:ext cx="17879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Kinetics &amp; Kinematics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7308778" y="4594624"/>
            <a:ext cx="689666" cy="891776"/>
            <a:chOff x="3246837" y="3639630"/>
            <a:chExt cx="689666" cy="891776"/>
          </a:xfrm>
        </p:grpSpPr>
        <p:sp>
          <p:nvSpPr>
            <p:cNvPr id="16" name="AutoShape 266"/>
            <p:cNvSpPr>
              <a:spLocks noChangeArrowheads="1"/>
            </p:cNvSpPr>
            <p:nvPr/>
          </p:nvSpPr>
          <p:spPr bwMode="auto">
            <a:xfrm>
              <a:off x="3282856" y="3681476"/>
              <a:ext cx="279291" cy="828441"/>
            </a:xfrm>
            <a:prstGeom prst="cube">
              <a:avLst>
                <a:gd name="adj" fmla="val 31079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AutoShape 270"/>
            <p:cNvSpPr>
              <a:spLocks noChangeArrowheads="1"/>
            </p:cNvSpPr>
            <p:nvPr/>
          </p:nvSpPr>
          <p:spPr bwMode="auto">
            <a:xfrm>
              <a:off x="3477119" y="3681476"/>
              <a:ext cx="419822" cy="828441"/>
            </a:xfrm>
            <a:prstGeom prst="cube">
              <a:avLst>
                <a:gd name="adj" fmla="val 22481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AutoShape 271"/>
            <p:cNvSpPr>
              <a:spLocks noChangeArrowheads="1"/>
            </p:cNvSpPr>
            <p:nvPr/>
          </p:nvSpPr>
          <p:spPr bwMode="auto">
            <a:xfrm>
              <a:off x="3331274" y="3639630"/>
              <a:ext cx="84437" cy="80865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AutoShape 272"/>
            <p:cNvSpPr>
              <a:spLocks noChangeArrowheads="1"/>
            </p:cNvSpPr>
            <p:nvPr/>
          </p:nvSpPr>
          <p:spPr bwMode="auto">
            <a:xfrm>
              <a:off x="3246837" y="3720495"/>
              <a:ext cx="84437" cy="80865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AutoShape 273"/>
            <p:cNvSpPr>
              <a:spLocks noChangeArrowheads="1"/>
            </p:cNvSpPr>
            <p:nvPr/>
          </p:nvSpPr>
          <p:spPr bwMode="auto">
            <a:xfrm>
              <a:off x="3514909" y="3639630"/>
              <a:ext cx="84437" cy="80865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AutoShape 274"/>
            <p:cNvSpPr>
              <a:spLocks noChangeArrowheads="1"/>
            </p:cNvSpPr>
            <p:nvPr/>
          </p:nvSpPr>
          <p:spPr bwMode="auto">
            <a:xfrm>
              <a:off x="3430472" y="3715406"/>
              <a:ext cx="84437" cy="80865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AutoShape 275"/>
            <p:cNvSpPr>
              <a:spLocks noChangeArrowheads="1"/>
            </p:cNvSpPr>
            <p:nvPr/>
          </p:nvSpPr>
          <p:spPr bwMode="auto">
            <a:xfrm>
              <a:off x="3837895" y="3639630"/>
              <a:ext cx="84437" cy="80865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AutoShape 276"/>
            <p:cNvSpPr>
              <a:spLocks noChangeArrowheads="1"/>
            </p:cNvSpPr>
            <p:nvPr/>
          </p:nvSpPr>
          <p:spPr bwMode="auto">
            <a:xfrm>
              <a:off x="3753458" y="3720495"/>
              <a:ext cx="84437" cy="80865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AutoShape 277"/>
            <p:cNvSpPr>
              <a:spLocks noChangeArrowheads="1"/>
            </p:cNvSpPr>
            <p:nvPr/>
          </p:nvSpPr>
          <p:spPr bwMode="auto">
            <a:xfrm>
              <a:off x="3345445" y="4369676"/>
              <a:ext cx="84437" cy="80865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AutoShape 278"/>
            <p:cNvSpPr>
              <a:spLocks noChangeArrowheads="1"/>
            </p:cNvSpPr>
            <p:nvPr/>
          </p:nvSpPr>
          <p:spPr bwMode="auto">
            <a:xfrm>
              <a:off x="3261008" y="4450541"/>
              <a:ext cx="84437" cy="80865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AutoShape 279"/>
            <p:cNvSpPr>
              <a:spLocks noChangeArrowheads="1"/>
            </p:cNvSpPr>
            <p:nvPr/>
          </p:nvSpPr>
          <p:spPr bwMode="auto">
            <a:xfrm>
              <a:off x="3529080" y="4369676"/>
              <a:ext cx="84437" cy="80865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AutoShape 280"/>
            <p:cNvSpPr>
              <a:spLocks noChangeArrowheads="1"/>
            </p:cNvSpPr>
            <p:nvPr/>
          </p:nvSpPr>
          <p:spPr bwMode="auto">
            <a:xfrm>
              <a:off x="3449367" y="4449976"/>
              <a:ext cx="84437" cy="80865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AutoShape 281"/>
            <p:cNvSpPr>
              <a:spLocks noChangeArrowheads="1"/>
            </p:cNvSpPr>
            <p:nvPr/>
          </p:nvSpPr>
          <p:spPr bwMode="auto">
            <a:xfrm>
              <a:off x="3852066" y="4369676"/>
              <a:ext cx="84437" cy="80865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AutoShape 282"/>
            <p:cNvSpPr>
              <a:spLocks noChangeArrowheads="1"/>
            </p:cNvSpPr>
            <p:nvPr/>
          </p:nvSpPr>
          <p:spPr bwMode="auto">
            <a:xfrm>
              <a:off x="3767629" y="4450541"/>
              <a:ext cx="84437" cy="80865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AutoShape 283"/>
            <p:cNvSpPr>
              <a:spLocks noChangeArrowheads="1"/>
            </p:cNvSpPr>
            <p:nvPr/>
          </p:nvSpPr>
          <p:spPr bwMode="auto">
            <a:xfrm>
              <a:off x="3369064" y="4021900"/>
              <a:ext cx="84437" cy="80865"/>
            </a:xfrm>
            <a:prstGeom prst="flowChartConnector">
              <a:avLst/>
            </a:prstGeom>
            <a:solidFill>
              <a:srgbClr val="7030A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AutoShape 284"/>
            <p:cNvSpPr>
              <a:spLocks noChangeArrowheads="1"/>
            </p:cNvSpPr>
            <p:nvPr/>
          </p:nvSpPr>
          <p:spPr bwMode="auto">
            <a:xfrm>
              <a:off x="3621193" y="4017377"/>
              <a:ext cx="84437" cy="80865"/>
            </a:xfrm>
            <a:prstGeom prst="flowChartConnector">
              <a:avLst/>
            </a:prstGeom>
            <a:solidFill>
              <a:srgbClr val="7030A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2" name="Rectangle 31"/>
          <p:cNvSpPr/>
          <p:nvPr/>
        </p:nvSpPr>
        <p:spPr>
          <a:xfrm>
            <a:off x="5469620" y="3015868"/>
            <a:ext cx="22201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Micromechanics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5556178" y="3458832"/>
            <a:ext cx="1005567" cy="1036968"/>
            <a:chOff x="5562600" y="3276600"/>
            <a:chExt cx="1005567" cy="1113168"/>
          </a:xfrm>
        </p:grpSpPr>
        <p:sp>
          <p:nvSpPr>
            <p:cNvPr id="34" name="Oval 98"/>
            <p:cNvSpPr>
              <a:spLocks noChangeArrowheads="1"/>
            </p:cNvSpPr>
            <p:nvPr/>
          </p:nvSpPr>
          <p:spPr bwMode="auto">
            <a:xfrm>
              <a:off x="5830201" y="3505200"/>
              <a:ext cx="37199" cy="70346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35" name="Group 654"/>
            <p:cNvGrpSpPr/>
            <p:nvPr/>
          </p:nvGrpSpPr>
          <p:grpSpPr>
            <a:xfrm>
              <a:off x="5562600" y="3276600"/>
              <a:ext cx="1005567" cy="1113168"/>
              <a:chOff x="4987477" y="1212270"/>
              <a:chExt cx="1005567" cy="1113168"/>
            </a:xfrm>
          </p:grpSpPr>
          <p:sp>
            <p:nvSpPr>
              <p:cNvPr id="36" name="Rectangle 100"/>
              <p:cNvSpPr>
                <a:spLocks noChangeArrowheads="1"/>
              </p:cNvSpPr>
              <p:nvPr/>
            </p:nvSpPr>
            <p:spPr bwMode="auto">
              <a:xfrm>
                <a:off x="5244921" y="1442424"/>
                <a:ext cx="214930" cy="778677"/>
              </a:xfrm>
              <a:prstGeom prst="rect">
                <a:avLst/>
              </a:prstGeom>
              <a:noFill/>
              <a:ln w="12700">
                <a:solidFill>
                  <a:srgbClr val="7030A0"/>
                </a:solidFill>
                <a:prstDash val="dash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37" name="Group 652"/>
              <p:cNvGrpSpPr/>
              <p:nvPr/>
            </p:nvGrpSpPr>
            <p:grpSpPr>
              <a:xfrm>
                <a:off x="4987477" y="1212270"/>
                <a:ext cx="1005567" cy="1113168"/>
                <a:chOff x="4987477" y="1212270"/>
                <a:chExt cx="1005567" cy="1113168"/>
              </a:xfrm>
            </p:grpSpPr>
            <p:sp>
              <p:nvSpPr>
                <p:cNvPr id="38" name="Rectangle 101"/>
                <p:cNvSpPr>
                  <a:spLocks noChangeArrowheads="1"/>
                </p:cNvSpPr>
                <p:nvPr/>
              </p:nvSpPr>
              <p:spPr bwMode="auto">
                <a:xfrm rot="18514916">
                  <a:off x="5604561" y="1296240"/>
                  <a:ext cx="135717" cy="494812"/>
                </a:xfrm>
                <a:prstGeom prst="rect">
                  <a:avLst/>
                </a:prstGeom>
                <a:noFill/>
                <a:ln w="12700">
                  <a:solidFill>
                    <a:srgbClr val="00B050"/>
                  </a:solidFill>
                  <a:prstDash val="dash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" name="Rectangle 102"/>
                <p:cNvSpPr>
                  <a:spLocks noChangeArrowheads="1"/>
                </p:cNvSpPr>
                <p:nvPr/>
              </p:nvSpPr>
              <p:spPr bwMode="auto">
                <a:xfrm rot="2982272">
                  <a:off x="5547908" y="1697911"/>
                  <a:ext cx="135717" cy="423956"/>
                </a:xfrm>
                <a:prstGeom prst="rect">
                  <a:avLst/>
                </a:prstGeom>
                <a:noFill/>
                <a:ln w="1270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40" name="Group 651"/>
                <p:cNvGrpSpPr/>
                <p:nvPr/>
              </p:nvGrpSpPr>
              <p:grpSpPr>
                <a:xfrm>
                  <a:off x="4987477" y="1212270"/>
                  <a:ext cx="1005567" cy="1113168"/>
                  <a:chOff x="4987477" y="1212270"/>
                  <a:chExt cx="1005567" cy="1113168"/>
                </a:xfrm>
              </p:grpSpPr>
              <p:sp>
                <p:nvSpPr>
                  <p:cNvPr id="41" name="Freeform 90"/>
                  <p:cNvSpPr>
                    <a:spLocks/>
                  </p:cNvSpPr>
                  <p:nvPr/>
                </p:nvSpPr>
                <p:spPr bwMode="auto">
                  <a:xfrm>
                    <a:off x="4987477" y="1212270"/>
                    <a:ext cx="1005567" cy="1057463"/>
                  </a:xfrm>
                  <a:custGeom>
                    <a:avLst/>
                    <a:gdLst/>
                    <a:ahLst/>
                    <a:cxnLst>
                      <a:cxn ang="0">
                        <a:pos x="9" y="1008"/>
                      </a:cxn>
                      <a:cxn ang="0">
                        <a:pos x="25" y="802"/>
                      </a:cxn>
                      <a:cxn ang="0">
                        <a:pos x="88" y="715"/>
                      </a:cxn>
                      <a:cxn ang="0">
                        <a:pos x="144" y="620"/>
                      </a:cxn>
                      <a:cxn ang="0">
                        <a:pos x="278" y="557"/>
                      </a:cxn>
                      <a:cxn ang="0">
                        <a:pos x="334" y="493"/>
                      </a:cxn>
                      <a:cxn ang="0">
                        <a:pos x="349" y="470"/>
                      </a:cxn>
                      <a:cxn ang="0">
                        <a:pos x="389" y="3"/>
                      </a:cxn>
                      <a:cxn ang="0">
                        <a:pos x="1655" y="11"/>
                      </a:cxn>
                      <a:cxn ang="0">
                        <a:pos x="1663" y="35"/>
                      </a:cxn>
                      <a:cxn ang="0">
                        <a:pos x="1600" y="668"/>
                      </a:cxn>
                      <a:cxn ang="0">
                        <a:pos x="1560" y="739"/>
                      </a:cxn>
                      <a:cxn ang="0">
                        <a:pos x="1528" y="786"/>
                      </a:cxn>
                      <a:cxn ang="0">
                        <a:pos x="1560" y="1213"/>
                      </a:cxn>
                      <a:cxn ang="0">
                        <a:pos x="1584" y="1324"/>
                      </a:cxn>
                      <a:cxn ang="0">
                        <a:pos x="1576" y="1451"/>
                      </a:cxn>
                      <a:cxn ang="0">
                        <a:pos x="1552" y="1475"/>
                      </a:cxn>
                      <a:cxn ang="0">
                        <a:pos x="1505" y="1546"/>
                      </a:cxn>
                      <a:cxn ang="0">
                        <a:pos x="1441" y="1664"/>
                      </a:cxn>
                      <a:cxn ang="0">
                        <a:pos x="1433" y="1736"/>
                      </a:cxn>
                      <a:cxn ang="0">
                        <a:pos x="1394" y="1775"/>
                      </a:cxn>
                      <a:cxn ang="0">
                        <a:pos x="1259" y="1823"/>
                      </a:cxn>
                      <a:cxn ang="0">
                        <a:pos x="1212" y="1870"/>
                      </a:cxn>
                    </a:cxnLst>
                    <a:rect l="0" t="0" r="r" b="b"/>
                    <a:pathLst>
                      <a:path w="1703" h="1870">
                        <a:moveTo>
                          <a:pt x="9" y="1008"/>
                        </a:moveTo>
                        <a:cubicBezTo>
                          <a:pt x="39" y="919"/>
                          <a:pt x="0" y="1043"/>
                          <a:pt x="25" y="802"/>
                        </a:cubicBezTo>
                        <a:cubicBezTo>
                          <a:pt x="31" y="746"/>
                          <a:pt x="57" y="753"/>
                          <a:pt x="88" y="715"/>
                        </a:cubicBezTo>
                        <a:cubicBezTo>
                          <a:pt x="110" y="688"/>
                          <a:pt x="124" y="649"/>
                          <a:pt x="144" y="620"/>
                        </a:cubicBezTo>
                        <a:cubicBezTo>
                          <a:pt x="162" y="593"/>
                          <a:pt x="246" y="565"/>
                          <a:pt x="278" y="557"/>
                        </a:cubicBezTo>
                        <a:cubicBezTo>
                          <a:pt x="318" y="530"/>
                          <a:pt x="297" y="549"/>
                          <a:pt x="334" y="493"/>
                        </a:cubicBezTo>
                        <a:cubicBezTo>
                          <a:pt x="339" y="485"/>
                          <a:pt x="349" y="470"/>
                          <a:pt x="349" y="470"/>
                        </a:cubicBezTo>
                        <a:cubicBezTo>
                          <a:pt x="380" y="315"/>
                          <a:pt x="250" y="96"/>
                          <a:pt x="389" y="3"/>
                        </a:cubicBezTo>
                        <a:cubicBezTo>
                          <a:pt x="811" y="6"/>
                          <a:pt x="1233" y="0"/>
                          <a:pt x="1655" y="11"/>
                        </a:cubicBezTo>
                        <a:cubicBezTo>
                          <a:pt x="1663" y="11"/>
                          <a:pt x="1663" y="27"/>
                          <a:pt x="1663" y="35"/>
                        </a:cubicBezTo>
                        <a:cubicBezTo>
                          <a:pt x="1663" y="333"/>
                          <a:pt x="1703" y="460"/>
                          <a:pt x="1600" y="668"/>
                        </a:cubicBezTo>
                        <a:cubicBezTo>
                          <a:pt x="1588" y="692"/>
                          <a:pt x="1573" y="715"/>
                          <a:pt x="1560" y="739"/>
                        </a:cubicBezTo>
                        <a:cubicBezTo>
                          <a:pt x="1551" y="756"/>
                          <a:pt x="1528" y="786"/>
                          <a:pt x="1528" y="786"/>
                        </a:cubicBezTo>
                        <a:cubicBezTo>
                          <a:pt x="1533" y="983"/>
                          <a:pt x="1509" y="1067"/>
                          <a:pt x="1560" y="1213"/>
                        </a:cubicBezTo>
                        <a:cubicBezTo>
                          <a:pt x="1566" y="1254"/>
                          <a:pt x="1574" y="1285"/>
                          <a:pt x="1584" y="1324"/>
                        </a:cubicBezTo>
                        <a:cubicBezTo>
                          <a:pt x="1581" y="1366"/>
                          <a:pt x="1585" y="1410"/>
                          <a:pt x="1576" y="1451"/>
                        </a:cubicBezTo>
                        <a:cubicBezTo>
                          <a:pt x="1574" y="1462"/>
                          <a:pt x="1559" y="1466"/>
                          <a:pt x="1552" y="1475"/>
                        </a:cubicBezTo>
                        <a:cubicBezTo>
                          <a:pt x="1529" y="1506"/>
                          <a:pt x="1537" y="1524"/>
                          <a:pt x="1505" y="1546"/>
                        </a:cubicBezTo>
                        <a:cubicBezTo>
                          <a:pt x="1479" y="1584"/>
                          <a:pt x="1456" y="1621"/>
                          <a:pt x="1441" y="1664"/>
                        </a:cubicBezTo>
                        <a:cubicBezTo>
                          <a:pt x="1438" y="1688"/>
                          <a:pt x="1439" y="1713"/>
                          <a:pt x="1433" y="1736"/>
                        </a:cubicBezTo>
                        <a:cubicBezTo>
                          <a:pt x="1427" y="1760"/>
                          <a:pt x="1410" y="1761"/>
                          <a:pt x="1394" y="1775"/>
                        </a:cubicBezTo>
                        <a:cubicBezTo>
                          <a:pt x="1337" y="1822"/>
                          <a:pt x="1353" y="1814"/>
                          <a:pt x="1259" y="1823"/>
                        </a:cubicBezTo>
                        <a:cubicBezTo>
                          <a:pt x="1231" y="1833"/>
                          <a:pt x="1225" y="1844"/>
                          <a:pt x="1212" y="1870"/>
                        </a:cubicBezTo>
                      </a:path>
                    </a:pathLst>
                  </a:custGeom>
                  <a:noFill/>
                  <a:ln w="19050">
                    <a:solidFill>
                      <a:srgbClr val="0070C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2" name="Oval 92"/>
                  <p:cNvSpPr>
                    <a:spLocks noChangeArrowheads="1"/>
                  </p:cNvSpPr>
                  <p:nvPr/>
                </p:nvSpPr>
                <p:spPr bwMode="auto">
                  <a:xfrm rot="2255281">
                    <a:off x="5453979" y="1485773"/>
                    <a:ext cx="382623" cy="24316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3" name="Oval 93"/>
                  <p:cNvSpPr>
                    <a:spLocks noChangeArrowheads="1"/>
                  </p:cNvSpPr>
                  <p:nvPr/>
                </p:nvSpPr>
                <p:spPr bwMode="auto">
                  <a:xfrm rot="2255281">
                    <a:off x="5471693" y="1579644"/>
                    <a:ext cx="412737" cy="3279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4" name="Oval 95"/>
                  <p:cNvSpPr>
                    <a:spLocks noChangeArrowheads="1"/>
                  </p:cNvSpPr>
                  <p:nvPr/>
                </p:nvSpPr>
                <p:spPr bwMode="auto">
                  <a:xfrm rot="19327501">
                    <a:off x="5412646" y="1918937"/>
                    <a:ext cx="382623" cy="3279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5" name="Freeform 91"/>
                  <p:cNvSpPr>
                    <a:spLocks/>
                  </p:cNvSpPr>
                  <p:nvPr/>
                </p:nvSpPr>
                <p:spPr bwMode="auto">
                  <a:xfrm>
                    <a:off x="4987477" y="1754860"/>
                    <a:ext cx="707381" cy="57057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03" y="161"/>
                      </a:cxn>
                      <a:cxn ang="0">
                        <a:pos x="172" y="242"/>
                      </a:cxn>
                      <a:cxn ang="0">
                        <a:pos x="184" y="311"/>
                      </a:cxn>
                      <a:cxn ang="0">
                        <a:pos x="218" y="345"/>
                      </a:cxn>
                      <a:cxn ang="0">
                        <a:pos x="241" y="391"/>
                      </a:cxn>
                      <a:cxn ang="0">
                        <a:pos x="449" y="483"/>
                      </a:cxn>
                      <a:cxn ang="0">
                        <a:pos x="495" y="507"/>
                      </a:cxn>
                      <a:cxn ang="0">
                        <a:pos x="564" y="530"/>
                      </a:cxn>
                      <a:cxn ang="0">
                        <a:pos x="771" y="518"/>
                      </a:cxn>
                      <a:cxn ang="0">
                        <a:pos x="783" y="483"/>
                      </a:cxn>
                      <a:cxn ang="0">
                        <a:pos x="817" y="449"/>
                      </a:cxn>
                    </a:cxnLst>
                    <a:rect l="0" t="0" r="r" b="b"/>
                    <a:pathLst>
                      <a:path w="824" h="533">
                        <a:moveTo>
                          <a:pt x="0" y="0"/>
                        </a:moveTo>
                        <a:cubicBezTo>
                          <a:pt x="19" y="59"/>
                          <a:pt x="66" y="111"/>
                          <a:pt x="103" y="161"/>
                        </a:cubicBezTo>
                        <a:cubicBezTo>
                          <a:pt x="118" y="205"/>
                          <a:pt x="134" y="216"/>
                          <a:pt x="172" y="242"/>
                        </a:cubicBezTo>
                        <a:cubicBezTo>
                          <a:pt x="176" y="265"/>
                          <a:pt x="174" y="290"/>
                          <a:pt x="184" y="311"/>
                        </a:cubicBezTo>
                        <a:cubicBezTo>
                          <a:pt x="191" y="326"/>
                          <a:pt x="209" y="332"/>
                          <a:pt x="218" y="345"/>
                        </a:cubicBezTo>
                        <a:cubicBezTo>
                          <a:pt x="228" y="359"/>
                          <a:pt x="229" y="379"/>
                          <a:pt x="241" y="391"/>
                        </a:cubicBezTo>
                        <a:cubicBezTo>
                          <a:pt x="292" y="441"/>
                          <a:pt x="382" y="470"/>
                          <a:pt x="449" y="483"/>
                        </a:cubicBezTo>
                        <a:cubicBezTo>
                          <a:pt x="464" y="491"/>
                          <a:pt x="479" y="500"/>
                          <a:pt x="495" y="507"/>
                        </a:cubicBezTo>
                        <a:cubicBezTo>
                          <a:pt x="517" y="516"/>
                          <a:pt x="564" y="530"/>
                          <a:pt x="564" y="530"/>
                        </a:cubicBezTo>
                        <a:cubicBezTo>
                          <a:pt x="633" y="526"/>
                          <a:pt x="703" y="533"/>
                          <a:pt x="771" y="518"/>
                        </a:cubicBezTo>
                        <a:cubicBezTo>
                          <a:pt x="783" y="515"/>
                          <a:pt x="774" y="492"/>
                          <a:pt x="783" y="483"/>
                        </a:cubicBezTo>
                        <a:cubicBezTo>
                          <a:pt x="824" y="442"/>
                          <a:pt x="817" y="502"/>
                          <a:pt x="817" y="449"/>
                        </a:cubicBezTo>
                      </a:path>
                    </a:pathLst>
                  </a:custGeom>
                  <a:noFill/>
                  <a:ln w="19050">
                    <a:solidFill>
                      <a:srgbClr val="0070C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6" name="Oval 97"/>
                  <p:cNvSpPr>
                    <a:spLocks noChangeArrowheads="1"/>
                  </p:cNvSpPr>
                  <p:nvPr/>
                </p:nvSpPr>
                <p:spPr bwMode="auto">
                  <a:xfrm>
                    <a:off x="5300225" y="1447800"/>
                    <a:ext cx="37199" cy="563792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7" name="Oval 98"/>
                  <p:cNvSpPr>
                    <a:spLocks noChangeArrowheads="1"/>
                  </p:cNvSpPr>
                  <p:nvPr/>
                </p:nvSpPr>
                <p:spPr bwMode="auto">
                  <a:xfrm>
                    <a:off x="5362224" y="1474378"/>
                    <a:ext cx="37199" cy="703467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</p:grpSp>
      </p:grpSp>
      <p:grpSp>
        <p:nvGrpSpPr>
          <p:cNvPr id="48" name="Group 47"/>
          <p:cNvGrpSpPr/>
          <p:nvPr/>
        </p:nvGrpSpPr>
        <p:grpSpPr>
          <a:xfrm>
            <a:off x="4032178" y="2267856"/>
            <a:ext cx="990600" cy="1066800"/>
            <a:chOff x="3146989" y="1172686"/>
            <a:chExt cx="1193335" cy="1280697"/>
          </a:xfrm>
        </p:grpSpPr>
        <p:grpSp>
          <p:nvGrpSpPr>
            <p:cNvPr id="49" name="Group 394"/>
            <p:cNvGrpSpPr/>
            <p:nvPr/>
          </p:nvGrpSpPr>
          <p:grpSpPr>
            <a:xfrm>
              <a:off x="3146989" y="1172686"/>
              <a:ext cx="1193335" cy="1280697"/>
              <a:chOff x="3146989" y="1172686"/>
              <a:chExt cx="1193335" cy="1280697"/>
            </a:xfrm>
          </p:grpSpPr>
          <p:grpSp>
            <p:nvGrpSpPr>
              <p:cNvPr id="52" name="Group 383"/>
              <p:cNvGrpSpPr/>
              <p:nvPr/>
            </p:nvGrpSpPr>
            <p:grpSpPr>
              <a:xfrm>
                <a:off x="3146989" y="1172686"/>
                <a:ext cx="1193335" cy="1258212"/>
                <a:chOff x="3146989" y="1172686"/>
                <a:chExt cx="1193335" cy="1258212"/>
              </a:xfrm>
            </p:grpSpPr>
            <p:sp>
              <p:nvSpPr>
                <p:cNvPr id="60" name="Rectangle 26"/>
                <p:cNvSpPr>
                  <a:spLocks noChangeArrowheads="1"/>
                </p:cNvSpPr>
                <p:nvPr/>
              </p:nvSpPr>
              <p:spPr bwMode="auto">
                <a:xfrm>
                  <a:off x="3163522" y="1172686"/>
                  <a:ext cx="1170307" cy="1257081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1" name="Oval 28"/>
                <p:cNvSpPr>
                  <a:spLocks noChangeArrowheads="1"/>
                </p:cNvSpPr>
                <p:nvPr/>
              </p:nvSpPr>
              <p:spPr bwMode="auto">
                <a:xfrm rot="1831599">
                  <a:off x="3231426" y="1474657"/>
                  <a:ext cx="25390" cy="30875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2" name="Oval 29"/>
                <p:cNvSpPr>
                  <a:spLocks noChangeArrowheads="1"/>
                </p:cNvSpPr>
                <p:nvPr/>
              </p:nvSpPr>
              <p:spPr bwMode="auto">
                <a:xfrm rot="1831599">
                  <a:off x="3260949" y="1504628"/>
                  <a:ext cx="25390" cy="3539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3" name="Oval 30"/>
                <p:cNvSpPr>
                  <a:spLocks noChangeArrowheads="1"/>
                </p:cNvSpPr>
                <p:nvPr/>
              </p:nvSpPr>
              <p:spPr bwMode="auto">
                <a:xfrm rot="1831599">
                  <a:off x="3348929" y="1546474"/>
                  <a:ext cx="25390" cy="192832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4" name="Oval 31"/>
                <p:cNvSpPr>
                  <a:spLocks noChangeArrowheads="1"/>
                </p:cNvSpPr>
                <p:nvPr/>
              </p:nvSpPr>
              <p:spPr bwMode="auto">
                <a:xfrm rot="19892110">
                  <a:off x="3146989" y="1790765"/>
                  <a:ext cx="382623" cy="2431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5" name="Oval 32"/>
                <p:cNvSpPr>
                  <a:spLocks noChangeArrowheads="1"/>
                </p:cNvSpPr>
                <p:nvPr/>
              </p:nvSpPr>
              <p:spPr bwMode="auto">
                <a:xfrm rot="20541647">
                  <a:off x="3906921" y="1234890"/>
                  <a:ext cx="374357" cy="3279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6" name="Oval 33"/>
                <p:cNvSpPr>
                  <a:spLocks noChangeArrowheads="1"/>
                </p:cNvSpPr>
                <p:nvPr/>
              </p:nvSpPr>
              <p:spPr bwMode="auto">
                <a:xfrm rot="20541647">
                  <a:off x="4049814" y="1262599"/>
                  <a:ext cx="271025" cy="3279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7" name="Oval 34"/>
                <p:cNvSpPr>
                  <a:spLocks noChangeArrowheads="1"/>
                </p:cNvSpPr>
                <p:nvPr/>
              </p:nvSpPr>
              <p:spPr bwMode="auto">
                <a:xfrm>
                  <a:off x="3880940" y="1444121"/>
                  <a:ext cx="425137" cy="2431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8" name="Oval 35"/>
                <p:cNvSpPr>
                  <a:spLocks noChangeArrowheads="1"/>
                </p:cNvSpPr>
                <p:nvPr/>
              </p:nvSpPr>
              <p:spPr bwMode="auto">
                <a:xfrm>
                  <a:off x="3864998" y="1488229"/>
                  <a:ext cx="255082" cy="2431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9" name="Oval 36"/>
                <p:cNvSpPr>
                  <a:spLocks noChangeArrowheads="1"/>
                </p:cNvSpPr>
                <p:nvPr/>
              </p:nvSpPr>
              <p:spPr bwMode="auto">
                <a:xfrm rot="19327501">
                  <a:off x="4077566" y="1618291"/>
                  <a:ext cx="170055" cy="2431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0" name="Oval 37"/>
                <p:cNvSpPr>
                  <a:spLocks noChangeArrowheads="1"/>
                </p:cNvSpPr>
                <p:nvPr/>
              </p:nvSpPr>
              <p:spPr bwMode="auto">
                <a:xfrm rot="19327501">
                  <a:off x="3968920" y="1569094"/>
                  <a:ext cx="340109" cy="2431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1" name="Oval 38"/>
                <p:cNvSpPr>
                  <a:spLocks noChangeArrowheads="1"/>
                </p:cNvSpPr>
                <p:nvPr/>
              </p:nvSpPr>
              <p:spPr bwMode="auto">
                <a:xfrm>
                  <a:off x="3766390" y="1767580"/>
                  <a:ext cx="25390" cy="244291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2" name="Oval 39"/>
                <p:cNvSpPr>
                  <a:spLocks noChangeArrowheads="1"/>
                </p:cNvSpPr>
                <p:nvPr/>
              </p:nvSpPr>
              <p:spPr bwMode="auto">
                <a:xfrm>
                  <a:off x="3723876" y="1767580"/>
                  <a:ext cx="25390" cy="37152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3" name="Oval 40"/>
                <p:cNvSpPr>
                  <a:spLocks noChangeArrowheads="1"/>
                </p:cNvSpPr>
                <p:nvPr/>
              </p:nvSpPr>
              <p:spPr bwMode="auto">
                <a:xfrm rot="1831599">
                  <a:off x="3608144" y="1737609"/>
                  <a:ext cx="34247" cy="20357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4" name="Oval 41"/>
                <p:cNvSpPr>
                  <a:spLocks noChangeArrowheads="1"/>
                </p:cNvSpPr>
                <p:nvPr/>
              </p:nvSpPr>
              <p:spPr bwMode="auto">
                <a:xfrm rot="1831599">
                  <a:off x="3585116" y="1846183"/>
                  <a:ext cx="34247" cy="20357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5" name="Oval 42"/>
                <p:cNvSpPr>
                  <a:spLocks noChangeArrowheads="1"/>
                </p:cNvSpPr>
                <p:nvPr/>
              </p:nvSpPr>
              <p:spPr bwMode="auto">
                <a:xfrm>
                  <a:off x="4255888" y="1777759"/>
                  <a:ext cx="25390" cy="244291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6" name="Oval 43"/>
                <p:cNvSpPr>
                  <a:spLocks noChangeArrowheads="1"/>
                </p:cNvSpPr>
                <p:nvPr/>
              </p:nvSpPr>
              <p:spPr bwMode="auto">
                <a:xfrm rot="20626059">
                  <a:off x="4193888" y="1759663"/>
                  <a:ext cx="25390" cy="37152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7" name="Oval 44"/>
                <p:cNvSpPr>
                  <a:spLocks noChangeArrowheads="1"/>
                </p:cNvSpPr>
                <p:nvPr/>
              </p:nvSpPr>
              <p:spPr bwMode="auto">
                <a:xfrm rot="20626059">
                  <a:off x="4009072" y="1768711"/>
                  <a:ext cx="25390" cy="28500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8" name="Oval 45"/>
                <p:cNvSpPr>
                  <a:spLocks noChangeArrowheads="1"/>
                </p:cNvSpPr>
                <p:nvPr/>
              </p:nvSpPr>
              <p:spPr bwMode="auto">
                <a:xfrm rot="1831599">
                  <a:off x="4091737" y="1819040"/>
                  <a:ext cx="25390" cy="20357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9" name="Oval 47"/>
                <p:cNvSpPr>
                  <a:spLocks noChangeArrowheads="1"/>
                </p:cNvSpPr>
                <p:nvPr/>
              </p:nvSpPr>
              <p:spPr bwMode="auto">
                <a:xfrm rot="19327501">
                  <a:off x="3149941" y="2195089"/>
                  <a:ext cx="340109" cy="2431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0" name="Oval 48"/>
                <p:cNvSpPr>
                  <a:spLocks noChangeArrowheads="1"/>
                </p:cNvSpPr>
                <p:nvPr/>
              </p:nvSpPr>
              <p:spPr bwMode="auto">
                <a:xfrm rot="19327501">
                  <a:off x="3175331" y="2168511"/>
                  <a:ext cx="170055" cy="2431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1" name="Oval 53"/>
                <p:cNvSpPr>
                  <a:spLocks noChangeArrowheads="1"/>
                </p:cNvSpPr>
                <p:nvPr/>
              </p:nvSpPr>
              <p:spPr bwMode="auto">
                <a:xfrm rot="1831599">
                  <a:off x="3488869" y="2111397"/>
                  <a:ext cx="25390" cy="30875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2" name="Oval 54"/>
                <p:cNvSpPr>
                  <a:spLocks noChangeArrowheads="1"/>
                </p:cNvSpPr>
                <p:nvPr/>
              </p:nvSpPr>
              <p:spPr bwMode="auto">
                <a:xfrm rot="1831599">
                  <a:off x="3536107" y="2145892"/>
                  <a:ext cx="25390" cy="28500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3" name="Oval 55"/>
                <p:cNvSpPr>
                  <a:spLocks noChangeArrowheads="1"/>
                </p:cNvSpPr>
                <p:nvPr/>
              </p:nvSpPr>
              <p:spPr bwMode="auto">
                <a:xfrm rot="20242808">
                  <a:off x="3231426" y="2353991"/>
                  <a:ext cx="170055" cy="2431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4" name="Oval 56"/>
                <p:cNvSpPr>
                  <a:spLocks noChangeArrowheads="1"/>
                </p:cNvSpPr>
                <p:nvPr/>
              </p:nvSpPr>
              <p:spPr bwMode="auto">
                <a:xfrm rot="2255281">
                  <a:off x="4109451" y="2219405"/>
                  <a:ext cx="203711" cy="2431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5" name="Oval 57"/>
                <p:cNvSpPr>
                  <a:spLocks noChangeArrowheads="1"/>
                </p:cNvSpPr>
                <p:nvPr/>
              </p:nvSpPr>
              <p:spPr bwMode="auto">
                <a:xfrm rot="2255281">
                  <a:off x="4125394" y="2278781"/>
                  <a:ext cx="203711" cy="2431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6" name="Oval 58"/>
                <p:cNvSpPr>
                  <a:spLocks noChangeArrowheads="1"/>
                </p:cNvSpPr>
                <p:nvPr/>
              </p:nvSpPr>
              <p:spPr bwMode="auto">
                <a:xfrm>
                  <a:off x="4034462" y="2318366"/>
                  <a:ext cx="203711" cy="2431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7" name="Oval 59"/>
                <p:cNvSpPr>
                  <a:spLocks noChangeArrowheads="1"/>
                </p:cNvSpPr>
                <p:nvPr/>
              </p:nvSpPr>
              <p:spPr bwMode="auto">
                <a:xfrm>
                  <a:off x="4109451" y="2378307"/>
                  <a:ext cx="203711" cy="2431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8" name="Oval 61"/>
                <p:cNvSpPr>
                  <a:spLocks noChangeArrowheads="1"/>
                </p:cNvSpPr>
                <p:nvPr/>
              </p:nvSpPr>
              <p:spPr bwMode="auto">
                <a:xfrm>
                  <a:off x="3534335" y="1271081"/>
                  <a:ext cx="25390" cy="298012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9" name="Oval 62"/>
                <p:cNvSpPr>
                  <a:spLocks noChangeArrowheads="1"/>
                </p:cNvSpPr>
                <p:nvPr/>
              </p:nvSpPr>
              <p:spPr bwMode="auto">
                <a:xfrm>
                  <a:off x="3576849" y="1285218"/>
                  <a:ext cx="25390" cy="37152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0" name="Oval 63"/>
                <p:cNvSpPr>
                  <a:spLocks noChangeArrowheads="1"/>
                </p:cNvSpPr>
                <p:nvPr/>
              </p:nvSpPr>
              <p:spPr bwMode="auto">
                <a:xfrm>
                  <a:off x="3638258" y="1271081"/>
                  <a:ext cx="25390" cy="37152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1" name="Oval 64"/>
                <p:cNvSpPr>
                  <a:spLocks noChangeArrowheads="1"/>
                </p:cNvSpPr>
                <p:nvPr/>
              </p:nvSpPr>
              <p:spPr bwMode="auto">
                <a:xfrm rot="2255281">
                  <a:off x="3667781" y="1264861"/>
                  <a:ext cx="203711" cy="2431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2" name="Oval 65"/>
                <p:cNvSpPr>
                  <a:spLocks noChangeArrowheads="1"/>
                </p:cNvSpPr>
                <p:nvPr/>
              </p:nvSpPr>
              <p:spPr bwMode="auto">
                <a:xfrm rot="2255281">
                  <a:off x="3683724" y="1324237"/>
                  <a:ext cx="203711" cy="2431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3" name="Oval 66"/>
                <p:cNvSpPr>
                  <a:spLocks noChangeArrowheads="1"/>
                </p:cNvSpPr>
                <p:nvPr/>
              </p:nvSpPr>
              <p:spPr bwMode="auto">
                <a:xfrm rot="1469298">
                  <a:off x="3324720" y="1173817"/>
                  <a:ext cx="25390" cy="26069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4" name="Oval 67"/>
                <p:cNvSpPr>
                  <a:spLocks noChangeArrowheads="1"/>
                </p:cNvSpPr>
                <p:nvPr/>
              </p:nvSpPr>
              <p:spPr bwMode="auto">
                <a:xfrm rot="1469298">
                  <a:off x="3259768" y="1204353"/>
                  <a:ext cx="25390" cy="26069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5" name="Oval 68"/>
                <p:cNvSpPr>
                  <a:spLocks noChangeArrowheads="1"/>
                </p:cNvSpPr>
                <p:nvPr/>
              </p:nvSpPr>
              <p:spPr bwMode="auto">
                <a:xfrm rot="583929">
                  <a:off x="3188912" y="1183996"/>
                  <a:ext cx="25390" cy="26069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6" name="Oval 70"/>
                <p:cNvSpPr>
                  <a:spLocks noChangeArrowheads="1"/>
                </p:cNvSpPr>
                <p:nvPr/>
              </p:nvSpPr>
              <p:spPr bwMode="auto">
                <a:xfrm rot="19327501">
                  <a:off x="3642391" y="1532337"/>
                  <a:ext cx="170055" cy="2431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7" name="Freeform 71"/>
                <p:cNvSpPr>
                  <a:spLocks/>
                </p:cNvSpPr>
                <p:nvPr/>
              </p:nvSpPr>
              <p:spPr bwMode="auto">
                <a:xfrm>
                  <a:off x="3154665" y="1178906"/>
                  <a:ext cx="334205" cy="404324"/>
                </a:xfrm>
                <a:custGeom>
                  <a:avLst/>
                  <a:gdLst/>
                  <a:ahLst/>
                  <a:cxnLst>
                    <a:cxn ang="0">
                      <a:pos x="557" y="0"/>
                    </a:cxn>
                    <a:cxn ang="0">
                      <a:pos x="522" y="288"/>
                    </a:cxn>
                    <a:cxn ang="0">
                      <a:pos x="407" y="334"/>
                    </a:cxn>
                    <a:cxn ang="0">
                      <a:pos x="373" y="357"/>
                    </a:cxn>
                    <a:cxn ang="0">
                      <a:pos x="361" y="404"/>
                    </a:cxn>
                    <a:cxn ang="0">
                      <a:pos x="315" y="473"/>
                    </a:cxn>
                    <a:cxn ang="0">
                      <a:pos x="292" y="507"/>
                    </a:cxn>
                    <a:cxn ang="0">
                      <a:pos x="154" y="588"/>
                    </a:cxn>
                    <a:cxn ang="0">
                      <a:pos x="96" y="680"/>
                    </a:cxn>
                    <a:cxn ang="0">
                      <a:pos x="27" y="715"/>
                    </a:cxn>
                  </a:cxnLst>
                  <a:rect l="0" t="0" r="r" b="b"/>
                  <a:pathLst>
                    <a:path w="566" h="715">
                      <a:moveTo>
                        <a:pt x="557" y="0"/>
                      </a:moveTo>
                      <a:cubicBezTo>
                        <a:pt x="526" y="90"/>
                        <a:pt x="566" y="211"/>
                        <a:pt x="522" y="288"/>
                      </a:cubicBezTo>
                      <a:cubicBezTo>
                        <a:pt x="504" y="320"/>
                        <a:pt x="438" y="324"/>
                        <a:pt x="407" y="334"/>
                      </a:cubicBezTo>
                      <a:cubicBezTo>
                        <a:pt x="396" y="342"/>
                        <a:pt x="381" y="346"/>
                        <a:pt x="373" y="357"/>
                      </a:cubicBezTo>
                      <a:cubicBezTo>
                        <a:pt x="364" y="371"/>
                        <a:pt x="368" y="390"/>
                        <a:pt x="361" y="404"/>
                      </a:cubicBezTo>
                      <a:cubicBezTo>
                        <a:pt x="349" y="429"/>
                        <a:pt x="330" y="450"/>
                        <a:pt x="315" y="473"/>
                      </a:cubicBezTo>
                      <a:cubicBezTo>
                        <a:pt x="307" y="484"/>
                        <a:pt x="303" y="499"/>
                        <a:pt x="292" y="507"/>
                      </a:cubicBezTo>
                      <a:cubicBezTo>
                        <a:pt x="245" y="539"/>
                        <a:pt x="200" y="557"/>
                        <a:pt x="154" y="588"/>
                      </a:cubicBezTo>
                      <a:cubicBezTo>
                        <a:pt x="141" y="625"/>
                        <a:pt x="141" y="667"/>
                        <a:pt x="96" y="680"/>
                      </a:cubicBezTo>
                      <a:cubicBezTo>
                        <a:pt x="13" y="705"/>
                        <a:pt x="0" y="664"/>
                        <a:pt x="27" y="715"/>
                      </a:cubicBezTo>
                    </a:path>
                  </a:pathLst>
                </a:custGeom>
                <a:noFill/>
                <a:ln w="19050">
                  <a:solidFill>
                    <a:srgbClr val="0070C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8" name="Freeform 73"/>
                <p:cNvSpPr>
                  <a:spLocks/>
                </p:cNvSpPr>
                <p:nvPr/>
              </p:nvSpPr>
              <p:spPr bwMode="auto">
                <a:xfrm>
                  <a:off x="3808903" y="1172686"/>
                  <a:ext cx="531421" cy="560399"/>
                </a:xfrm>
                <a:custGeom>
                  <a:avLst/>
                  <a:gdLst/>
                  <a:ahLst/>
                  <a:cxnLst>
                    <a:cxn ang="0">
                      <a:pos x="152" y="0"/>
                    </a:cxn>
                    <a:cxn ang="0">
                      <a:pos x="59" y="438"/>
                    </a:cxn>
                    <a:cxn ang="0">
                      <a:pos x="83" y="760"/>
                    </a:cxn>
                    <a:cxn ang="0">
                      <a:pos x="25" y="852"/>
                    </a:cxn>
                    <a:cxn ang="0">
                      <a:pos x="36" y="898"/>
                    </a:cxn>
                    <a:cxn ang="0">
                      <a:pos x="71" y="910"/>
                    </a:cxn>
                    <a:cxn ang="0">
                      <a:pos x="198" y="921"/>
                    </a:cxn>
                    <a:cxn ang="0">
                      <a:pos x="394" y="944"/>
                    </a:cxn>
                    <a:cxn ang="0">
                      <a:pos x="474" y="968"/>
                    </a:cxn>
                    <a:cxn ang="0">
                      <a:pos x="543" y="979"/>
                    </a:cxn>
                    <a:cxn ang="0">
                      <a:pos x="589" y="991"/>
                    </a:cxn>
                    <a:cxn ang="0">
                      <a:pos x="705" y="979"/>
                    </a:cxn>
                    <a:cxn ang="0">
                      <a:pos x="785" y="783"/>
                    </a:cxn>
                    <a:cxn ang="0">
                      <a:pos x="808" y="749"/>
                    </a:cxn>
                    <a:cxn ang="0">
                      <a:pos x="900" y="737"/>
                    </a:cxn>
                  </a:cxnLst>
                  <a:rect l="0" t="0" r="r" b="b"/>
                  <a:pathLst>
                    <a:path w="900" h="991">
                      <a:moveTo>
                        <a:pt x="152" y="0"/>
                      </a:moveTo>
                      <a:cubicBezTo>
                        <a:pt x="146" y="151"/>
                        <a:pt x="174" y="323"/>
                        <a:pt x="59" y="438"/>
                      </a:cubicBezTo>
                      <a:cubicBezTo>
                        <a:pt x="42" y="542"/>
                        <a:pt x="0" y="681"/>
                        <a:pt x="83" y="760"/>
                      </a:cubicBezTo>
                      <a:cubicBezTo>
                        <a:pt x="53" y="789"/>
                        <a:pt x="38" y="813"/>
                        <a:pt x="25" y="852"/>
                      </a:cubicBezTo>
                      <a:cubicBezTo>
                        <a:pt x="29" y="867"/>
                        <a:pt x="26" y="886"/>
                        <a:pt x="36" y="898"/>
                      </a:cubicBezTo>
                      <a:cubicBezTo>
                        <a:pt x="44" y="908"/>
                        <a:pt x="59" y="908"/>
                        <a:pt x="71" y="910"/>
                      </a:cubicBezTo>
                      <a:cubicBezTo>
                        <a:pt x="113" y="916"/>
                        <a:pt x="156" y="917"/>
                        <a:pt x="198" y="921"/>
                      </a:cubicBezTo>
                      <a:cubicBezTo>
                        <a:pt x="309" y="950"/>
                        <a:pt x="177" y="919"/>
                        <a:pt x="394" y="944"/>
                      </a:cubicBezTo>
                      <a:cubicBezTo>
                        <a:pt x="453" y="951"/>
                        <a:pt x="424" y="957"/>
                        <a:pt x="474" y="968"/>
                      </a:cubicBezTo>
                      <a:cubicBezTo>
                        <a:pt x="497" y="973"/>
                        <a:pt x="520" y="974"/>
                        <a:pt x="543" y="979"/>
                      </a:cubicBezTo>
                      <a:cubicBezTo>
                        <a:pt x="559" y="982"/>
                        <a:pt x="574" y="987"/>
                        <a:pt x="589" y="991"/>
                      </a:cubicBezTo>
                      <a:cubicBezTo>
                        <a:pt x="628" y="987"/>
                        <a:pt x="668" y="991"/>
                        <a:pt x="705" y="979"/>
                      </a:cubicBezTo>
                      <a:cubicBezTo>
                        <a:pt x="757" y="963"/>
                        <a:pt x="770" y="824"/>
                        <a:pt x="785" y="783"/>
                      </a:cubicBezTo>
                      <a:cubicBezTo>
                        <a:pt x="790" y="770"/>
                        <a:pt x="795" y="754"/>
                        <a:pt x="808" y="749"/>
                      </a:cubicBezTo>
                      <a:cubicBezTo>
                        <a:pt x="837" y="738"/>
                        <a:pt x="900" y="737"/>
                        <a:pt x="900" y="737"/>
                      </a:cubicBezTo>
                    </a:path>
                  </a:pathLst>
                </a:custGeom>
                <a:noFill/>
                <a:ln w="19050">
                  <a:solidFill>
                    <a:srgbClr val="0070C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9" name="Freeform 74"/>
                <p:cNvSpPr>
                  <a:spLocks/>
                </p:cNvSpPr>
                <p:nvPr/>
              </p:nvSpPr>
              <p:spPr bwMode="auto">
                <a:xfrm>
                  <a:off x="3165884" y="1687280"/>
                  <a:ext cx="410965" cy="255035"/>
                </a:xfrm>
                <a:custGeom>
                  <a:avLst/>
                  <a:gdLst/>
                  <a:ahLst/>
                  <a:cxnLst>
                    <a:cxn ang="0">
                      <a:pos x="696" y="0"/>
                    </a:cxn>
                    <a:cxn ang="0">
                      <a:pos x="649" y="63"/>
                    </a:cxn>
                    <a:cxn ang="0">
                      <a:pos x="641" y="87"/>
                    </a:cxn>
                    <a:cxn ang="0">
                      <a:pos x="609" y="135"/>
                    </a:cxn>
                    <a:cxn ang="0">
                      <a:pos x="586" y="182"/>
                    </a:cxn>
                    <a:cxn ang="0">
                      <a:pos x="562" y="190"/>
                    </a:cxn>
                    <a:cxn ang="0">
                      <a:pos x="514" y="222"/>
                    </a:cxn>
                    <a:cxn ang="0">
                      <a:pos x="475" y="269"/>
                    </a:cxn>
                    <a:cxn ang="0">
                      <a:pos x="419" y="332"/>
                    </a:cxn>
                    <a:cxn ang="0">
                      <a:pos x="332" y="340"/>
                    </a:cxn>
                    <a:cxn ang="0">
                      <a:pos x="166" y="372"/>
                    </a:cxn>
                    <a:cxn ang="0">
                      <a:pos x="95" y="427"/>
                    </a:cxn>
                    <a:cxn ang="0">
                      <a:pos x="0" y="451"/>
                    </a:cxn>
                  </a:cxnLst>
                  <a:rect l="0" t="0" r="r" b="b"/>
                  <a:pathLst>
                    <a:path w="696" h="451">
                      <a:moveTo>
                        <a:pt x="696" y="0"/>
                      </a:moveTo>
                      <a:cubicBezTo>
                        <a:pt x="685" y="32"/>
                        <a:pt x="678" y="45"/>
                        <a:pt x="649" y="63"/>
                      </a:cubicBezTo>
                      <a:cubicBezTo>
                        <a:pt x="646" y="71"/>
                        <a:pt x="645" y="80"/>
                        <a:pt x="641" y="87"/>
                      </a:cubicBezTo>
                      <a:cubicBezTo>
                        <a:pt x="632" y="104"/>
                        <a:pt x="615" y="117"/>
                        <a:pt x="609" y="135"/>
                      </a:cubicBezTo>
                      <a:cubicBezTo>
                        <a:pt x="604" y="149"/>
                        <a:pt x="598" y="172"/>
                        <a:pt x="586" y="182"/>
                      </a:cubicBezTo>
                      <a:cubicBezTo>
                        <a:pt x="579" y="187"/>
                        <a:pt x="569" y="186"/>
                        <a:pt x="562" y="190"/>
                      </a:cubicBezTo>
                      <a:cubicBezTo>
                        <a:pt x="545" y="199"/>
                        <a:pt x="514" y="222"/>
                        <a:pt x="514" y="222"/>
                      </a:cubicBezTo>
                      <a:cubicBezTo>
                        <a:pt x="464" y="298"/>
                        <a:pt x="541" y="185"/>
                        <a:pt x="475" y="269"/>
                      </a:cubicBezTo>
                      <a:cubicBezTo>
                        <a:pt x="462" y="285"/>
                        <a:pt x="447" y="326"/>
                        <a:pt x="419" y="332"/>
                      </a:cubicBezTo>
                      <a:cubicBezTo>
                        <a:pt x="390" y="338"/>
                        <a:pt x="361" y="337"/>
                        <a:pt x="332" y="340"/>
                      </a:cubicBezTo>
                      <a:cubicBezTo>
                        <a:pt x="275" y="360"/>
                        <a:pt x="228" y="366"/>
                        <a:pt x="166" y="372"/>
                      </a:cubicBezTo>
                      <a:cubicBezTo>
                        <a:pt x="141" y="389"/>
                        <a:pt x="123" y="414"/>
                        <a:pt x="95" y="427"/>
                      </a:cubicBezTo>
                      <a:cubicBezTo>
                        <a:pt x="64" y="442"/>
                        <a:pt x="24" y="427"/>
                        <a:pt x="0" y="451"/>
                      </a:cubicBezTo>
                    </a:path>
                  </a:pathLst>
                </a:custGeom>
                <a:noFill/>
                <a:ln w="19050">
                  <a:solidFill>
                    <a:srgbClr val="0070C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0" name="Freeform 77"/>
                <p:cNvSpPr>
                  <a:spLocks/>
                </p:cNvSpPr>
                <p:nvPr/>
              </p:nvSpPr>
              <p:spPr bwMode="auto">
                <a:xfrm>
                  <a:off x="3619363" y="2139106"/>
                  <a:ext cx="61409" cy="290661"/>
                </a:xfrm>
                <a:custGeom>
                  <a:avLst/>
                  <a:gdLst/>
                  <a:ahLst/>
                  <a:cxnLst>
                    <a:cxn ang="0">
                      <a:pos x="102" y="0"/>
                    </a:cxn>
                    <a:cxn ang="0">
                      <a:pos x="71" y="214"/>
                    </a:cxn>
                    <a:cxn ang="0">
                      <a:pos x="15" y="348"/>
                    </a:cxn>
                    <a:cxn ang="0">
                      <a:pos x="0" y="412"/>
                    </a:cxn>
                    <a:cxn ang="0">
                      <a:pos x="15" y="467"/>
                    </a:cxn>
                    <a:cxn ang="0">
                      <a:pos x="15" y="530"/>
                    </a:cxn>
                  </a:cxnLst>
                  <a:rect l="0" t="0" r="r" b="b"/>
                  <a:pathLst>
                    <a:path w="104" h="530">
                      <a:moveTo>
                        <a:pt x="102" y="0"/>
                      </a:moveTo>
                      <a:cubicBezTo>
                        <a:pt x="94" y="199"/>
                        <a:pt x="104" y="114"/>
                        <a:pt x="71" y="214"/>
                      </a:cubicBezTo>
                      <a:cubicBezTo>
                        <a:pt x="64" y="302"/>
                        <a:pt x="77" y="309"/>
                        <a:pt x="15" y="348"/>
                      </a:cubicBezTo>
                      <a:cubicBezTo>
                        <a:pt x="11" y="369"/>
                        <a:pt x="0" y="390"/>
                        <a:pt x="0" y="412"/>
                      </a:cubicBezTo>
                      <a:cubicBezTo>
                        <a:pt x="0" y="467"/>
                        <a:pt x="11" y="420"/>
                        <a:pt x="15" y="467"/>
                      </a:cubicBezTo>
                      <a:cubicBezTo>
                        <a:pt x="17" y="488"/>
                        <a:pt x="15" y="509"/>
                        <a:pt x="15" y="530"/>
                      </a:cubicBezTo>
                    </a:path>
                  </a:pathLst>
                </a:custGeom>
                <a:noFill/>
                <a:ln w="19050">
                  <a:solidFill>
                    <a:srgbClr val="0070C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1" name="Freeform 78"/>
                <p:cNvSpPr>
                  <a:spLocks/>
                </p:cNvSpPr>
                <p:nvPr/>
              </p:nvSpPr>
              <p:spPr bwMode="auto">
                <a:xfrm>
                  <a:off x="3974825" y="2117052"/>
                  <a:ext cx="162969" cy="312715"/>
                </a:xfrm>
                <a:custGeom>
                  <a:avLst/>
                  <a:gdLst/>
                  <a:ahLst/>
                  <a:cxnLst>
                    <a:cxn ang="0">
                      <a:pos x="276" y="0"/>
                    </a:cxn>
                    <a:cxn ang="0">
                      <a:pos x="189" y="79"/>
                    </a:cxn>
                    <a:cxn ang="0">
                      <a:pos x="157" y="126"/>
                    </a:cxn>
                    <a:cxn ang="0">
                      <a:pos x="141" y="150"/>
                    </a:cxn>
                    <a:cxn ang="0">
                      <a:pos x="118" y="221"/>
                    </a:cxn>
                    <a:cxn ang="0">
                      <a:pos x="86" y="269"/>
                    </a:cxn>
                    <a:cxn ang="0">
                      <a:pos x="31" y="372"/>
                    </a:cxn>
                    <a:cxn ang="0">
                      <a:pos x="7" y="395"/>
                    </a:cxn>
                    <a:cxn ang="0">
                      <a:pos x="7" y="561"/>
                    </a:cxn>
                  </a:cxnLst>
                  <a:rect l="0" t="0" r="r" b="b"/>
                  <a:pathLst>
                    <a:path w="276" h="561">
                      <a:moveTo>
                        <a:pt x="276" y="0"/>
                      </a:moveTo>
                      <a:cubicBezTo>
                        <a:pt x="229" y="16"/>
                        <a:pt x="227" y="54"/>
                        <a:pt x="189" y="79"/>
                      </a:cubicBezTo>
                      <a:cubicBezTo>
                        <a:pt x="178" y="95"/>
                        <a:pt x="168" y="110"/>
                        <a:pt x="157" y="126"/>
                      </a:cubicBezTo>
                      <a:cubicBezTo>
                        <a:pt x="152" y="134"/>
                        <a:pt x="141" y="150"/>
                        <a:pt x="141" y="150"/>
                      </a:cubicBezTo>
                      <a:cubicBezTo>
                        <a:pt x="135" y="175"/>
                        <a:pt x="130" y="198"/>
                        <a:pt x="118" y="221"/>
                      </a:cubicBezTo>
                      <a:cubicBezTo>
                        <a:pt x="109" y="238"/>
                        <a:pt x="86" y="269"/>
                        <a:pt x="86" y="269"/>
                      </a:cubicBezTo>
                      <a:cubicBezTo>
                        <a:pt x="77" y="305"/>
                        <a:pt x="58" y="346"/>
                        <a:pt x="31" y="372"/>
                      </a:cubicBezTo>
                      <a:cubicBezTo>
                        <a:pt x="23" y="380"/>
                        <a:pt x="8" y="384"/>
                        <a:pt x="7" y="395"/>
                      </a:cubicBezTo>
                      <a:cubicBezTo>
                        <a:pt x="0" y="450"/>
                        <a:pt x="7" y="506"/>
                        <a:pt x="7" y="561"/>
                      </a:cubicBezTo>
                    </a:path>
                  </a:pathLst>
                </a:custGeom>
                <a:noFill/>
                <a:ln w="19050">
                  <a:solidFill>
                    <a:srgbClr val="0070C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2" name="Oval 81"/>
                <p:cNvSpPr>
                  <a:spLocks noChangeArrowheads="1"/>
                </p:cNvSpPr>
                <p:nvPr/>
              </p:nvSpPr>
              <p:spPr bwMode="auto">
                <a:xfrm rot="19362417">
                  <a:off x="3149351" y="1980769"/>
                  <a:ext cx="289329" cy="3279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3" name="Oval 82"/>
                <p:cNvSpPr>
                  <a:spLocks noChangeArrowheads="1"/>
                </p:cNvSpPr>
                <p:nvPr/>
              </p:nvSpPr>
              <p:spPr bwMode="auto">
                <a:xfrm rot="20541647">
                  <a:off x="3217845" y="2024877"/>
                  <a:ext cx="271025" cy="3279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53" name="Group 393"/>
              <p:cNvGrpSpPr/>
              <p:nvPr/>
            </p:nvGrpSpPr>
            <p:grpSpPr>
              <a:xfrm>
                <a:off x="3347748" y="1433376"/>
                <a:ext cx="790046" cy="1020007"/>
                <a:chOff x="3347748" y="1433376"/>
                <a:chExt cx="790046" cy="1020007"/>
              </a:xfrm>
            </p:grpSpPr>
            <p:sp>
              <p:nvSpPr>
                <p:cNvPr id="54" name="Freeform 78"/>
                <p:cNvSpPr>
                  <a:spLocks/>
                </p:cNvSpPr>
                <p:nvPr/>
              </p:nvSpPr>
              <p:spPr bwMode="auto">
                <a:xfrm>
                  <a:off x="3974825" y="2117052"/>
                  <a:ext cx="162969" cy="312715"/>
                </a:xfrm>
                <a:custGeom>
                  <a:avLst/>
                  <a:gdLst/>
                  <a:ahLst/>
                  <a:cxnLst>
                    <a:cxn ang="0">
                      <a:pos x="276" y="0"/>
                    </a:cxn>
                    <a:cxn ang="0">
                      <a:pos x="189" y="79"/>
                    </a:cxn>
                    <a:cxn ang="0">
                      <a:pos x="157" y="126"/>
                    </a:cxn>
                    <a:cxn ang="0">
                      <a:pos x="141" y="150"/>
                    </a:cxn>
                    <a:cxn ang="0">
                      <a:pos x="118" y="221"/>
                    </a:cxn>
                    <a:cxn ang="0">
                      <a:pos x="86" y="269"/>
                    </a:cxn>
                    <a:cxn ang="0">
                      <a:pos x="31" y="372"/>
                    </a:cxn>
                    <a:cxn ang="0">
                      <a:pos x="7" y="395"/>
                    </a:cxn>
                    <a:cxn ang="0">
                      <a:pos x="7" y="561"/>
                    </a:cxn>
                  </a:cxnLst>
                  <a:rect l="0" t="0" r="r" b="b"/>
                  <a:pathLst>
                    <a:path w="276" h="561">
                      <a:moveTo>
                        <a:pt x="276" y="0"/>
                      </a:moveTo>
                      <a:cubicBezTo>
                        <a:pt x="229" y="16"/>
                        <a:pt x="227" y="54"/>
                        <a:pt x="189" y="79"/>
                      </a:cubicBezTo>
                      <a:cubicBezTo>
                        <a:pt x="178" y="95"/>
                        <a:pt x="168" y="110"/>
                        <a:pt x="157" y="126"/>
                      </a:cubicBezTo>
                      <a:cubicBezTo>
                        <a:pt x="152" y="134"/>
                        <a:pt x="141" y="150"/>
                        <a:pt x="141" y="150"/>
                      </a:cubicBezTo>
                      <a:cubicBezTo>
                        <a:pt x="135" y="175"/>
                        <a:pt x="130" y="198"/>
                        <a:pt x="118" y="221"/>
                      </a:cubicBezTo>
                      <a:cubicBezTo>
                        <a:pt x="109" y="238"/>
                        <a:pt x="86" y="269"/>
                        <a:pt x="86" y="269"/>
                      </a:cubicBezTo>
                      <a:cubicBezTo>
                        <a:pt x="77" y="305"/>
                        <a:pt x="58" y="346"/>
                        <a:pt x="31" y="372"/>
                      </a:cubicBezTo>
                      <a:cubicBezTo>
                        <a:pt x="23" y="380"/>
                        <a:pt x="8" y="384"/>
                        <a:pt x="7" y="395"/>
                      </a:cubicBezTo>
                      <a:cubicBezTo>
                        <a:pt x="0" y="450"/>
                        <a:pt x="7" y="506"/>
                        <a:pt x="7" y="561"/>
                      </a:cubicBezTo>
                    </a:path>
                  </a:pathLst>
                </a:custGeom>
                <a:noFill/>
                <a:ln w="19050">
                  <a:solidFill>
                    <a:srgbClr val="0070C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5" name="Oval 49"/>
                <p:cNvSpPr>
                  <a:spLocks noChangeArrowheads="1"/>
                </p:cNvSpPr>
                <p:nvPr/>
              </p:nvSpPr>
              <p:spPr bwMode="auto">
                <a:xfrm rot="19892110">
                  <a:off x="3640268" y="2310598"/>
                  <a:ext cx="382623" cy="2431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6" name="Oval 50"/>
                <p:cNvSpPr>
                  <a:spLocks noChangeArrowheads="1"/>
                </p:cNvSpPr>
                <p:nvPr/>
              </p:nvSpPr>
              <p:spPr bwMode="auto">
                <a:xfrm rot="19892110">
                  <a:off x="3685734" y="2235953"/>
                  <a:ext cx="382623" cy="2431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7" name="Oval 51"/>
                <p:cNvSpPr>
                  <a:spLocks noChangeArrowheads="1"/>
                </p:cNvSpPr>
                <p:nvPr/>
              </p:nvSpPr>
              <p:spPr bwMode="auto">
                <a:xfrm rot="18412194">
                  <a:off x="3784987" y="2359258"/>
                  <a:ext cx="162861" cy="2539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8" name="Oval 52"/>
                <p:cNvSpPr>
                  <a:spLocks noChangeArrowheads="1"/>
                </p:cNvSpPr>
                <p:nvPr/>
              </p:nvSpPr>
              <p:spPr bwMode="auto">
                <a:xfrm rot="20287892">
                  <a:off x="3664477" y="2235953"/>
                  <a:ext cx="170055" cy="2431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9" name="Freeform 72"/>
                <p:cNvSpPr>
                  <a:spLocks/>
                </p:cNvSpPr>
                <p:nvPr/>
              </p:nvSpPr>
              <p:spPr bwMode="auto">
                <a:xfrm>
                  <a:off x="3347748" y="1433376"/>
                  <a:ext cx="486545" cy="30140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03" y="161"/>
                    </a:cxn>
                    <a:cxn ang="0">
                      <a:pos x="172" y="242"/>
                    </a:cxn>
                    <a:cxn ang="0">
                      <a:pos x="184" y="311"/>
                    </a:cxn>
                    <a:cxn ang="0">
                      <a:pos x="218" y="345"/>
                    </a:cxn>
                    <a:cxn ang="0">
                      <a:pos x="241" y="391"/>
                    </a:cxn>
                    <a:cxn ang="0">
                      <a:pos x="449" y="483"/>
                    </a:cxn>
                    <a:cxn ang="0">
                      <a:pos x="495" y="507"/>
                    </a:cxn>
                    <a:cxn ang="0">
                      <a:pos x="564" y="530"/>
                    </a:cxn>
                    <a:cxn ang="0">
                      <a:pos x="771" y="518"/>
                    </a:cxn>
                    <a:cxn ang="0">
                      <a:pos x="783" y="483"/>
                    </a:cxn>
                    <a:cxn ang="0">
                      <a:pos x="817" y="449"/>
                    </a:cxn>
                  </a:cxnLst>
                  <a:rect l="0" t="0" r="r" b="b"/>
                  <a:pathLst>
                    <a:path w="824" h="533">
                      <a:moveTo>
                        <a:pt x="0" y="0"/>
                      </a:moveTo>
                      <a:cubicBezTo>
                        <a:pt x="19" y="59"/>
                        <a:pt x="66" y="111"/>
                        <a:pt x="103" y="161"/>
                      </a:cubicBezTo>
                      <a:cubicBezTo>
                        <a:pt x="118" y="205"/>
                        <a:pt x="134" y="216"/>
                        <a:pt x="172" y="242"/>
                      </a:cubicBezTo>
                      <a:cubicBezTo>
                        <a:pt x="176" y="265"/>
                        <a:pt x="174" y="290"/>
                        <a:pt x="184" y="311"/>
                      </a:cubicBezTo>
                      <a:cubicBezTo>
                        <a:pt x="191" y="326"/>
                        <a:pt x="209" y="332"/>
                        <a:pt x="218" y="345"/>
                      </a:cubicBezTo>
                      <a:cubicBezTo>
                        <a:pt x="228" y="359"/>
                        <a:pt x="229" y="379"/>
                        <a:pt x="241" y="391"/>
                      </a:cubicBezTo>
                      <a:cubicBezTo>
                        <a:pt x="292" y="441"/>
                        <a:pt x="382" y="470"/>
                        <a:pt x="449" y="483"/>
                      </a:cubicBezTo>
                      <a:cubicBezTo>
                        <a:pt x="464" y="491"/>
                        <a:pt x="479" y="500"/>
                        <a:pt x="495" y="507"/>
                      </a:cubicBezTo>
                      <a:cubicBezTo>
                        <a:pt x="517" y="516"/>
                        <a:pt x="564" y="530"/>
                        <a:pt x="564" y="530"/>
                      </a:cubicBezTo>
                      <a:cubicBezTo>
                        <a:pt x="633" y="526"/>
                        <a:pt x="703" y="533"/>
                        <a:pt x="771" y="518"/>
                      </a:cubicBezTo>
                      <a:cubicBezTo>
                        <a:pt x="783" y="515"/>
                        <a:pt x="774" y="492"/>
                        <a:pt x="783" y="483"/>
                      </a:cubicBezTo>
                      <a:cubicBezTo>
                        <a:pt x="824" y="442"/>
                        <a:pt x="817" y="502"/>
                        <a:pt x="817" y="449"/>
                      </a:cubicBezTo>
                    </a:path>
                  </a:pathLst>
                </a:custGeom>
                <a:noFill/>
                <a:ln w="19050">
                  <a:solidFill>
                    <a:srgbClr val="0070C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sp>
          <p:nvSpPr>
            <p:cNvPr id="50" name="Freeform 75"/>
            <p:cNvSpPr>
              <a:spLocks/>
            </p:cNvSpPr>
            <p:nvPr/>
          </p:nvSpPr>
          <p:spPr bwMode="auto">
            <a:xfrm>
              <a:off x="3880940" y="2054282"/>
              <a:ext cx="448165" cy="9500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4" y="24"/>
                </a:cxn>
                <a:cxn ang="0">
                  <a:pos x="364" y="32"/>
                </a:cxn>
                <a:cxn ang="0">
                  <a:pos x="395" y="87"/>
                </a:cxn>
                <a:cxn ang="0">
                  <a:pos x="490" y="134"/>
                </a:cxn>
                <a:cxn ang="0">
                  <a:pos x="759" y="158"/>
                </a:cxn>
              </a:cxnLst>
              <a:rect l="0" t="0" r="r" b="b"/>
              <a:pathLst>
                <a:path w="759" h="168">
                  <a:moveTo>
                    <a:pt x="0" y="0"/>
                  </a:moveTo>
                  <a:cubicBezTo>
                    <a:pt x="134" y="34"/>
                    <a:pt x="41" y="15"/>
                    <a:pt x="284" y="24"/>
                  </a:cubicBezTo>
                  <a:cubicBezTo>
                    <a:pt x="311" y="27"/>
                    <a:pt x="339" y="24"/>
                    <a:pt x="364" y="32"/>
                  </a:cubicBezTo>
                  <a:cubicBezTo>
                    <a:pt x="384" y="39"/>
                    <a:pt x="382" y="71"/>
                    <a:pt x="395" y="87"/>
                  </a:cubicBezTo>
                  <a:cubicBezTo>
                    <a:pt x="413" y="109"/>
                    <a:pt x="462" y="123"/>
                    <a:pt x="490" y="134"/>
                  </a:cubicBezTo>
                  <a:cubicBezTo>
                    <a:pt x="573" y="168"/>
                    <a:pt x="673" y="158"/>
                    <a:pt x="759" y="158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80"/>
            <p:cNvSpPr>
              <a:spLocks/>
            </p:cNvSpPr>
            <p:nvPr/>
          </p:nvSpPr>
          <p:spPr bwMode="auto">
            <a:xfrm>
              <a:off x="3422147" y="1700287"/>
              <a:ext cx="550906" cy="468224"/>
            </a:xfrm>
            <a:custGeom>
              <a:avLst/>
              <a:gdLst/>
              <a:ahLst/>
              <a:cxnLst>
                <a:cxn ang="0">
                  <a:pos x="933" y="0"/>
                </a:cxn>
                <a:cxn ang="0">
                  <a:pos x="899" y="173"/>
                </a:cxn>
                <a:cxn ang="0">
                  <a:pos x="830" y="288"/>
                </a:cxn>
                <a:cxn ang="0">
                  <a:pos x="795" y="392"/>
                </a:cxn>
                <a:cxn ang="0">
                  <a:pos x="784" y="426"/>
                </a:cxn>
                <a:cxn ang="0">
                  <a:pos x="668" y="783"/>
                </a:cxn>
                <a:cxn ang="0">
                  <a:pos x="300" y="737"/>
                </a:cxn>
                <a:cxn ang="0">
                  <a:pos x="162" y="599"/>
                </a:cxn>
                <a:cxn ang="0">
                  <a:pos x="115" y="530"/>
                </a:cxn>
                <a:cxn ang="0">
                  <a:pos x="104" y="495"/>
                </a:cxn>
                <a:cxn ang="0">
                  <a:pos x="46" y="357"/>
                </a:cxn>
                <a:cxn ang="0">
                  <a:pos x="0" y="299"/>
                </a:cxn>
              </a:cxnLst>
              <a:rect l="0" t="0" r="r" b="b"/>
              <a:pathLst>
                <a:path w="933" h="828">
                  <a:moveTo>
                    <a:pt x="933" y="0"/>
                  </a:moveTo>
                  <a:cubicBezTo>
                    <a:pt x="926" y="53"/>
                    <a:pt x="924" y="123"/>
                    <a:pt x="899" y="173"/>
                  </a:cubicBezTo>
                  <a:cubicBezTo>
                    <a:pt x="880" y="212"/>
                    <a:pt x="848" y="248"/>
                    <a:pt x="830" y="288"/>
                  </a:cubicBezTo>
                  <a:cubicBezTo>
                    <a:pt x="815" y="321"/>
                    <a:pt x="807" y="357"/>
                    <a:pt x="795" y="392"/>
                  </a:cubicBezTo>
                  <a:cubicBezTo>
                    <a:pt x="791" y="403"/>
                    <a:pt x="784" y="426"/>
                    <a:pt x="784" y="426"/>
                  </a:cubicBezTo>
                  <a:cubicBezTo>
                    <a:pt x="756" y="828"/>
                    <a:pt x="859" y="723"/>
                    <a:pt x="668" y="783"/>
                  </a:cubicBezTo>
                  <a:cubicBezTo>
                    <a:pt x="499" y="777"/>
                    <a:pt x="415" y="815"/>
                    <a:pt x="300" y="737"/>
                  </a:cubicBezTo>
                  <a:cubicBezTo>
                    <a:pt x="277" y="673"/>
                    <a:pt x="226" y="622"/>
                    <a:pt x="162" y="599"/>
                  </a:cubicBezTo>
                  <a:cubicBezTo>
                    <a:pt x="146" y="576"/>
                    <a:pt x="131" y="553"/>
                    <a:pt x="115" y="530"/>
                  </a:cubicBezTo>
                  <a:cubicBezTo>
                    <a:pt x="108" y="520"/>
                    <a:pt x="108" y="507"/>
                    <a:pt x="104" y="495"/>
                  </a:cubicBezTo>
                  <a:cubicBezTo>
                    <a:pt x="88" y="446"/>
                    <a:pt x="75" y="400"/>
                    <a:pt x="46" y="357"/>
                  </a:cubicBezTo>
                  <a:cubicBezTo>
                    <a:pt x="38" y="332"/>
                    <a:pt x="32" y="299"/>
                    <a:pt x="0" y="299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04" name="Rectangle 103"/>
          <p:cNvSpPr/>
          <p:nvPr/>
        </p:nvSpPr>
        <p:spPr>
          <a:xfrm>
            <a:off x="4046883" y="1839817"/>
            <a:ext cx="22327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Grain Mechanics</a:t>
            </a:r>
          </a:p>
        </p:txBody>
      </p:sp>
      <p:sp>
        <p:nvSpPr>
          <p:cNvPr id="105" name="Rectangle 104"/>
          <p:cNvSpPr/>
          <p:nvPr/>
        </p:nvSpPr>
        <p:spPr>
          <a:xfrm>
            <a:off x="263492" y="533400"/>
            <a:ext cx="1981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Tubular Material </a:t>
            </a:r>
            <a:r>
              <a:rPr lang="en-US" sz="2000" b="1" dirty="0" smtClean="0">
                <a:cs typeface="Times New Roman" pitchFamily="18" charset="0"/>
              </a:rPr>
              <a:t>B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ehavior</a:t>
            </a:r>
          </a:p>
        </p:txBody>
      </p:sp>
      <p:cxnSp>
        <p:nvCxnSpPr>
          <p:cNvPr id="106" name="AutoShape 267"/>
          <p:cNvCxnSpPr>
            <a:cxnSpLocks noChangeShapeType="1"/>
          </p:cNvCxnSpPr>
          <p:nvPr/>
        </p:nvCxnSpPr>
        <p:spPr bwMode="auto">
          <a:xfrm>
            <a:off x="7461178" y="4648200"/>
            <a:ext cx="0" cy="727219"/>
          </a:xfrm>
          <a:prstGeom prst="straightConnector1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</p:spPr>
      </p:cxnSp>
      <p:cxnSp>
        <p:nvCxnSpPr>
          <p:cNvPr id="107" name="AutoShape 268"/>
          <p:cNvCxnSpPr>
            <a:cxnSpLocks noChangeShapeType="1"/>
          </p:cNvCxnSpPr>
          <p:nvPr/>
        </p:nvCxnSpPr>
        <p:spPr bwMode="auto">
          <a:xfrm flipH="1">
            <a:off x="7461178" y="5384466"/>
            <a:ext cx="520202" cy="0"/>
          </a:xfrm>
          <a:prstGeom prst="straightConnector1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</p:spPr>
      </p:cxnSp>
      <p:cxnSp>
        <p:nvCxnSpPr>
          <p:cNvPr id="108" name="AutoShape 264"/>
          <p:cNvCxnSpPr>
            <a:cxnSpLocks noChangeShapeType="1"/>
          </p:cNvCxnSpPr>
          <p:nvPr/>
        </p:nvCxnSpPr>
        <p:spPr bwMode="auto">
          <a:xfrm flipH="1">
            <a:off x="7367294" y="5334000"/>
            <a:ext cx="93884" cy="90478"/>
          </a:xfrm>
          <a:prstGeom prst="straightConnector1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</p:spPr>
      </p:cxnSp>
      <p:sp>
        <p:nvSpPr>
          <p:cNvPr id="109" name="TextBox 108"/>
          <p:cNvSpPr txBox="1"/>
          <p:nvPr/>
        </p:nvSpPr>
        <p:spPr>
          <a:xfrm>
            <a:off x="7326267" y="5450180"/>
            <a:ext cx="837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  A</a:t>
            </a:r>
            <a:endParaRPr lang="en-GB" sz="2000" b="1" dirty="0"/>
          </a:p>
        </p:txBody>
      </p:sp>
      <p:sp>
        <p:nvSpPr>
          <p:cNvPr id="110" name="TextBox 109"/>
          <p:cNvSpPr txBox="1"/>
          <p:nvPr/>
        </p:nvSpPr>
        <p:spPr>
          <a:xfrm>
            <a:off x="758338" y="5961650"/>
            <a:ext cx="2895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  <a:cs typeface="Times New Roman" pitchFamily="18" charset="0"/>
              </a:rPr>
              <a:t>Adopted 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Approach</a:t>
            </a:r>
            <a:endParaRPr lang="en-US" sz="2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001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81000" y="125104"/>
            <a:ext cx="8229600" cy="868362"/>
          </a:xfrm>
          <a:noFill/>
        </p:spPr>
        <p:txBody>
          <a:bodyPr>
            <a:noAutofit/>
          </a:bodyPr>
          <a:lstStyle/>
          <a:p>
            <a:r>
              <a:rPr lang="en-US" sz="6000" b="1" dirty="0" smtClean="0"/>
              <a:t>Why Tailored Materials?</a:t>
            </a:r>
            <a:endParaRPr lang="en-US" sz="6000" b="1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009633" y="974680"/>
            <a:ext cx="4876800" cy="1588"/>
          </a:xfrm>
          <a:prstGeom prst="line">
            <a:avLst/>
          </a:prstGeom>
          <a:ln w="69850">
            <a:solidFill>
              <a:srgbClr val="CC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5"/>
          <p:cNvSpPr>
            <a:spLocks noGrp="1"/>
          </p:cNvSpPr>
          <p:nvPr>
            <p:ph idx="1"/>
          </p:nvPr>
        </p:nvSpPr>
        <p:spPr>
          <a:xfrm>
            <a:off x="1219200" y="1143000"/>
            <a:ext cx="7696200" cy="4876800"/>
          </a:xfrm>
        </p:spPr>
        <p:txBody>
          <a:bodyPr>
            <a:noAutofit/>
          </a:bodyPr>
          <a:lstStyle/>
          <a:p>
            <a:pPr marL="0" indent="0" algn="just">
              <a:spcBef>
                <a:spcPts val="300"/>
              </a:spcBef>
              <a:buNone/>
            </a:pPr>
            <a:r>
              <a:rPr lang="en-US" sz="3200" dirty="0" smtClean="0"/>
              <a:t>The </a:t>
            </a:r>
            <a:r>
              <a:rPr lang="en-US" dirty="0" smtClean="0"/>
              <a:t>engineers and scientists </a:t>
            </a:r>
            <a:r>
              <a:rPr lang="en-US" sz="3200" dirty="0" smtClean="0"/>
              <a:t>develop tailored  materials:</a:t>
            </a:r>
          </a:p>
          <a:p>
            <a:pPr marL="684213">
              <a:lnSpc>
                <a:spcPct val="150000"/>
              </a:lnSpc>
              <a:spcBef>
                <a:spcPts val="300"/>
              </a:spcBef>
              <a:buClr>
                <a:srgbClr val="FF0000"/>
              </a:buClr>
              <a:buSzPct val="100000"/>
            </a:pPr>
            <a:r>
              <a:rPr lang="en-US" sz="2800" i="1" dirty="0">
                <a:solidFill>
                  <a:srgbClr val="0000FF"/>
                </a:solidFill>
              </a:rPr>
              <a:t>To have better </a:t>
            </a:r>
            <a:r>
              <a:rPr lang="en-US" sz="2800" i="1" dirty="0" smtClean="0">
                <a:solidFill>
                  <a:srgbClr val="C00000"/>
                </a:solidFill>
              </a:rPr>
              <a:t>safety</a:t>
            </a:r>
          </a:p>
          <a:p>
            <a:pPr marL="684213">
              <a:lnSpc>
                <a:spcPct val="150000"/>
              </a:lnSpc>
              <a:spcBef>
                <a:spcPts val="300"/>
              </a:spcBef>
              <a:buClr>
                <a:srgbClr val="FF0000"/>
              </a:buClr>
              <a:buSzPct val="100000"/>
            </a:pPr>
            <a:r>
              <a:rPr lang="en-US" sz="2800" i="1" dirty="0">
                <a:solidFill>
                  <a:srgbClr val="0000FF"/>
                </a:solidFill>
              </a:rPr>
              <a:t>To do </a:t>
            </a:r>
            <a:r>
              <a:rPr lang="en-US" sz="2800" i="1" dirty="0" smtClean="0">
                <a:solidFill>
                  <a:srgbClr val="C00000"/>
                </a:solidFill>
              </a:rPr>
              <a:t>things which were not doable before</a:t>
            </a:r>
          </a:p>
          <a:p>
            <a:pPr marL="684213">
              <a:lnSpc>
                <a:spcPct val="150000"/>
              </a:lnSpc>
              <a:spcBef>
                <a:spcPts val="300"/>
              </a:spcBef>
              <a:buClr>
                <a:srgbClr val="FF0000"/>
              </a:buClr>
              <a:buSzPct val="100000"/>
            </a:pPr>
            <a:r>
              <a:rPr lang="en-US" sz="2800" i="1" dirty="0">
                <a:solidFill>
                  <a:srgbClr val="0000FF"/>
                </a:solidFill>
              </a:rPr>
              <a:t>To have </a:t>
            </a:r>
            <a:r>
              <a:rPr lang="en-US" sz="2800" i="1" dirty="0" smtClean="0">
                <a:solidFill>
                  <a:srgbClr val="C00000"/>
                </a:solidFill>
              </a:rPr>
              <a:t>improved properties</a:t>
            </a:r>
          </a:p>
          <a:p>
            <a:pPr marL="684213">
              <a:lnSpc>
                <a:spcPct val="150000"/>
              </a:lnSpc>
              <a:spcBef>
                <a:spcPts val="300"/>
              </a:spcBef>
              <a:buClr>
                <a:srgbClr val="FF0000"/>
              </a:buClr>
              <a:buSzPct val="100000"/>
            </a:pPr>
            <a:r>
              <a:rPr lang="en-US" sz="2800" i="1" dirty="0">
                <a:solidFill>
                  <a:srgbClr val="0000FF"/>
                </a:solidFill>
              </a:rPr>
              <a:t>To fulfill </a:t>
            </a:r>
            <a:r>
              <a:rPr lang="en-US" sz="2800" i="1" dirty="0" smtClean="0">
                <a:solidFill>
                  <a:srgbClr val="C00000"/>
                </a:solidFill>
              </a:rPr>
              <a:t>demands of design/tools/processes</a:t>
            </a:r>
            <a:endParaRPr lang="en-US" sz="2800" i="1" dirty="0">
              <a:solidFill>
                <a:srgbClr val="C00000"/>
              </a:solidFill>
            </a:endParaRPr>
          </a:p>
          <a:p>
            <a:pPr marL="684213">
              <a:lnSpc>
                <a:spcPct val="150000"/>
              </a:lnSpc>
              <a:spcBef>
                <a:spcPts val="300"/>
              </a:spcBef>
              <a:buClr>
                <a:srgbClr val="FF0000"/>
              </a:buClr>
              <a:buSzPct val="100000"/>
            </a:pPr>
            <a:r>
              <a:rPr lang="en-US" sz="2800" i="1" dirty="0">
                <a:solidFill>
                  <a:srgbClr val="0000FF"/>
                </a:solidFill>
              </a:rPr>
              <a:t>To </a:t>
            </a:r>
            <a:r>
              <a:rPr lang="en-US" sz="2800" i="1" dirty="0" smtClean="0">
                <a:solidFill>
                  <a:srgbClr val="0000FF"/>
                </a:solidFill>
              </a:rPr>
              <a:t>save/preserve/store</a:t>
            </a:r>
            <a:r>
              <a:rPr lang="en-US" sz="2800" i="1" dirty="0" smtClean="0">
                <a:solidFill>
                  <a:srgbClr val="C00000"/>
                </a:solidFill>
              </a:rPr>
              <a:t> energy</a:t>
            </a:r>
          </a:p>
          <a:p>
            <a:pPr marL="684213">
              <a:lnSpc>
                <a:spcPct val="150000"/>
              </a:lnSpc>
              <a:spcBef>
                <a:spcPts val="300"/>
              </a:spcBef>
              <a:buClr>
                <a:srgbClr val="FF0000"/>
              </a:buClr>
              <a:buSzPct val="100000"/>
            </a:pPr>
            <a:r>
              <a:rPr lang="en-US" sz="2800" i="1" dirty="0">
                <a:solidFill>
                  <a:srgbClr val="0000FF"/>
                </a:solidFill>
              </a:rPr>
              <a:t>To have </a:t>
            </a:r>
            <a:r>
              <a:rPr lang="en-US" sz="2800" i="1" dirty="0" smtClean="0">
                <a:solidFill>
                  <a:srgbClr val="C00000"/>
                </a:solidFill>
              </a:rPr>
              <a:t>better health/environment</a:t>
            </a:r>
          </a:p>
          <a:p>
            <a:pPr marL="684213">
              <a:lnSpc>
                <a:spcPct val="150000"/>
              </a:lnSpc>
              <a:spcBef>
                <a:spcPts val="300"/>
              </a:spcBef>
              <a:buClr>
                <a:srgbClr val="FF0000"/>
              </a:buClr>
              <a:buSzPct val="100000"/>
            </a:pPr>
            <a:r>
              <a:rPr lang="en-US" sz="2800" i="1" dirty="0">
                <a:solidFill>
                  <a:srgbClr val="0000FF"/>
                </a:solidFill>
              </a:rPr>
              <a:t>To have </a:t>
            </a:r>
            <a:r>
              <a:rPr lang="en-US" sz="2800" i="1" dirty="0" smtClean="0">
                <a:solidFill>
                  <a:srgbClr val="C00000"/>
                </a:solidFill>
              </a:rPr>
              <a:t>better affordability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 descr="H:\New Folder\463979.3-l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332338" y="533400"/>
            <a:ext cx="7696969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H:\New Folder\chevrolet-crash-tes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572000"/>
            <a:ext cx="6471427" cy="19174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:\New Folder\FmZXRmV.jpg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8912"/>
            <a:ext cx="3276600" cy="1843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1000" y="125104"/>
            <a:ext cx="8229600" cy="868362"/>
          </a:xfrm>
          <a:noFill/>
        </p:spPr>
        <p:txBody>
          <a:bodyPr>
            <a:noAutofit/>
          </a:bodyPr>
          <a:lstStyle/>
          <a:p>
            <a:r>
              <a:rPr lang="en-US" sz="6000" b="1" dirty="0" smtClean="0"/>
              <a:t>Better Safety !!!</a:t>
            </a:r>
            <a:endParaRPr lang="en-US" sz="6000" b="1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009633" y="974680"/>
            <a:ext cx="4876800" cy="1588"/>
          </a:xfrm>
          <a:prstGeom prst="line">
            <a:avLst/>
          </a:prstGeom>
          <a:ln w="69850">
            <a:solidFill>
              <a:srgbClr val="CC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0" y="125104"/>
            <a:ext cx="8229600" cy="868362"/>
          </a:xfrm>
          <a:noFill/>
        </p:spPr>
        <p:txBody>
          <a:bodyPr>
            <a:noAutofit/>
          </a:bodyPr>
          <a:lstStyle/>
          <a:p>
            <a:r>
              <a:rPr lang="en-US" sz="4800" b="1" dirty="0" smtClean="0"/>
              <a:t>To Do Things not Doable Before</a:t>
            </a:r>
            <a:endParaRPr lang="en-US" sz="48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009633" y="974680"/>
            <a:ext cx="4876800" cy="1588"/>
          </a:xfrm>
          <a:prstGeom prst="line">
            <a:avLst/>
          </a:prstGeom>
          <a:ln w="69850">
            <a:solidFill>
              <a:srgbClr val="CC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 Box 5"/>
          <p:cNvSpPr txBox="1">
            <a:spLocks noChangeArrowheads="1"/>
          </p:cNvSpPr>
          <p:nvPr/>
        </p:nvSpPr>
        <p:spPr bwMode="auto">
          <a:xfrm>
            <a:off x="1416891" y="1096877"/>
            <a:ext cx="7422309" cy="47782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50000"/>
              </a:lnSpc>
              <a:spcAft>
                <a:spcPts val="900"/>
              </a:spcAft>
            </a:pPr>
            <a:r>
              <a:rPr lang="en-US" sz="2400" b="1" i="1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Oil and Gas Wells Design, Drilling and Delivery</a:t>
            </a:r>
          </a:p>
          <a:p>
            <a:pPr marL="457200" indent="-457200" algn="just">
              <a:lnSpc>
                <a:spcPct val="150000"/>
              </a:lnSpc>
              <a:spcAft>
                <a:spcPts val="900"/>
              </a:spcAft>
              <a:buFont typeface="+mj-lt"/>
              <a:buAutoNum type="arabicParenR"/>
            </a:pPr>
            <a:r>
              <a:rPr lang="en-US" b="1" dirty="0" smtClean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Reach Deep and Scattered Reservoirs</a:t>
            </a:r>
          </a:p>
          <a:p>
            <a:pPr algn="just">
              <a:lnSpc>
                <a:spcPct val="150000"/>
              </a:lnSpc>
              <a:spcAft>
                <a:spcPts val="900"/>
              </a:spcAft>
            </a:pPr>
            <a:r>
              <a:rPr lang="en-US" b="1" dirty="0" smtClean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          </a:t>
            </a:r>
            <a:r>
              <a:rPr lang="en-US" b="1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5 km +++       to      9 km + </a:t>
            </a:r>
          </a:p>
          <a:p>
            <a:pPr marL="457200" indent="-457200" algn="just" eaLnBrk="1" hangingPunct="1">
              <a:lnSpc>
                <a:spcPct val="150000"/>
              </a:lnSpc>
              <a:spcAft>
                <a:spcPts val="900"/>
              </a:spcAft>
              <a:buFont typeface="+mj-lt"/>
              <a:buAutoNum type="arabicParenR" startAt="2"/>
            </a:pPr>
            <a:r>
              <a:rPr lang="en-US" b="1" dirty="0" smtClean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Tap from Difficult to Access Reservoirs</a:t>
            </a:r>
            <a:endParaRPr lang="en-US" b="1" dirty="0">
              <a:solidFill>
                <a:srgbClr val="0000FF"/>
              </a:solidFill>
              <a:latin typeface="Comic Sans MS" pitchFamily="66" charset="0"/>
              <a:cs typeface="Times New Roman" pitchFamily="18" charset="0"/>
            </a:endParaRPr>
          </a:p>
          <a:p>
            <a:pPr marL="457200" indent="-457200" algn="just" eaLnBrk="1" hangingPunct="1">
              <a:lnSpc>
                <a:spcPct val="150000"/>
              </a:lnSpc>
              <a:spcAft>
                <a:spcPts val="900"/>
              </a:spcAft>
              <a:buFont typeface="+mj-lt"/>
              <a:buAutoNum type="arabicParenR" startAt="2"/>
            </a:pPr>
            <a:r>
              <a:rPr lang="en-US" b="1" dirty="0" smtClean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Improve Well Production Life</a:t>
            </a:r>
            <a:endParaRPr lang="en-US" b="1" dirty="0">
              <a:solidFill>
                <a:srgbClr val="0000FF"/>
              </a:solidFill>
              <a:latin typeface="Comic Sans MS" pitchFamily="66" charset="0"/>
              <a:cs typeface="Times New Roman" pitchFamily="18" charset="0"/>
            </a:endParaRPr>
          </a:p>
          <a:p>
            <a:pPr marL="457200" indent="-457200" algn="just" eaLnBrk="1" hangingPunct="1">
              <a:lnSpc>
                <a:spcPct val="150000"/>
              </a:lnSpc>
              <a:spcAft>
                <a:spcPts val="900"/>
              </a:spcAft>
              <a:buFont typeface="+mj-lt"/>
              <a:buAutoNum type="arabicParenR" startAt="2"/>
            </a:pPr>
            <a:r>
              <a:rPr lang="en-US" b="1" u="sng" dirty="0" smtClean="0">
                <a:latin typeface="Comic Sans MS" pitchFamily="66" charset="0"/>
                <a:cs typeface="Times New Roman" pitchFamily="18" charset="0"/>
              </a:rPr>
              <a:t>Better Material Unavailability </a:t>
            </a:r>
          </a:p>
          <a:p>
            <a:pPr marL="457200" indent="-457200" algn="just" eaLnBrk="1" hangingPunct="1">
              <a:lnSpc>
                <a:spcPct val="150000"/>
              </a:lnSpc>
              <a:spcAft>
                <a:spcPts val="900"/>
              </a:spcAft>
              <a:buFont typeface="+mj-lt"/>
              <a:buAutoNum type="arabicParenR" startAt="2"/>
            </a:pPr>
            <a:r>
              <a:rPr lang="en-US" b="1" dirty="0" smtClean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Reduce Cost  (Number of days required to drill a well, Size of the rig, Tools …….)</a:t>
            </a:r>
          </a:p>
          <a:p>
            <a:pPr marL="457200" indent="-457200" algn="just" eaLnBrk="1" hangingPunct="1">
              <a:lnSpc>
                <a:spcPct val="150000"/>
              </a:lnSpc>
              <a:spcAft>
                <a:spcPts val="900"/>
              </a:spcAft>
              <a:buFont typeface="+mj-lt"/>
              <a:buAutoNum type="arabicParenR" startAt="2"/>
            </a:pPr>
            <a:r>
              <a:rPr lang="en-US" b="1" dirty="0" smtClean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10 M USD to 360 M USD</a:t>
            </a:r>
            <a:endParaRPr lang="en-US" b="1" dirty="0">
              <a:solidFill>
                <a:srgbClr val="0000FF"/>
              </a:solidFill>
              <a:latin typeface="Comic Sans MS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440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Poster Illustration2 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1559" y="176156"/>
            <a:ext cx="5414873" cy="6619791"/>
          </a:xfrm>
          <a:prstGeom prst="rect">
            <a:avLst/>
          </a:prstGeom>
          <a:noFill/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265820" y="4562547"/>
            <a:ext cx="214033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Eliminate floater &amp;</a:t>
            </a:r>
          </a:p>
          <a:p>
            <a:r>
              <a:rPr lang="en-US" sz="18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Subsea tie-in - </a:t>
            </a:r>
            <a:r>
              <a:rPr lang="en-US" sz="18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MoD</a:t>
            </a:r>
            <a:endParaRPr lang="en-US" sz="1800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Line 11"/>
          <p:cNvSpPr>
            <a:spLocks noChangeShapeType="1"/>
          </p:cNvSpPr>
          <p:nvPr/>
        </p:nvSpPr>
        <p:spPr bwMode="auto">
          <a:xfrm>
            <a:off x="4445332" y="5111822"/>
            <a:ext cx="533400" cy="2286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4140532" y="5111822"/>
            <a:ext cx="152400" cy="533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>
            <a:off x="2921332" y="2292422"/>
            <a:ext cx="685800" cy="190500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3073732" y="2978222"/>
            <a:ext cx="465138" cy="588963"/>
          </a:xfrm>
          <a:prstGeom prst="rect">
            <a:avLst/>
          </a:prstGeom>
          <a:noFill/>
          <a:ln w="9525" algn="ctr">
            <a:solidFill>
              <a:srgbClr val="F6F89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X</a:t>
            </a:r>
          </a:p>
        </p:txBody>
      </p:sp>
    </p:spTree>
    <p:extLst>
      <p:ext uri="{BB962C8B-B14F-4D97-AF65-F5344CB8AC3E}">
        <p14:creationId xmlns="" xmlns:p14="http://schemas.microsoft.com/office/powerpoint/2010/main" val="214050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0" y="125104"/>
            <a:ext cx="8229600" cy="868362"/>
          </a:xfrm>
          <a:noFill/>
        </p:spPr>
        <p:txBody>
          <a:bodyPr>
            <a:noAutofit/>
          </a:bodyPr>
          <a:lstStyle/>
          <a:p>
            <a:r>
              <a:rPr lang="en-US" sz="4800" b="1" dirty="0" smtClean="0"/>
              <a:t>Slim-to-</a:t>
            </a:r>
            <a:r>
              <a:rPr lang="en-US" sz="4800" b="1" dirty="0" err="1" smtClean="0"/>
              <a:t>MoD</a:t>
            </a:r>
            <a:r>
              <a:rPr lang="en-US" sz="4800" b="1" dirty="0" smtClean="0"/>
              <a:t> Wells</a:t>
            </a:r>
            <a:endParaRPr lang="en-US" sz="48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009633" y="974680"/>
            <a:ext cx="4876800" cy="1588"/>
          </a:xfrm>
          <a:prstGeom prst="line">
            <a:avLst/>
          </a:prstGeom>
          <a:ln w="69850">
            <a:solidFill>
              <a:srgbClr val="CC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95"/>
          <p:cNvGrpSpPr/>
          <p:nvPr/>
        </p:nvGrpSpPr>
        <p:grpSpPr>
          <a:xfrm>
            <a:off x="5007126" y="1420085"/>
            <a:ext cx="3570514" cy="5636127"/>
            <a:chOff x="4905348" y="510260"/>
            <a:chExt cx="3476652" cy="5890540"/>
          </a:xfrm>
        </p:grpSpPr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5105400" y="762000"/>
              <a:ext cx="3276600" cy="5638800"/>
            </a:xfrm>
            <a:prstGeom prst="rect">
              <a:avLst/>
            </a:prstGeom>
            <a:solidFill>
              <a:srgbClr val="66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9" name="Picture 4" descr="E:\Enventuregt\Pat York\JPT Illustrations\Mono vs Conv.tif"/>
            <p:cNvPicPr>
              <a:picLocks noChangeAspect="1" noChangeArrowheads="1"/>
            </p:cNvPicPr>
            <p:nvPr/>
          </p:nvPicPr>
          <p:blipFill>
            <a:blip r:embed="rId3" cstate="print"/>
            <a:srcRect l="55753"/>
            <a:stretch>
              <a:fillRect/>
            </a:stretch>
          </p:blipFill>
          <p:spPr bwMode="auto">
            <a:xfrm>
              <a:off x="4905348" y="510260"/>
              <a:ext cx="3242733" cy="56388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</p:grpSp>
      <p:grpSp>
        <p:nvGrpSpPr>
          <p:cNvPr id="10" name="Group 94"/>
          <p:cNvGrpSpPr/>
          <p:nvPr/>
        </p:nvGrpSpPr>
        <p:grpSpPr>
          <a:xfrm>
            <a:off x="381000" y="1021585"/>
            <a:ext cx="4723195" cy="5864534"/>
            <a:chOff x="863600" y="403769"/>
            <a:chExt cx="4903107" cy="6073231"/>
          </a:xfrm>
        </p:grpSpPr>
        <p:sp>
          <p:nvSpPr>
            <p:cNvPr id="11" name="Rectangle 3"/>
            <p:cNvSpPr>
              <a:spLocks noChangeArrowheads="1"/>
            </p:cNvSpPr>
            <p:nvPr/>
          </p:nvSpPr>
          <p:spPr bwMode="auto">
            <a:xfrm>
              <a:off x="914400" y="762000"/>
              <a:ext cx="3581400" cy="5715000"/>
            </a:xfrm>
            <a:prstGeom prst="rect">
              <a:avLst/>
            </a:prstGeom>
            <a:solidFill>
              <a:srgbClr val="66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12" name="Group 6"/>
            <p:cNvGrpSpPr>
              <a:grpSpLocks/>
            </p:cNvGrpSpPr>
            <p:nvPr/>
          </p:nvGrpSpPr>
          <p:grpSpPr bwMode="auto">
            <a:xfrm>
              <a:off x="863600" y="403769"/>
              <a:ext cx="4903107" cy="5997031"/>
              <a:chOff x="144" y="354"/>
              <a:chExt cx="3243" cy="3870"/>
            </a:xfrm>
          </p:grpSpPr>
          <p:sp>
            <p:nvSpPr>
              <p:cNvPr id="13" name="Rectangle 7"/>
              <p:cNvSpPr>
                <a:spLocks noChangeArrowheads="1"/>
              </p:cNvSpPr>
              <p:nvPr/>
            </p:nvSpPr>
            <p:spPr bwMode="auto">
              <a:xfrm>
                <a:off x="144" y="536"/>
                <a:ext cx="2352" cy="3688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>
                  <a:spcBef>
                    <a:spcPct val="50000"/>
                  </a:spcBef>
                </a:pPr>
                <a:endParaRPr lang="en-GB" sz="2400" b="0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4" name="Freeform 8"/>
              <p:cNvSpPr>
                <a:spLocks/>
              </p:cNvSpPr>
              <p:nvPr/>
            </p:nvSpPr>
            <p:spPr bwMode="auto">
              <a:xfrm flipH="1">
                <a:off x="1937" y="1217"/>
                <a:ext cx="37" cy="48"/>
              </a:xfrm>
              <a:custGeom>
                <a:avLst/>
                <a:gdLst/>
                <a:ahLst/>
                <a:cxnLst>
                  <a:cxn ang="0">
                    <a:pos x="246" y="0"/>
                  </a:cxn>
                  <a:cxn ang="0">
                    <a:pos x="0" y="245"/>
                  </a:cxn>
                  <a:cxn ang="0">
                    <a:pos x="246" y="245"/>
                  </a:cxn>
                  <a:cxn ang="0">
                    <a:pos x="246" y="0"/>
                  </a:cxn>
                </a:cxnLst>
                <a:rect l="0" t="0" r="r" b="b"/>
                <a:pathLst>
                  <a:path w="246" h="245">
                    <a:moveTo>
                      <a:pt x="246" y="0"/>
                    </a:moveTo>
                    <a:lnTo>
                      <a:pt x="0" y="245"/>
                    </a:lnTo>
                    <a:lnTo>
                      <a:pt x="246" y="24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Line 9"/>
              <p:cNvSpPr>
                <a:spLocks noChangeShapeType="1"/>
              </p:cNvSpPr>
              <p:nvPr/>
            </p:nvSpPr>
            <p:spPr bwMode="auto">
              <a:xfrm>
                <a:off x="1187" y="986"/>
                <a:ext cx="1" cy="3066"/>
              </a:xfrm>
              <a:prstGeom prst="line">
                <a:avLst/>
              </a:prstGeom>
              <a:noFill/>
              <a:ln w="38100">
                <a:solidFill>
                  <a:srgbClr val="CC6600"/>
                </a:solidFill>
                <a:prstDash val="lgDash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6" name="Freeform 10"/>
              <p:cNvSpPr>
                <a:spLocks/>
              </p:cNvSpPr>
              <p:nvPr/>
            </p:nvSpPr>
            <p:spPr bwMode="auto">
              <a:xfrm>
                <a:off x="587" y="1210"/>
                <a:ext cx="38" cy="48"/>
              </a:xfrm>
              <a:custGeom>
                <a:avLst/>
                <a:gdLst/>
                <a:ahLst/>
                <a:cxnLst>
                  <a:cxn ang="0">
                    <a:pos x="246" y="0"/>
                  </a:cxn>
                  <a:cxn ang="0">
                    <a:pos x="0" y="245"/>
                  </a:cxn>
                  <a:cxn ang="0">
                    <a:pos x="246" y="245"/>
                  </a:cxn>
                  <a:cxn ang="0">
                    <a:pos x="246" y="0"/>
                  </a:cxn>
                </a:cxnLst>
                <a:rect l="0" t="0" r="r" b="b"/>
                <a:pathLst>
                  <a:path w="246" h="245">
                    <a:moveTo>
                      <a:pt x="246" y="0"/>
                    </a:moveTo>
                    <a:lnTo>
                      <a:pt x="0" y="245"/>
                    </a:lnTo>
                    <a:lnTo>
                      <a:pt x="246" y="24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Freeform 11"/>
              <p:cNvSpPr>
                <a:spLocks/>
              </p:cNvSpPr>
              <p:nvPr/>
            </p:nvSpPr>
            <p:spPr bwMode="auto">
              <a:xfrm>
                <a:off x="802" y="2126"/>
                <a:ext cx="38" cy="47"/>
              </a:xfrm>
              <a:custGeom>
                <a:avLst/>
                <a:gdLst/>
                <a:ahLst/>
                <a:cxnLst>
                  <a:cxn ang="0">
                    <a:pos x="245" y="0"/>
                  </a:cxn>
                  <a:cxn ang="0">
                    <a:pos x="0" y="245"/>
                  </a:cxn>
                  <a:cxn ang="0">
                    <a:pos x="245" y="245"/>
                  </a:cxn>
                  <a:cxn ang="0">
                    <a:pos x="245" y="0"/>
                  </a:cxn>
                </a:cxnLst>
                <a:rect l="0" t="0" r="r" b="b"/>
                <a:pathLst>
                  <a:path w="245" h="245">
                    <a:moveTo>
                      <a:pt x="245" y="0"/>
                    </a:moveTo>
                    <a:lnTo>
                      <a:pt x="0" y="245"/>
                    </a:lnTo>
                    <a:lnTo>
                      <a:pt x="245" y="245"/>
                    </a:lnTo>
                    <a:lnTo>
                      <a:pt x="245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Freeform 12"/>
              <p:cNvSpPr>
                <a:spLocks/>
              </p:cNvSpPr>
              <p:nvPr/>
            </p:nvSpPr>
            <p:spPr bwMode="auto">
              <a:xfrm>
                <a:off x="772" y="1719"/>
                <a:ext cx="66" cy="47"/>
              </a:xfrm>
              <a:custGeom>
                <a:avLst/>
                <a:gdLst/>
                <a:ahLst/>
                <a:cxnLst>
                  <a:cxn ang="0">
                    <a:pos x="442" y="245"/>
                  </a:cxn>
                  <a:cxn ang="0">
                    <a:pos x="0" y="0"/>
                  </a:cxn>
                  <a:cxn ang="0">
                    <a:pos x="442" y="0"/>
                  </a:cxn>
                  <a:cxn ang="0">
                    <a:pos x="442" y="245"/>
                  </a:cxn>
                </a:cxnLst>
                <a:rect l="0" t="0" r="r" b="b"/>
                <a:pathLst>
                  <a:path w="442" h="245">
                    <a:moveTo>
                      <a:pt x="442" y="245"/>
                    </a:moveTo>
                    <a:lnTo>
                      <a:pt x="0" y="0"/>
                    </a:lnTo>
                    <a:lnTo>
                      <a:pt x="442" y="0"/>
                    </a:lnTo>
                    <a:lnTo>
                      <a:pt x="442" y="24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Freeform 13"/>
              <p:cNvSpPr>
                <a:spLocks/>
              </p:cNvSpPr>
              <p:nvPr/>
            </p:nvSpPr>
            <p:spPr bwMode="auto">
              <a:xfrm>
                <a:off x="910" y="2541"/>
                <a:ext cx="71" cy="49"/>
              </a:xfrm>
              <a:custGeom>
                <a:avLst/>
                <a:gdLst/>
                <a:ahLst/>
                <a:cxnLst>
                  <a:cxn ang="0">
                    <a:pos x="472" y="247"/>
                  </a:cxn>
                  <a:cxn ang="0">
                    <a:pos x="0" y="0"/>
                  </a:cxn>
                  <a:cxn ang="0">
                    <a:pos x="472" y="0"/>
                  </a:cxn>
                  <a:cxn ang="0">
                    <a:pos x="472" y="247"/>
                  </a:cxn>
                </a:cxnLst>
                <a:rect l="0" t="0" r="r" b="b"/>
                <a:pathLst>
                  <a:path w="472" h="247">
                    <a:moveTo>
                      <a:pt x="472" y="247"/>
                    </a:moveTo>
                    <a:lnTo>
                      <a:pt x="0" y="0"/>
                    </a:lnTo>
                    <a:lnTo>
                      <a:pt x="472" y="0"/>
                    </a:lnTo>
                    <a:lnTo>
                      <a:pt x="472" y="247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Freeform 14"/>
              <p:cNvSpPr>
                <a:spLocks/>
              </p:cNvSpPr>
              <p:nvPr/>
            </p:nvSpPr>
            <p:spPr bwMode="auto">
              <a:xfrm>
                <a:off x="981" y="2907"/>
                <a:ext cx="72" cy="48"/>
              </a:xfrm>
              <a:custGeom>
                <a:avLst/>
                <a:gdLst/>
                <a:ahLst/>
                <a:cxnLst>
                  <a:cxn ang="0">
                    <a:pos x="471" y="246"/>
                  </a:cxn>
                  <a:cxn ang="0">
                    <a:pos x="0" y="0"/>
                  </a:cxn>
                  <a:cxn ang="0">
                    <a:pos x="471" y="0"/>
                  </a:cxn>
                  <a:cxn ang="0">
                    <a:pos x="471" y="246"/>
                  </a:cxn>
                </a:cxnLst>
                <a:rect l="0" t="0" r="r" b="b"/>
                <a:pathLst>
                  <a:path w="471" h="246">
                    <a:moveTo>
                      <a:pt x="471" y="246"/>
                    </a:moveTo>
                    <a:lnTo>
                      <a:pt x="0" y="0"/>
                    </a:lnTo>
                    <a:lnTo>
                      <a:pt x="471" y="0"/>
                    </a:lnTo>
                    <a:lnTo>
                      <a:pt x="471" y="246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Freeform 15"/>
              <p:cNvSpPr>
                <a:spLocks/>
              </p:cNvSpPr>
              <p:nvPr/>
            </p:nvSpPr>
            <p:spPr bwMode="auto">
              <a:xfrm>
                <a:off x="944" y="2950"/>
                <a:ext cx="38" cy="49"/>
              </a:xfrm>
              <a:custGeom>
                <a:avLst/>
                <a:gdLst/>
                <a:ahLst/>
                <a:cxnLst>
                  <a:cxn ang="0">
                    <a:pos x="246" y="0"/>
                  </a:cxn>
                  <a:cxn ang="0">
                    <a:pos x="0" y="246"/>
                  </a:cxn>
                  <a:cxn ang="0">
                    <a:pos x="246" y="246"/>
                  </a:cxn>
                  <a:cxn ang="0">
                    <a:pos x="246" y="0"/>
                  </a:cxn>
                </a:cxnLst>
                <a:rect l="0" t="0" r="r" b="b"/>
                <a:pathLst>
                  <a:path w="246" h="246">
                    <a:moveTo>
                      <a:pt x="246" y="0"/>
                    </a:moveTo>
                    <a:lnTo>
                      <a:pt x="0" y="246"/>
                    </a:lnTo>
                    <a:lnTo>
                      <a:pt x="246" y="246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Freeform 16"/>
              <p:cNvSpPr>
                <a:spLocks/>
              </p:cNvSpPr>
              <p:nvPr/>
            </p:nvSpPr>
            <p:spPr bwMode="auto">
              <a:xfrm>
                <a:off x="998" y="3219"/>
                <a:ext cx="55" cy="77"/>
              </a:xfrm>
              <a:custGeom>
                <a:avLst/>
                <a:gdLst/>
                <a:ahLst/>
                <a:cxnLst>
                  <a:cxn ang="0">
                    <a:pos x="245" y="0"/>
                  </a:cxn>
                  <a:cxn ang="0">
                    <a:pos x="0" y="246"/>
                  </a:cxn>
                  <a:cxn ang="0">
                    <a:pos x="245" y="246"/>
                  </a:cxn>
                  <a:cxn ang="0">
                    <a:pos x="245" y="0"/>
                  </a:cxn>
                </a:cxnLst>
                <a:rect l="0" t="0" r="r" b="b"/>
                <a:pathLst>
                  <a:path w="245" h="246">
                    <a:moveTo>
                      <a:pt x="245" y="0"/>
                    </a:moveTo>
                    <a:lnTo>
                      <a:pt x="0" y="246"/>
                    </a:lnTo>
                    <a:lnTo>
                      <a:pt x="245" y="246"/>
                    </a:lnTo>
                    <a:lnTo>
                      <a:pt x="245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Freeform 17"/>
              <p:cNvSpPr>
                <a:spLocks/>
              </p:cNvSpPr>
              <p:nvPr/>
            </p:nvSpPr>
            <p:spPr bwMode="auto">
              <a:xfrm>
                <a:off x="1142" y="3859"/>
                <a:ext cx="54" cy="55"/>
              </a:xfrm>
              <a:custGeom>
                <a:avLst/>
                <a:gdLst/>
                <a:ahLst/>
                <a:cxnLst>
                  <a:cxn ang="0">
                    <a:pos x="245" y="0"/>
                  </a:cxn>
                  <a:cxn ang="0">
                    <a:pos x="0" y="246"/>
                  </a:cxn>
                  <a:cxn ang="0">
                    <a:pos x="245" y="246"/>
                  </a:cxn>
                  <a:cxn ang="0">
                    <a:pos x="245" y="0"/>
                  </a:cxn>
                </a:cxnLst>
                <a:rect l="0" t="0" r="r" b="b"/>
                <a:pathLst>
                  <a:path w="245" h="246">
                    <a:moveTo>
                      <a:pt x="245" y="0"/>
                    </a:moveTo>
                    <a:lnTo>
                      <a:pt x="0" y="246"/>
                    </a:lnTo>
                    <a:lnTo>
                      <a:pt x="245" y="246"/>
                    </a:lnTo>
                    <a:lnTo>
                      <a:pt x="245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Freeform 18"/>
              <p:cNvSpPr>
                <a:spLocks/>
              </p:cNvSpPr>
              <p:nvPr/>
            </p:nvSpPr>
            <p:spPr bwMode="auto">
              <a:xfrm>
                <a:off x="732" y="1760"/>
                <a:ext cx="37" cy="49"/>
              </a:xfrm>
              <a:custGeom>
                <a:avLst/>
                <a:gdLst/>
                <a:ahLst/>
                <a:cxnLst>
                  <a:cxn ang="0">
                    <a:pos x="245" y="0"/>
                  </a:cxn>
                  <a:cxn ang="0">
                    <a:pos x="0" y="246"/>
                  </a:cxn>
                  <a:cxn ang="0">
                    <a:pos x="245" y="246"/>
                  </a:cxn>
                  <a:cxn ang="0">
                    <a:pos x="245" y="0"/>
                  </a:cxn>
                </a:cxnLst>
                <a:rect l="0" t="0" r="r" b="b"/>
                <a:pathLst>
                  <a:path w="245" h="246">
                    <a:moveTo>
                      <a:pt x="245" y="0"/>
                    </a:moveTo>
                    <a:lnTo>
                      <a:pt x="0" y="246"/>
                    </a:lnTo>
                    <a:lnTo>
                      <a:pt x="245" y="246"/>
                    </a:lnTo>
                    <a:lnTo>
                      <a:pt x="245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Freeform 19"/>
              <p:cNvSpPr>
                <a:spLocks/>
              </p:cNvSpPr>
              <p:nvPr/>
            </p:nvSpPr>
            <p:spPr bwMode="auto">
              <a:xfrm>
                <a:off x="868" y="2577"/>
                <a:ext cx="55" cy="53"/>
              </a:xfrm>
              <a:custGeom>
                <a:avLst/>
                <a:gdLst/>
                <a:ahLst/>
                <a:cxnLst>
                  <a:cxn ang="0">
                    <a:pos x="245" y="0"/>
                  </a:cxn>
                  <a:cxn ang="0">
                    <a:pos x="0" y="245"/>
                  </a:cxn>
                  <a:cxn ang="0">
                    <a:pos x="245" y="245"/>
                  </a:cxn>
                  <a:cxn ang="0">
                    <a:pos x="245" y="0"/>
                  </a:cxn>
                </a:cxnLst>
                <a:rect l="0" t="0" r="r" b="b"/>
                <a:pathLst>
                  <a:path w="245" h="245">
                    <a:moveTo>
                      <a:pt x="245" y="0"/>
                    </a:moveTo>
                    <a:lnTo>
                      <a:pt x="0" y="245"/>
                    </a:lnTo>
                    <a:lnTo>
                      <a:pt x="245" y="245"/>
                    </a:lnTo>
                    <a:lnTo>
                      <a:pt x="245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" name="Freeform 20"/>
              <p:cNvSpPr>
                <a:spLocks/>
              </p:cNvSpPr>
              <p:nvPr/>
            </p:nvSpPr>
            <p:spPr bwMode="auto">
              <a:xfrm>
                <a:off x="659" y="1486"/>
                <a:ext cx="37" cy="47"/>
              </a:xfrm>
              <a:custGeom>
                <a:avLst/>
                <a:gdLst/>
                <a:ahLst/>
                <a:cxnLst>
                  <a:cxn ang="0">
                    <a:pos x="245" y="0"/>
                  </a:cxn>
                  <a:cxn ang="0">
                    <a:pos x="0" y="246"/>
                  </a:cxn>
                  <a:cxn ang="0">
                    <a:pos x="245" y="246"/>
                  </a:cxn>
                  <a:cxn ang="0">
                    <a:pos x="245" y="0"/>
                  </a:cxn>
                </a:cxnLst>
                <a:rect l="0" t="0" r="r" b="b"/>
                <a:pathLst>
                  <a:path w="245" h="246">
                    <a:moveTo>
                      <a:pt x="245" y="0"/>
                    </a:moveTo>
                    <a:lnTo>
                      <a:pt x="0" y="246"/>
                    </a:lnTo>
                    <a:lnTo>
                      <a:pt x="245" y="246"/>
                    </a:lnTo>
                    <a:lnTo>
                      <a:pt x="245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" name="Rectangle 21"/>
              <p:cNvSpPr>
                <a:spLocks noChangeArrowheads="1"/>
              </p:cNvSpPr>
              <p:nvPr/>
            </p:nvSpPr>
            <p:spPr bwMode="auto">
              <a:xfrm>
                <a:off x="620" y="983"/>
                <a:ext cx="9" cy="275"/>
              </a:xfrm>
              <a:prstGeom prst="rect">
                <a:avLst/>
              </a:prstGeom>
              <a:solidFill>
                <a:srgbClr val="1F1A1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" name="Freeform 22"/>
              <p:cNvSpPr>
                <a:spLocks/>
              </p:cNvSpPr>
              <p:nvPr/>
            </p:nvSpPr>
            <p:spPr bwMode="auto">
              <a:xfrm>
                <a:off x="769" y="1710"/>
                <a:ext cx="75" cy="13"/>
              </a:xfrm>
              <a:custGeom>
                <a:avLst/>
                <a:gdLst/>
                <a:ahLst/>
                <a:cxnLst>
                  <a:cxn ang="0">
                    <a:pos x="492" y="33"/>
                  </a:cxn>
                  <a:cxn ang="0">
                    <a:pos x="460" y="0"/>
                  </a:cxn>
                  <a:cxn ang="0">
                    <a:pos x="0" y="0"/>
                  </a:cxn>
                  <a:cxn ang="0">
                    <a:pos x="0" y="65"/>
                  </a:cxn>
                  <a:cxn ang="0">
                    <a:pos x="460" y="65"/>
                  </a:cxn>
                  <a:cxn ang="0">
                    <a:pos x="492" y="33"/>
                  </a:cxn>
                  <a:cxn ang="0">
                    <a:pos x="492" y="33"/>
                  </a:cxn>
                  <a:cxn ang="0">
                    <a:pos x="492" y="0"/>
                  </a:cxn>
                  <a:cxn ang="0">
                    <a:pos x="460" y="0"/>
                  </a:cxn>
                  <a:cxn ang="0">
                    <a:pos x="492" y="33"/>
                  </a:cxn>
                </a:cxnLst>
                <a:rect l="0" t="0" r="r" b="b"/>
                <a:pathLst>
                  <a:path w="492" h="65">
                    <a:moveTo>
                      <a:pt x="492" y="33"/>
                    </a:moveTo>
                    <a:lnTo>
                      <a:pt x="460" y="0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460" y="65"/>
                    </a:lnTo>
                    <a:lnTo>
                      <a:pt x="492" y="33"/>
                    </a:lnTo>
                    <a:lnTo>
                      <a:pt x="492" y="33"/>
                    </a:lnTo>
                    <a:lnTo>
                      <a:pt x="492" y="0"/>
                    </a:lnTo>
                    <a:lnTo>
                      <a:pt x="460" y="0"/>
                    </a:lnTo>
                    <a:lnTo>
                      <a:pt x="492" y="33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" name="Rectangle 23"/>
              <p:cNvSpPr>
                <a:spLocks noChangeArrowheads="1"/>
              </p:cNvSpPr>
              <p:nvPr/>
            </p:nvSpPr>
            <p:spPr bwMode="auto">
              <a:xfrm>
                <a:off x="835" y="1717"/>
                <a:ext cx="9" cy="456"/>
              </a:xfrm>
              <a:prstGeom prst="rect">
                <a:avLst/>
              </a:prstGeom>
              <a:solidFill>
                <a:srgbClr val="1F1A1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Freeform 24"/>
              <p:cNvSpPr>
                <a:spLocks/>
              </p:cNvSpPr>
              <p:nvPr/>
            </p:nvSpPr>
            <p:spPr bwMode="auto">
              <a:xfrm>
                <a:off x="912" y="2535"/>
                <a:ext cx="75" cy="12"/>
              </a:xfrm>
              <a:custGeom>
                <a:avLst/>
                <a:gdLst/>
                <a:ahLst/>
                <a:cxnLst>
                  <a:cxn ang="0">
                    <a:pos x="493" y="32"/>
                  </a:cxn>
                  <a:cxn ang="0">
                    <a:pos x="461" y="0"/>
                  </a:cxn>
                  <a:cxn ang="0">
                    <a:pos x="0" y="0"/>
                  </a:cxn>
                  <a:cxn ang="0">
                    <a:pos x="0" y="65"/>
                  </a:cxn>
                  <a:cxn ang="0">
                    <a:pos x="461" y="65"/>
                  </a:cxn>
                  <a:cxn ang="0">
                    <a:pos x="493" y="32"/>
                  </a:cxn>
                  <a:cxn ang="0">
                    <a:pos x="493" y="32"/>
                  </a:cxn>
                  <a:cxn ang="0">
                    <a:pos x="493" y="0"/>
                  </a:cxn>
                  <a:cxn ang="0">
                    <a:pos x="461" y="0"/>
                  </a:cxn>
                  <a:cxn ang="0">
                    <a:pos x="493" y="32"/>
                  </a:cxn>
                </a:cxnLst>
                <a:rect l="0" t="0" r="r" b="b"/>
                <a:pathLst>
                  <a:path w="493" h="65">
                    <a:moveTo>
                      <a:pt x="493" y="32"/>
                    </a:moveTo>
                    <a:lnTo>
                      <a:pt x="461" y="0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461" y="65"/>
                    </a:lnTo>
                    <a:lnTo>
                      <a:pt x="493" y="32"/>
                    </a:lnTo>
                    <a:lnTo>
                      <a:pt x="493" y="32"/>
                    </a:lnTo>
                    <a:lnTo>
                      <a:pt x="493" y="0"/>
                    </a:lnTo>
                    <a:lnTo>
                      <a:pt x="461" y="0"/>
                    </a:lnTo>
                    <a:lnTo>
                      <a:pt x="493" y="32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" name="Rectangle 25"/>
              <p:cNvSpPr>
                <a:spLocks noChangeArrowheads="1"/>
              </p:cNvSpPr>
              <p:nvPr/>
            </p:nvSpPr>
            <p:spPr bwMode="auto">
              <a:xfrm>
                <a:off x="977" y="2541"/>
                <a:ext cx="10" cy="458"/>
              </a:xfrm>
              <a:prstGeom prst="rect">
                <a:avLst/>
              </a:prstGeom>
              <a:solidFill>
                <a:srgbClr val="1F1A1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" name="Freeform 26"/>
              <p:cNvSpPr>
                <a:spLocks/>
              </p:cNvSpPr>
              <p:nvPr/>
            </p:nvSpPr>
            <p:spPr bwMode="auto">
              <a:xfrm>
                <a:off x="983" y="2901"/>
                <a:ext cx="75" cy="12"/>
              </a:xfrm>
              <a:custGeom>
                <a:avLst/>
                <a:gdLst/>
                <a:ahLst/>
                <a:cxnLst>
                  <a:cxn ang="0">
                    <a:pos x="492" y="32"/>
                  </a:cxn>
                  <a:cxn ang="0">
                    <a:pos x="460" y="0"/>
                  </a:cxn>
                  <a:cxn ang="0">
                    <a:pos x="0" y="0"/>
                  </a:cxn>
                  <a:cxn ang="0">
                    <a:pos x="0" y="64"/>
                  </a:cxn>
                  <a:cxn ang="0">
                    <a:pos x="460" y="64"/>
                  </a:cxn>
                  <a:cxn ang="0">
                    <a:pos x="492" y="32"/>
                  </a:cxn>
                  <a:cxn ang="0">
                    <a:pos x="492" y="32"/>
                  </a:cxn>
                  <a:cxn ang="0">
                    <a:pos x="492" y="0"/>
                  </a:cxn>
                  <a:cxn ang="0">
                    <a:pos x="460" y="0"/>
                  </a:cxn>
                  <a:cxn ang="0">
                    <a:pos x="492" y="32"/>
                  </a:cxn>
                </a:cxnLst>
                <a:rect l="0" t="0" r="r" b="b"/>
                <a:pathLst>
                  <a:path w="492" h="64">
                    <a:moveTo>
                      <a:pt x="492" y="32"/>
                    </a:moveTo>
                    <a:lnTo>
                      <a:pt x="460" y="0"/>
                    </a:lnTo>
                    <a:lnTo>
                      <a:pt x="0" y="0"/>
                    </a:lnTo>
                    <a:lnTo>
                      <a:pt x="0" y="64"/>
                    </a:lnTo>
                    <a:lnTo>
                      <a:pt x="460" y="64"/>
                    </a:lnTo>
                    <a:lnTo>
                      <a:pt x="492" y="32"/>
                    </a:lnTo>
                    <a:lnTo>
                      <a:pt x="492" y="32"/>
                    </a:lnTo>
                    <a:lnTo>
                      <a:pt x="492" y="0"/>
                    </a:lnTo>
                    <a:lnTo>
                      <a:pt x="460" y="0"/>
                    </a:lnTo>
                    <a:lnTo>
                      <a:pt x="492" y="32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33" name="Group 27"/>
              <p:cNvGrpSpPr>
                <a:grpSpLocks/>
              </p:cNvGrpSpPr>
              <p:nvPr/>
            </p:nvGrpSpPr>
            <p:grpSpPr bwMode="auto">
              <a:xfrm>
                <a:off x="1053" y="3131"/>
                <a:ext cx="77" cy="54"/>
                <a:chOff x="3297" y="3091"/>
                <a:chExt cx="116" cy="62"/>
              </a:xfrm>
            </p:grpSpPr>
            <p:sp>
              <p:nvSpPr>
                <p:cNvPr id="87" name="Freeform 28"/>
                <p:cNvSpPr>
                  <a:spLocks/>
                </p:cNvSpPr>
                <p:nvPr/>
              </p:nvSpPr>
              <p:spPr bwMode="auto">
                <a:xfrm>
                  <a:off x="3297" y="3098"/>
                  <a:ext cx="107" cy="55"/>
                </a:xfrm>
                <a:custGeom>
                  <a:avLst/>
                  <a:gdLst/>
                  <a:ahLst/>
                  <a:cxnLst>
                    <a:cxn ang="0">
                      <a:pos x="472" y="246"/>
                    </a:cxn>
                    <a:cxn ang="0">
                      <a:pos x="0" y="0"/>
                    </a:cxn>
                    <a:cxn ang="0">
                      <a:pos x="472" y="0"/>
                    </a:cxn>
                    <a:cxn ang="0">
                      <a:pos x="472" y="246"/>
                    </a:cxn>
                  </a:cxnLst>
                  <a:rect l="0" t="0" r="r" b="b"/>
                  <a:pathLst>
                    <a:path w="472" h="246">
                      <a:moveTo>
                        <a:pt x="472" y="246"/>
                      </a:moveTo>
                      <a:lnTo>
                        <a:pt x="0" y="0"/>
                      </a:lnTo>
                      <a:lnTo>
                        <a:pt x="472" y="0"/>
                      </a:lnTo>
                      <a:lnTo>
                        <a:pt x="472" y="246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8" name="Freeform 29"/>
                <p:cNvSpPr>
                  <a:spLocks/>
                </p:cNvSpPr>
                <p:nvPr/>
              </p:nvSpPr>
              <p:spPr bwMode="auto">
                <a:xfrm>
                  <a:off x="3301" y="3091"/>
                  <a:ext cx="112" cy="14"/>
                </a:xfrm>
                <a:custGeom>
                  <a:avLst/>
                  <a:gdLst/>
                  <a:ahLst/>
                  <a:cxnLst>
                    <a:cxn ang="0">
                      <a:pos x="492" y="32"/>
                    </a:cxn>
                    <a:cxn ang="0">
                      <a:pos x="460" y="0"/>
                    </a:cxn>
                    <a:cxn ang="0">
                      <a:pos x="0" y="0"/>
                    </a:cxn>
                    <a:cxn ang="0">
                      <a:pos x="0" y="64"/>
                    </a:cxn>
                    <a:cxn ang="0">
                      <a:pos x="460" y="64"/>
                    </a:cxn>
                    <a:cxn ang="0">
                      <a:pos x="492" y="32"/>
                    </a:cxn>
                    <a:cxn ang="0">
                      <a:pos x="492" y="32"/>
                    </a:cxn>
                    <a:cxn ang="0">
                      <a:pos x="492" y="0"/>
                    </a:cxn>
                    <a:cxn ang="0">
                      <a:pos x="460" y="0"/>
                    </a:cxn>
                    <a:cxn ang="0">
                      <a:pos x="492" y="32"/>
                    </a:cxn>
                  </a:cxnLst>
                  <a:rect l="0" t="0" r="r" b="b"/>
                  <a:pathLst>
                    <a:path w="492" h="64">
                      <a:moveTo>
                        <a:pt x="492" y="32"/>
                      </a:moveTo>
                      <a:lnTo>
                        <a:pt x="460" y="0"/>
                      </a:lnTo>
                      <a:lnTo>
                        <a:pt x="0" y="0"/>
                      </a:lnTo>
                      <a:lnTo>
                        <a:pt x="0" y="64"/>
                      </a:lnTo>
                      <a:lnTo>
                        <a:pt x="460" y="64"/>
                      </a:lnTo>
                      <a:lnTo>
                        <a:pt x="492" y="32"/>
                      </a:lnTo>
                      <a:lnTo>
                        <a:pt x="492" y="32"/>
                      </a:lnTo>
                      <a:lnTo>
                        <a:pt x="492" y="0"/>
                      </a:lnTo>
                      <a:lnTo>
                        <a:pt x="460" y="0"/>
                      </a:lnTo>
                      <a:lnTo>
                        <a:pt x="492" y="3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34" name="Rectangle 30"/>
              <p:cNvSpPr>
                <a:spLocks noChangeArrowheads="1"/>
              </p:cNvSpPr>
              <p:nvPr/>
            </p:nvSpPr>
            <p:spPr bwMode="auto">
              <a:xfrm>
                <a:off x="764" y="983"/>
                <a:ext cx="11" cy="826"/>
              </a:xfrm>
              <a:prstGeom prst="rect">
                <a:avLst/>
              </a:prstGeom>
              <a:solidFill>
                <a:srgbClr val="1F1A1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" name="Rectangle 31"/>
              <p:cNvSpPr>
                <a:spLocks noChangeArrowheads="1"/>
              </p:cNvSpPr>
              <p:nvPr/>
            </p:nvSpPr>
            <p:spPr bwMode="auto">
              <a:xfrm>
                <a:off x="692" y="983"/>
                <a:ext cx="9" cy="550"/>
              </a:xfrm>
              <a:prstGeom prst="rect">
                <a:avLst/>
              </a:prstGeom>
              <a:solidFill>
                <a:srgbClr val="1F1A1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" name="Rectangle 32"/>
              <p:cNvSpPr>
                <a:spLocks noChangeArrowheads="1"/>
              </p:cNvSpPr>
              <p:nvPr/>
            </p:nvSpPr>
            <p:spPr bwMode="auto">
              <a:xfrm>
                <a:off x="380" y="1188"/>
                <a:ext cx="162" cy="1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300" dirty="0">
                    <a:solidFill>
                      <a:srgbClr val="1F1A17"/>
                    </a:solidFill>
                    <a:effectLst/>
                    <a:latin typeface="Arial" pitchFamily="34" charset="0"/>
                  </a:rPr>
                  <a:t>36"</a:t>
                </a:r>
                <a:endParaRPr lang="en-US" sz="2800" dirty="0"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7" name="Rectangle 33"/>
              <p:cNvSpPr>
                <a:spLocks noChangeArrowheads="1"/>
              </p:cNvSpPr>
              <p:nvPr/>
            </p:nvSpPr>
            <p:spPr bwMode="auto">
              <a:xfrm>
                <a:off x="475" y="1462"/>
                <a:ext cx="162" cy="1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300" dirty="0">
                    <a:solidFill>
                      <a:srgbClr val="1F1A17"/>
                    </a:solidFill>
                    <a:effectLst/>
                    <a:latin typeface="Arial" pitchFamily="34" charset="0"/>
                  </a:rPr>
                  <a:t>26"</a:t>
                </a:r>
                <a:endParaRPr lang="en-US" sz="2800" dirty="0"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8" name="Rectangle 34"/>
              <p:cNvSpPr>
                <a:spLocks noChangeArrowheads="1"/>
              </p:cNvSpPr>
              <p:nvPr/>
            </p:nvSpPr>
            <p:spPr bwMode="auto">
              <a:xfrm>
                <a:off x="549" y="1735"/>
                <a:ext cx="162" cy="1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300" dirty="0">
                    <a:solidFill>
                      <a:srgbClr val="1F1A17"/>
                    </a:solidFill>
                    <a:effectLst/>
                    <a:latin typeface="Arial" pitchFamily="34" charset="0"/>
                  </a:rPr>
                  <a:t>20"</a:t>
                </a:r>
                <a:endParaRPr lang="en-US" sz="2800" dirty="0"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9" name="Rectangle 35"/>
              <p:cNvSpPr>
                <a:spLocks noChangeArrowheads="1"/>
              </p:cNvSpPr>
              <p:nvPr/>
            </p:nvSpPr>
            <p:spPr bwMode="auto">
              <a:xfrm>
                <a:off x="617" y="2100"/>
                <a:ext cx="162" cy="1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300" dirty="0">
                    <a:solidFill>
                      <a:srgbClr val="1F1A17"/>
                    </a:solidFill>
                    <a:effectLst/>
                    <a:latin typeface="Arial" pitchFamily="34" charset="0"/>
                  </a:rPr>
                  <a:t>16"</a:t>
                </a:r>
                <a:endParaRPr lang="en-US" sz="2800" dirty="0"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0" name="Rectangle 36"/>
              <p:cNvSpPr>
                <a:spLocks noChangeArrowheads="1"/>
              </p:cNvSpPr>
              <p:nvPr/>
            </p:nvSpPr>
            <p:spPr bwMode="auto">
              <a:xfrm>
                <a:off x="711" y="3202"/>
                <a:ext cx="301" cy="1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300" dirty="0">
                    <a:solidFill>
                      <a:srgbClr val="1F1A17"/>
                    </a:solidFill>
                    <a:effectLst/>
                    <a:latin typeface="Arial" pitchFamily="34" charset="0"/>
                  </a:rPr>
                  <a:t>9-5/8"</a:t>
                </a:r>
                <a:endParaRPr lang="en-US" sz="2800" dirty="0"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1" name="Rectangle 37"/>
              <p:cNvSpPr>
                <a:spLocks noChangeArrowheads="1"/>
              </p:cNvSpPr>
              <p:nvPr/>
            </p:nvSpPr>
            <p:spPr bwMode="auto">
              <a:xfrm>
                <a:off x="947" y="3544"/>
                <a:ext cx="101" cy="1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300" dirty="0">
                    <a:solidFill>
                      <a:srgbClr val="1F1A17"/>
                    </a:solidFill>
                    <a:effectLst/>
                    <a:latin typeface="Arial" pitchFamily="34" charset="0"/>
                  </a:rPr>
                  <a:t>7"</a:t>
                </a:r>
                <a:endParaRPr lang="en-US" sz="2800" dirty="0"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2" name="Rectangle 38"/>
              <p:cNvSpPr>
                <a:spLocks noChangeArrowheads="1"/>
              </p:cNvSpPr>
              <p:nvPr/>
            </p:nvSpPr>
            <p:spPr bwMode="auto">
              <a:xfrm>
                <a:off x="569" y="2928"/>
                <a:ext cx="345" cy="1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300" dirty="0">
                    <a:solidFill>
                      <a:srgbClr val="1F1A17"/>
                    </a:solidFill>
                    <a:effectLst/>
                    <a:latin typeface="Arial" pitchFamily="34" charset="0"/>
                  </a:rPr>
                  <a:t>11-3/4"</a:t>
                </a:r>
                <a:endParaRPr lang="en-US" sz="2800" dirty="0"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3" name="Rectangle 39"/>
              <p:cNvSpPr>
                <a:spLocks noChangeArrowheads="1"/>
              </p:cNvSpPr>
              <p:nvPr/>
            </p:nvSpPr>
            <p:spPr bwMode="auto">
              <a:xfrm>
                <a:off x="475" y="2557"/>
                <a:ext cx="362" cy="1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300" dirty="0">
                    <a:solidFill>
                      <a:srgbClr val="1F1A17"/>
                    </a:solidFill>
                    <a:effectLst/>
                    <a:latin typeface="Arial" pitchFamily="34" charset="0"/>
                  </a:rPr>
                  <a:t>13-3/8"</a:t>
                </a:r>
                <a:endParaRPr lang="en-US" sz="2800" dirty="0"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4" name="Rectangle 40"/>
              <p:cNvSpPr>
                <a:spLocks noChangeArrowheads="1"/>
              </p:cNvSpPr>
              <p:nvPr/>
            </p:nvSpPr>
            <p:spPr bwMode="auto">
              <a:xfrm>
                <a:off x="676" y="354"/>
                <a:ext cx="1148" cy="1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 b="1" dirty="0" smtClean="0">
                    <a:solidFill>
                      <a:srgbClr val="1F1A17"/>
                    </a:solidFill>
                    <a:latin typeface="Comic Sans MS" pitchFamily="66" charset="0"/>
                  </a:rPr>
                  <a:t>Telescopic Well</a:t>
                </a:r>
                <a:endParaRPr lang="en-US" sz="1800" b="1" dirty="0"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5" name="Line 41"/>
              <p:cNvSpPr>
                <a:spLocks noChangeShapeType="1"/>
              </p:cNvSpPr>
              <p:nvPr/>
            </p:nvSpPr>
            <p:spPr bwMode="auto">
              <a:xfrm>
                <a:off x="1118" y="3140"/>
                <a:ext cx="0" cy="4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6" name="Freeform 42"/>
              <p:cNvSpPr>
                <a:spLocks/>
              </p:cNvSpPr>
              <p:nvPr/>
            </p:nvSpPr>
            <p:spPr bwMode="auto">
              <a:xfrm>
                <a:off x="1071" y="3586"/>
                <a:ext cx="54" cy="55"/>
              </a:xfrm>
              <a:custGeom>
                <a:avLst/>
                <a:gdLst/>
                <a:ahLst/>
                <a:cxnLst>
                  <a:cxn ang="0">
                    <a:pos x="245" y="0"/>
                  </a:cxn>
                  <a:cxn ang="0">
                    <a:pos x="0" y="246"/>
                  </a:cxn>
                  <a:cxn ang="0">
                    <a:pos x="245" y="246"/>
                  </a:cxn>
                  <a:cxn ang="0">
                    <a:pos x="245" y="0"/>
                  </a:cxn>
                </a:cxnLst>
                <a:rect l="0" t="0" r="r" b="b"/>
                <a:pathLst>
                  <a:path w="245" h="246">
                    <a:moveTo>
                      <a:pt x="245" y="0"/>
                    </a:moveTo>
                    <a:lnTo>
                      <a:pt x="0" y="246"/>
                    </a:lnTo>
                    <a:lnTo>
                      <a:pt x="245" y="246"/>
                    </a:lnTo>
                    <a:lnTo>
                      <a:pt x="245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" name="Rectangle 43"/>
              <p:cNvSpPr>
                <a:spLocks noChangeArrowheads="1"/>
              </p:cNvSpPr>
              <p:nvPr/>
            </p:nvSpPr>
            <p:spPr bwMode="auto">
              <a:xfrm>
                <a:off x="853" y="3773"/>
                <a:ext cx="289" cy="1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300" dirty="0">
                    <a:solidFill>
                      <a:srgbClr val="1F1A17"/>
                    </a:solidFill>
                    <a:effectLst/>
                    <a:latin typeface="Arial" pitchFamily="34" charset="0"/>
                  </a:rPr>
                  <a:t>5-1/2”</a:t>
                </a:r>
                <a:endParaRPr lang="en-US" sz="2800" dirty="0"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grpSp>
            <p:nvGrpSpPr>
              <p:cNvPr id="48" name="Group 44"/>
              <p:cNvGrpSpPr>
                <a:grpSpLocks/>
              </p:cNvGrpSpPr>
              <p:nvPr/>
            </p:nvGrpSpPr>
            <p:grpSpPr bwMode="auto">
              <a:xfrm>
                <a:off x="1118" y="3573"/>
                <a:ext cx="77" cy="55"/>
                <a:chOff x="3297" y="3091"/>
                <a:chExt cx="116" cy="62"/>
              </a:xfrm>
            </p:grpSpPr>
            <p:sp>
              <p:nvSpPr>
                <p:cNvPr id="85" name="Freeform 45"/>
                <p:cNvSpPr>
                  <a:spLocks/>
                </p:cNvSpPr>
                <p:nvPr/>
              </p:nvSpPr>
              <p:spPr bwMode="auto">
                <a:xfrm>
                  <a:off x="3297" y="3098"/>
                  <a:ext cx="107" cy="55"/>
                </a:xfrm>
                <a:custGeom>
                  <a:avLst/>
                  <a:gdLst/>
                  <a:ahLst/>
                  <a:cxnLst>
                    <a:cxn ang="0">
                      <a:pos x="472" y="246"/>
                    </a:cxn>
                    <a:cxn ang="0">
                      <a:pos x="0" y="0"/>
                    </a:cxn>
                    <a:cxn ang="0">
                      <a:pos x="472" y="0"/>
                    </a:cxn>
                    <a:cxn ang="0">
                      <a:pos x="472" y="246"/>
                    </a:cxn>
                  </a:cxnLst>
                  <a:rect l="0" t="0" r="r" b="b"/>
                  <a:pathLst>
                    <a:path w="472" h="246">
                      <a:moveTo>
                        <a:pt x="472" y="246"/>
                      </a:moveTo>
                      <a:lnTo>
                        <a:pt x="0" y="0"/>
                      </a:lnTo>
                      <a:lnTo>
                        <a:pt x="472" y="0"/>
                      </a:lnTo>
                      <a:lnTo>
                        <a:pt x="472" y="246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6" name="Freeform 46"/>
                <p:cNvSpPr>
                  <a:spLocks/>
                </p:cNvSpPr>
                <p:nvPr/>
              </p:nvSpPr>
              <p:spPr bwMode="auto">
                <a:xfrm>
                  <a:off x="3301" y="3091"/>
                  <a:ext cx="112" cy="14"/>
                </a:xfrm>
                <a:custGeom>
                  <a:avLst/>
                  <a:gdLst/>
                  <a:ahLst/>
                  <a:cxnLst>
                    <a:cxn ang="0">
                      <a:pos x="492" y="32"/>
                    </a:cxn>
                    <a:cxn ang="0">
                      <a:pos x="460" y="0"/>
                    </a:cxn>
                    <a:cxn ang="0">
                      <a:pos x="0" y="0"/>
                    </a:cxn>
                    <a:cxn ang="0">
                      <a:pos x="0" y="64"/>
                    </a:cxn>
                    <a:cxn ang="0">
                      <a:pos x="460" y="64"/>
                    </a:cxn>
                    <a:cxn ang="0">
                      <a:pos x="492" y="32"/>
                    </a:cxn>
                    <a:cxn ang="0">
                      <a:pos x="492" y="32"/>
                    </a:cxn>
                    <a:cxn ang="0">
                      <a:pos x="492" y="0"/>
                    </a:cxn>
                    <a:cxn ang="0">
                      <a:pos x="460" y="0"/>
                    </a:cxn>
                    <a:cxn ang="0">
                      <a:pos x="492" y="32"/>
                    </a:cxn>
                  </a:cxnLst>
                  <a:rect l="0" t="0" r="r" b="b"/>
                  <a:pathLst>
                    <a:path w="492" h="64">
                      <a:moveTo>
                        <a:pt x="492" y="32"/>
                      </a:moveTo>
                      <a:lnTo>
                        <a:pt x="460" y="0"/>
                      </a:lnTo>
                      <a:lnTo>
                        <a:pt x="0" y="0"/>
                      </a:lnTo>
                      <a:lnTo>
                        <a:pt x="0" y="64"/>
                      </a:lnTo>
                      <a:lnTo>
                        <a:pt x="460" y="64"/>
                      </a:lnTo>
                      <a:lnTo>
                        <a:pt x="492" y="32"/>
                      </a:lnTo>
                      <a:lnTo>
                        <a:pt x="492" y="32"/>
                      </a:lnTo>
                      <a:lnTo>
                        <a:pt x="492" y="0"/>
                      </a:lnTo>
                      <a:lnTo>
                        <a:pt x="460" y="0"/>
                      </a:lnTo>
                      <a:lnTo>
                        <a:pt x="492" y="3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49" name="Line 47"/>
              <p:cNvSpPr>
                <a:spLocks noChangeShapeType="1"/>
              </p:cNvSpPr>
              <p:nvPr/>
            </p:nvSpPr>
            <p:spPr bwMode="auto">
              <a:xfrm>
                <a:off x="1045" y="2902"/>
                <a:ext cx="0" cy="36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0" name="Line 48"/>
              <p:cNvSpPr>
                <a:spLocks noChangeShapeType="1"/>
              </p:cNvSpPr>
              <p:nvPr/>
            </p:nvSpPr>
            <p:spPr bwMode="auto">
              <a:xfrm>
                <a:off x="1190" y="3574"/>
                <a:ext cx="0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1" name="Line 49"/>
              <p:cNvSpPr>
                <a:spLocks noChangeShapeType="1"/>
              </p:cNvSpPr>
              <p:nvPr/>
            </p:nvSpPr>
            <p:spPr bwMode="auto">
              <a:xfrm>
                <a:off x="915" y="986"/>
                <a:ext cx="0" cy="162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2" name="Freeform 50"/>
              <p:cNvSpPr>
                <a:spLocks/>
              </p:cNvSpPr>
              <p:nvPr/>
            </p:nvSpPr>
            <p:spPr bwMode="auto">
              <a:xfrm flipH="1">
                <a:off x="1721" y="2133"/>
                <a:ext cx="38" cy="47"/>
              </a:xfrm>
              <a:custGeom>
                <a:avLst/>
                <a:gdLst/>
                <a:ahLst/>
                <a:cxnLst>
                  <a:cxn ang="0">
                    <a:pos x="245" y="0"/>
                  </a:cxn>
                  <a:cxn ang="0">
                    <a:pos x="0" y="245"/>
                  </a:cxn>
                  <a:cxn ang="0">
                    <a:pos x="245" y="245"/>
                  </a:cxn>
                  <a:cxn ang="0">
                    <a:pos x="245" y="0"/>
                  </a:cxn>
                </a:cxnLst>
                <a:rect l="0" t="0" r="r" b="b"/>
                <a:pathLst>
                  <a:path w="245" h="245">
                    <a:moveTo>
                      <a:pt x="245" y="0"/>
                    </a:moveTo>
                    <a:lnTo>
                      <a:pt x="0" y="245"/>
                    </a:lnTo>
                    <a:lnTo>
                      <a:pt x="245" y="245"/>
                    </a:lnTo>
                    <a:lnTo>
                      <a:pt x="245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" name="Freeform 51"/>
              <p:cNvSpPr>
                <a:spLocks/>
              </p:cNvSpPr>
              <p:nvPr/>
            </p:nvSpPr>
            <p:spPr bwMode="auto">
              <a:xfrm flipH="1">
                <a:off x="1723" y="1725"/>
                <a:ext cx="67" cy="48"/>
              </a:xfrm>
              <a:custGeom>
                <a:avLst/>
                <a:gdLst/>
                <a:ahLst/>
                <a:cxnLst>
                  <a:cxn ang="0">
                    <a:pos x="442" y="245"/>
                  </a:cxn>
                  <a:cxn ang="0">
                    <a:pos x="0" y="0"/>
                  </a:cxn>
                  <a:cxn ang="0">
                    <a:pos x="442" y="0"/>
                  </a:cxn>
                  <a:cxn ang="0">
                    <a:pos x="442" y="245"/>
                  </a:cxn>
                </a:cxnLst>
                <a:rect l="0" t="0" r="r" b="b"/>
                <a:pathLst>
                  <a:path w="442" h="245">
                    <a:moveTo>
                      <a:pt x="442" y="245"/>
                    </a:moveTo>
                    <a:lnTo>
                      <a:pt x="0" y="0"/>
                    </a:lnTo>
                    <a:lnTo>
                      <a:pt x="442" y="0"/>
                    </a:lnTo>
                    <a:lnTo>
                      <a:pt x="442" y="24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" name="Freeform 52"/>
              <p:cNvSpPr>
                <a:spLocks/>
              </p:cNvSpPr>
              <p:nvPr/>
            </p:nvSpPr>
            <p:spPr bwMode="auto">
              <a:xfrm flipH="1">
                <a:off x="1580" y="2548"/>
                <a:ext cx="71" cy="49"/>
              </a:xfrm>
              <a:custGeom>
                <a:avLst/>
                <a:gdLst/>
                <a:ahLst/>
                <a:cxnLst>
                  <a:cxn ang="0">
                    <a:pos x="472" y="247"/>
                  </a:cxn>
                  <a:cxn ang="0">
                    <a:pos x="0" y="0"/>
                  </a:cxn>
                  <a:cxn ang="0">
                    <a:pos x="472" y="0"/>
                  </a:cxn>
                  <a:cxn ang="0">
                    <a:pos x="472" y="247"/>
                  </a:cxn>
                </a:cxnLst>
                <a:rect l="0" t="0" r="r" b="b"/>
                <a:pathLst>
                  <a:path w="472" h="247">
                    <a:moveTo>
                      <a:pt x="472" y="247"/>
                    </a:moveTo>
                    <a:lnTo>
                      <a:pt x="0" y="0"/>
                    </a:lnTo>
                    <a:lnTo>
                      <a:pt x="472" y="0"/>
                    </a:lnTo>
                    <a:lnTo>
                      <a:pt x="472" y="247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" name="Freeform 53"/>
              <p:cNvSpPr>
                <a:spLocks/>
              </p:cNvSpPr>
              <p:nvPr/>
            </p:nvSpPr>
            <p:spPr bwMode="auto">
              <a:xfrm flipH="1">
                <a:off x="1508" y="2914"/>
                <a:ext cx="73" cy="48"/>
              </a:xfrm>
              <a:custGeom>
                <a:avLst/>
                <a:gdLst/>
                <a:ahLst/>
                <a:cxnLst>
                  <a:cxn ang="0">
                    <a:pos x="471" y="246"/>
                  </a:cxn>
                  <a:cxn ang="0">
                    <a:pos x="0" y="0"/>
                  </a:cxn>
                  <a:cxn ang="0">
                    <a:pos x="471" y="0"/>
                  </a:cxn>
                  <a:cxn ang="0">
                    <a:pos x="471" y="246"/>
                  </a:cxn>
                </a:cxnLst>
                <a:rect l="0" t="0" r="r" b="b"/>
                <a:pathLst>
                  <a:path w="471" h="246">
                    <a:moveTo>
                      <a:pt x="471" y="246"/>
                    </a:moveTo>
                    <a:lnTo>
                      <a:pt x="0" y="0"/>
                    </a:lnTo>
                    <a:lnTo>
                      <a:pt x="471" y="0"/>
                    </a:lnTo>
                    <a:lnTo>
                      <a:pt x="471" y="246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" name="Freeform 54"/>
              <p:cNvSpPr>
                <a:spLocks/>
              </p:cNvSpPr>
              <p:nvPr/>
            </p:nvSpPr>
            <p:spPr bwMode="auto">
              <a:xfrm flipH="1">
                <a:off x="1579" y="2957"/>
                <a:ext cx="38" cy="48"/>
              </a:xfrm>
              <a:custGeom>
                <a:avLst/>
                <a:gdLst/>
                <a:ahLst/>
                <a:cxnLst>
                  <a:cxn ang="0">
                    <a:pos x="246" y="0"/>
                  </a:cxn>
                  <a:cxn ang="0">
                    <a:pos x="0" y="246"/>
                  </a:cxn>
                  <a:cxn ang="0">
                    <a:pos x="246" y="246"/>
                  </a:cxn>
                  <a:cxn ang="0">
                    <a:pos x="246" y="0"/>
                  </a:cxn>
                </a:cxnLst>
                <a:rect l="0" t="0" r="r" b="b"/>
                <a:pathLst>
                  <a:path w="246" h="246">
                    <a:moveTo>
                      <a:pt x="246" y="0"/>
                    </a:moveTo>
                    <a:lnTo>
                      <a:pt x="0" y="246"/>
                    </a:lnTo>
                    <a:lnTo>
                      <a:pt x="246" y="246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" name="Freeform 55"/>
              <p:cNvSpPr>
                <a:spLocks/>
              </p:cNvSpPr>
              <p:nvPr/>
            </p:nvSpPr>
            <p:spPr bwMode="auto">
              <a:xfrm flipH="1">
                <a:off x="1508" y="3226"/>
                <a:ext cx="55" cy="77"/>
              </a:xfrm>
              <a:custGeom>
                <a:avLst/>
                <a:gdLst/>
                <a:ahLst/>
                <a:cxnLst>
                  <a:cxn ang="0">
                    <a:pos x="245" y="0"/>
                  </a:cxn>
                  <a:cxn ang="0">
                    <a:pos x="0" y="246"/>
                  </a:cxn>
                  <a:cxn ang="0">
                    <a:pos x="245" y="246"/>
                  </a:cxn>
                  <a:cxn ang="0">
                    <a:pos x="245" y="0"/>
                  </a:cxn>
                </a:cxnLst>
                <a:rect l="0" t="0" r="r" b="b"/>
                <a:pathLst>
                  <a:path w="245" h="246">
                    <a:moveTo>
                      <a:pt x="245" y="0"/>
                    </a:moveTo>
                    <a:lnTo>
                      <a:pt x="0" y="246"/>
                    </a:lnTo>
                    <a:lnTo>
                      <a:pt x="245" y="246"/>
                    </a:lnTo>
                    <a:lnTo>
                      <a:pt x="245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" name="Freeform 56"/>
              <p:cNvSpPr>
                <a:spLocks/>
              </p:cNvSpPr>
              <p:nvPr/>
            </p:nvSpPr>
            <p:spPr bwMode="auto">
              <a:xfrm flipH="1">
                <a:off x="1365" y="3865"/>
                <a:ext cx="54" cy="56"/>
              </a:xfrm>
              <a:custGeom>
                <a:avLst/>
                <a:gdLst/>
                <a:ahLst/>
                <a:cxnLst>
                  <a:cxn ang="0">
                    <a:pos x="245" y="0"/>
                  </a:cxn>
                  <a:cxn ang="0">
                    <a:pos x="0" y="246"/>
                  </a:cxn>
                  <a:cxn ang="0">
                    <a:pos x="245" y="246"/>
                  </a:cxn>
                  <a:cxn ang="0">
                    <a:pos x="245" y="0"/>
                  </a:cxn>
                </a:cxnLst>
                <a:rect l="0" t="0" r="r" b="b"/>
                <a:pathLst>
                  <a:path w="245" h="246">
                    <a:moveTo>
                      <a:pt x="245" y="0"/>
                    </a:moveTo>
                    <a:lnTo>
                      <a:pt x="0" y="246"/>
                    </a:lnTo>
                    <a:lnTo>
                      <a:pt x="245" y="246"/>
                    </a:lnTo>
                    <a:lnTo>
                      <a:pt x="245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" name="Freeform 57"/>
              <p:cNvSpPr>
                <a:spLocks/>
              </p:cNvSpPr>
              <p:nvPr/>
            </p:nvSpPr>
            <p:spPr bwMode="auto">
              <a:xfrm flipH="1">
                <a:off x="1792" y="1767"/>
                <a:ext cx="37" cy="49"/>
              </a:xfrm>
              <a:custGeom>
                <a:avLst/>
                <a:gdLst/>
                <a:ahLst/>
                <a:cxnLst>
                  <a:cxn ang="0">
                    <a:pos x="245" y="0"/>
                  </a:cxn>
                  <a:cxn ang="0">
                    <a:pos x="0" y="246"/>
                  </a:cxn>
                  <a:cxn ang="0">
                    <a:pos x="245" y="246"/>
                  </a:cxn>
                  <a:cxn ang="0">
                    <a:pos x="245" y="0"/>
                  </a:cxn>
                </a:cxnLst>
                <a:rect l="0" t="0" r="r" b="b"/>
                <a:pathLst>
                  <a:path w="245" h="246">
                    <a:moveTo>
                      <a:pt x="245" y="0"/>
                    </a:moveTo>
                    <a:lnTo>
                      <a:pt x="0" y="246"/>
                    </a:lnTo>
                    <a:lnTo>
                      <a:pt x="245" y="246"/>
                    </a:lnTo>
                    <a:lnTo>
                      <a:pt x="245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" name="Freeform 58"/>
              <p:cNvSpPr>
                <a:spLocks/>
              </p:cNvSpPr>
              <p:nvPr/>
            </p:nvSpPr>
            <p:spPr bwMode="auto">
              <a:xfrm flipH="1">
                <a:off x="1639" y="2584"/>
                <a:ext cx="55" cy="53"/>
              </a:xfrm>
              <a:custGeom>
                <a:avLst/>
                <a:gdLst/>
                <a:ahLst/>
                <a:cxnLst>
                  <a:cxn ang="0">
                    <a:pos x="245" y="0"/>
                  </a:cxn>
                  <a:cxn ang="0">
                    <a:pos x="0" y="245"/>
                  </a:cxn>
                  <a:cxn ang="0">
                    <a:pos x="245" y="245"/>
                  </a:cxn>
                  <a:cxn ang="0">
                    <a:pos x="245" y="0"/>
                  </a:cxn>
                </a:cxnLst>
                <a:rect l="0" t="0" r="r" b="b"/>
                <a:pathLst>
                  <a:path w="245" h="245">
                    <a:moveTo>
                      <a:pt x="245" y="0"/>
                    </a:moveTo>
                    <a:lnTo>
                      <a:pt x="0" y="245"/>
                    </a:lnTo>
                    <a:lnTo>
                      <a:pt x="245" y="245"/>
                    </a:lnTo>
                    <a:lnTo>
                      <a:pt x="245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" name="Freeform 59"/>
              <p:cNvSpPr>
                <a:spLocks/>
              </p:cNvSpPr>
              <p:nvPr/>
            </p:nvSpPr>
            <p:spPr bwMode="auto">
              <a:xfrm flipH="1">
                <a:off x="1865" y="1493"/>
                <a:ext cx="37" cy="47"/>
              </a:xfrm>
              <a:custGeom>
                <a:avLst/>
                <a:gdLst/>
                <a:ahLst/>
                <a:cxnLst>
                  <a:cxn ang="0">
                    <a:pos x="245" y="0"/>
                  </a:cxn>
                  <a:cxn ang="0">
                    <a:pos x="0" y="246"/>
                  </a:cxn>
                  <a:cxn ang="0">
                    <a:pos x="245" y="246"/>
                  </a:cxn>
                  <a:cxn ang="0">
                    <a:pos x="245" y="0"/>
                  </a:cxn>
                </a:cxnLst>
                <a:rect l="0" t="0" r="r" b="b"/>
                <a:pathLst>
                  <a:path w="245" h="246">
                    <a:moveTo>
                      <a:pt x="245" y="0"/>
                    </a:moveTo>
                    <a:lnTo>
                      <a:pt x="0" y="246"/>
                    </a:lnTo>
                    <a:lnTo>
                      <a:pt x="245" y="246"/>
                    </a:lnTo>
                    <a:lnTo>
                      <a:pt x="245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" name="Rectangle 60"/>
              <p:cNvSpPr>
                <a:spLocks noChangeArrowheads="1"/>
              </p:cNvSpPr>
              <p:nvPr/>
            </p:nvSpPr>
            <p:spPr bwMode="auto">
              <a:xfrm flipH="1">
                <a:off x="1933" y="990"/>
                <a:ext cx="9" cy="275"/>
              </a:xfrm>
              <a:prstGeom prst="rect">
                <a:avLst/>
              </a:prstGeom>
              <a:solidFill>
                <a:srgbClr val="1F1A1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" name="Freeform 61"/>
              <p:cNvSpPr>
                <a:spLocks/>
              </p:cNvSpPr>
              <p:nvPr/>
            </p:nvSpPr>
            <p:spPr bwMode="auto">
              <a:xfrm flipH="1">
                <a:off x="1717" y="1717"/>
                <a:ext cx="75" cy="13"/>
              </a:xfrm>
              <a:custGeom>
                <a:avLst/>
                <a:gdLst/>
                <a:ahLst/>
                <a:cxnLst>
                  <a:cxn ang="0">
                    <a:pos x="492" y="33"/>
                  </a:cxn>
                  <a:cxn ang="0">
                    <a:pos x="460" y="0"/>
                  </a:cxn>
                  <a:cxn ang="0">
                    <a:pos x="0" y="0"/>
                  </a:cxn>
                  <a:cxn ang="0">
                    <a:pos x="0" y="65"/>
                  </a:cxn>
                  <a:cxn ang="0">
                    <a:pos x="460" y="65"/>
                  </a:cxn>
                  <a:cxn ang="0">
                    <a:pos x="492" y="33"/>
                  </a:cxn>
                  <a:cxn ang="0">
                    <a:pos x="492" y="33"/>
                  </a:cxn>
                  <a:cxn ang="0">
                    <a:pos x="492" y="0"/>
                  </a:cxn>
                  <a:cxn ang="0">
                    <a:pos x="460" y="0"/>
                  </a:cxn>
                  <a:cxn ang="0">
                    <a:pos x="492" y="33"/>
                  </a:cxn>
                </a:cxnLst>
                <a:rect l="0" t="0" r="r" b="b"/>
                <a:pathLst>
                  <a:path w="492" h="65">
                    <a:moveTo>
                      <a:pt x="492" y="33"/>
                    </a:moveTo>
                    <a:lnTo>
                      <a:pt x="460" y="0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460" y="65"/>
                    </a:lnTo>
                    <a:lnTo>
                      <a:pt x="492" y="33"/>
                    </a:lnTo>
                    <a:lnTo>
                      <a:pt x="492" y="33"/>
                    </a:lnTo>
                    <a:lnTo>
                      <a:pt x="492" y="0"/>
                    </a:lnTo>
                    <a:lnTo>
                      <a:pt x="460" y="0"/>
                    </a:lnTo>
                    <a:lnTo>
                      <a:pt x="492" y="33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" name="Rectangle 62"/>
              <p:cNvSpPr>
                <a:spLocks noChangeArrowheads="1"/>
              </p:cNvSpPr>
              <p:nvPr/>
            </p:nvSpPr>
            <p:spPr bwMode="auto">
              <a:xfrm flipH="1">
                <a:off x="1717" y="1724"/>
                <a:ext cx="9" cy="456"/>
              </a:xfrm>
              <a:prstGeom prst="rect">
                <a:avLst/>
              </a:prstGeom>
              <a:solidFill>
                <a:srgbClr val="1F1A1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" name="Freeform 63"/>
              <p:cNvSpPr>
                <a:spLocks/>
              </p:cNvSpPr>
              <p:nvPr/>
            </p:nvSpPr>
            <p:spPr bwMode="auto">
              <a:xfrm flipH="1">
                <a:off x="1575" y="2542"/>
                <a:ext cx="74" cy="12"/>
              </a:xfrm>
              <a:custGeom>
                <a:avLst/>
                <a:gdLst/>
                <a:ahLst/>
                <a:cxnLst>
                  <a:cxn ang="0">
                    <a:pos x="493" y="32"/>
                  </a:cxn>
                  <a:cxn ang="0">
                    <a:pos x="461" y="0"/>
                  </a:cxn>
                  <a:cxn ang="0">
                    <a:pos x="0" y="0"/>
                  </a:cxn>
                  <a:cxn ang="0">
                    <a:pos x="0" y="65"/>
                  </a:cxn>
                  <a:cxn ang="0">
                    <a:pos x="461" y="65"/>
                  </a:cxn>
                  <a:cxn ang="0">
                    <a:pos x="493" y="32"/>
                  </a:cxn>
                  <a:cxn ang="0">
                    <a:pos x="493" y="32"/>
                  </a:cxn>
                  <a:cxn ang="0">
                    <a:pos x="493" y="0"/>
                  </a:cxn>
                  <a:cxn ang="0">
                    <a:pos x="461" y="0"/>
                  </a:cxn>
                  <a:cxn ang="0">
                    <a:pos x="493" y="32"/>
                  </a:cxn>
                </a:cxnLst>
                <a:rect l="0" t="0" r="r" b="b"/>
                <a:pathLst>
                  <a:path w="493" h="65">
                    <a:moveTo>
                      <a:pt x="493" y="32"/>
                    </a:moveTo>
                    <a:lnTo>
                      <a:pt x="461" y="0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461" y="65"/>
                    </a:lnTo>
                    <a:lnTo>
                      <a:pt x="493" y="32"/>
                    </a:lnTo>
                    <a:lnTo>
                      <a:pt x="493" y="32"/>
                    </a:lnTo>
                    <a:lnTo>
                      <a:pt x="493" y="0"/>
                    </a:lnTo>
                    <a:lnTo>
                      <a:pt x="461" y="0"/>
                    </a:lnTo>
                    <a:lnTo>
                      <a:pt x="493" y="32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" name="Rectangle 64"/>
              <p:cNvSpPr>
                <a:spLocks noChangeArrowheads="1"/>
              </p:cNvSpPr>
              <p:nvPr/>
            </p:nvSpPr>
            <p:spPr bwMode="auto">
              <a:xfrm flipH="1">
                <a:off x="1575" y="2548"/>
                <a:ext cx="10" cy="457"/>
              </a:xfrm>
              <a:prstGeom prst="rect">
                <a:avLst/>
              </a:prstGeom>
              <a:solidFill>
                <a:srgbClr val="1F1A1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" name="Freeform 65"/>
              <p:cNvSpPr>
                <a:spLocks/>
              </p:cNvSpPr>
              <p:nvPr/>
            </p:nvSpPr>
            <p:spPr bwMode="auto">
              <a:xfrm flipH="1">
                <a:off x="1504" y="2907"/>
                <a:ext cx="75" cy="12"/>
              </a:xfrm>
              <a:custGeom>
                <a:avLst/>
                <a:gdLst/>
                <a:ahLst/>
                <a:cxnLst>
                  <a:cxn ang="0">
                    <a:pos x="492" y="32"/>
                  </a:cxn>
                  <a:cxn ang="0">
                    <a:pos x="460" y="0"/>
                  </a:cxn>
                  <a:cxn ang="0">
                    <a:pos x="0" y="0"/>
                  </a:cxn>
                  <a:cxn ang="0">
                    <a:pos x="0" y="64"/>
                  </a:cxn>
                  <a:cxn ang="0">
                    <a:pos x="460" y="64"/>
                  </a:cxn>
                  <a:cxn ang="0">
                    <a:pos x="492" y="32"/>
                  </a:cxn>
                  <a:cxn ang="0">
                    <a:pos x="492" y="32"/>
                  </a:cxn>
                  <a:cxn ang="0">
                    <a:pos x="492" y="0"/>
                  </a:cxn>
                  <a:cxn ang="0">
                    <a:pos x="460" y="0"/>
                  </a:cxn>
                  <a:cxn ang="0">
                    <a:pos x="492" y="32"/>
                  </a:cxn>
                </a:cxnLst>
                <a:rect l="0" t="0" r="r" b="b"/>
                <a:pathLst>
                  <a:path w="492" h="64">
                    <a:moveTo>
                      <a:pt x="492" y="32"/>
                    </a:moveTo>
                    <a:lnTo>
                      <a:pt x="460" y="0"/>
                    </a:lnTo>
                    <a:lnTo>
                      <a:pt x="0" y="0"/>
                    </a:lnTo>
                    <a:lnTo>
                      <a:pt x="0" y="64"/>
                    </a:lnTo>
                    <a:lnTo>
                      <a:pt x="460" y="64"/>
                    </a:lnTo>
                    <a:lnTo>
                      <a:pt x="492" y="32"/>
                    </a:lnTo>
                    <a:lnTo>
                      <a:pt x="492" y="32"/>
                    </a:lnTo>
                    <a:lnTo>
                      <a:pt x="492" y="0"/>
                    </a:lnTo>
                    <a:lnTo>
                      <a:pt x="460" y="0"/>
                    </a:lnTo>
                    <a:lnTo>
                      <a:pt x="492" y="32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68" name="Group 66"/>
              <p:cNvGrpSpPr>
                <a:grpSpLocks/>
              </p:cNvGrpSpPr>
              <p:nvPr/>
            </p:nvGrpSpPr>
            <p:grpSpPr bwMode="auto">
              <a:xfrm flipH="1">
                <a:off x="1432" y="3137"/>
                <a:ext cx="76" cy="55"/>
                <a:chOff x="3297" y="3091"/>
                <a:chExt cx="116" cy="62"/>
              </a:xfrm>
            </p:grpSpPr>
            <p:sp>
              <p:nvSpPr>
                <p:cNvPr id="83" name="Freeform 67"/>
                <p:cNvSpPr>
                  <a:spLocks/>
                </p:cNvSpPr>
                <p:nvPr/>
              </p:nvSpPr>
              <p:spPr bwMode="auto">
                <a:xfrm>
                  <a:off x="3297" y="3098"/>
                  <a:ext cx="107" cy="55"/>
                </a:xfrm>
                <a:custGeom>
                  <a:avLst/>
                  <a:gdLst/>
                  <a:ahLst/>
                  <a:cxnLst>
                    <a:cxn ang="0">
                      <a:pos x="472" y="246"/>
                    </a:cxn>
                    <a:cxn ang="0">
                      <a:pos x="0" y="0"/>
                    </a:cxn>
                    <a:cxn ang="0">
                      <a:pos x="472" y="0"/>
                    </a:cxn>
                    <a:cxn ang="0">
                      <a:pos x="472" y="246"/>
                    </a:cxn>
                  </a:cxnLst>
                  <a:rect l="0" t="0" r="r" b="b"/>
                  <a:pathLst>
                    <a:path w="472" h="246">
                      <a:moveTo>
                        <a:pt x="472" y="246"/>
                      </a:moveTo>
                      <a:lnTo>
                        <a:pt x="0" y="0"/>
                      </a:lnTo>
                      <a:lnTo>
                        <a:pt x="472" y="0"/>
                      </a:lnTo>
                      <a:lnTo>
                        <a:pt x="472" y="246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4" name="Freeform 68"/>
                <p:cNvSpPr>
                  <a:spLocks/>
                </p:cNvSpPr>
                <p:nvPr/>
              </p:nvSpPr>
              <p:spPr bwMode="auto">
                <a:xfrm>
                  <a:off x="3301" y="3091"/>
                  <a:ext cx="112" cy="14"/>
                </a:xfrm>
                <a:custGeom>
                  <a:avLst/>
                  <a:gdLst/>
                  <a:ahLst/>
                  <a:cxnLst>
                    <a:cxn ang="0">
                      <a:pos x="492" y="32"/>
                    </a:cxn>
                    <a:cxn ang="0">
                      <a:pos x="460" y="0"/>
                    </a:cxn>
                    <a:cxn ang="0">
                      <a:pos x="0" y="0"/>
                    </a:cxn>
                    <a:cxn ang="0">
                      <a:pos x="0" y="64"/>
                    </a:cxn>
                    <a:cxn ang="0">
                      <a:pos x="460" y="64"/>
                    </a:cxn>
                    <a:cxn ang="0">
                      <a:pos x="492" y="32"/>
                    </a:cxn>
                    <a:cxn ang="0">
                      <a:pos x="492" y="32"/>
                    </a:cxn>
                    <a:cxn ang="0">
                      <a:pos x="492" y="0"/>
                    </a:cxn>
                    <a:cxn ang="0">
                      <a:pos x="460" y="0"/>
                    </a:cxn>
                    <a:cxn ang="0">
                      <a:pos x="492" y="32"/>
                    </a:cxn>
                  </a:cxnLst>
                  <a:rect l="0" t="0" r="r" b="b"/>
                  <a:pathLst>
                    <a:path w="492" h="64">
                      <a:moveTo>
                        <a:pt x="492" y="32"/>
                      </a:moveTo>
                      <a:lnTo>
                        <a:pt x="460" y="0"/>
                      </a:lnTo>
                      <a:lnTo>
                        <a:pt x="0" y="0"/>
                      </a:lnTo>
                      <a:lnTo>
                        <a:pt x="0" y="64"/>
                      </a:lnTo>
                      <a:lnTo>
                        <a:pt x="460" y="64"/>
                      </a:lnTo>
                      <a:lnTo>
                        <a:pt x="492" y="32"/>
                      </a:lnTo>
                      <a:lnTo>
                        <a:pt x="492" y="32"/>
                      </a:lnTo>
                      <a:lnTo>
                        <a:pt x="492" y="0"/>
                      </a:lnTo>
                      <a:lnTo>
                        <a:pt x="460" y="0"/>
                      </a:lnTo>
                      <a:lnTo>
                        <a:pt x="492" y="3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69" name="Rectangle 69"/>
              <p:cNvSpPr>
                <a:spLocks noChangeArrowheads="1"/>
              </p:cNvSpPr>
              <p:nvPr/>
            </p:nvSpPr>
            <p:spPr bwMode="auto">
              <a:xfrm flipH="1">
                <a:off x="1786" y="990"/>
                <a:ext cx="11" cy="826"/>
              </a:xfrm>
              <a:prstGeom prst="rect">
                <a:avLst/>
              </a:prstGeom>
              <a:solidFill>
                <a:srgbClr val="1F1A1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" name="Line 70"/>
              <p:cNvSpPr>
                <a:spLocks noChangeShapeType="1"/>
              </p:cNvSpPr>
              <p:nvPr/>
            </p:nvSpPr>
            <p:spPr bwMode="auto">
              <a:xfrm flipH="1">
                <a:off x="1444" y="3147"/>
                <a:ext cx="0" cy="4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1" name="Freeform 71"/>
              <p:cNvSpPr>
                <a:spLocks/>
              </p:cNvSpPr>
              <p:nvPr/>
            </p:nvSpPr>
            <p:spPr bwMode="auto">
              <a:xfrm flipH="1">
                <a:off x="1436" y="3593"/>
                <a:ext cx="54" cy="55"/>
              </a:xfrm>
              <a:custGeom>
                <a:avLst/>
                <a:gdLst/>
                <a:ahLst/>
                <a:cxnLst>
                  <a:cxn ang="0">
                    <a:pos x="245" y="0"/>
                  </a:cxn>
                  <a:cxn ang="0">
                    <a:pos x="0" y="246"/>
                  </a:cxn>
                  <a:cxn ang="0">
                    <a:pos x="245" y="246"/>
                  </a:cxn>
                  <a:cxn ang="0">
                    <a:pos x="245" y="0"/>
                  </a:cxn>
                </a:cxnLst>
                <a:rect l="0" t="0" r="r" b="b"/>
                <a:pathLst>
                  <a:path w="245" h="246">
                    <a:moveTo>
                      <a:pt x="245" y="0"/>
                    </a:moveTo>
                    <a:lnTo>
                      <a:pt x="0" y="246"/>
                    </a:lnTo>
                    <a:lnTo>
                      <a:pt x="245" y="246"/>
                    </a:lnTo>
                    <a:lnTo>
                      <a:pt x="245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72" name="Group 72"/>
              <p:cNvGrpSpPr>
                <a:grpSpLocks/>
              </p:cNvGrpSpPr>
              <p:nvPr/>
            </p:nvGrpSpPr>
            <p:grpSpPr bwMode="auto">
              <a:xfrm flipH="1">
                <a:off x="1366" y="3580"/>
                <a:ext cx="77" cy="55"/>
                <a:chOff x="3297" y="3091"/>
                <a:chExt cx="116" cy="62"/>
              </a:xfrm>
            </p:grpSpPr>
            <p:sp>
              <p:nvSpPr>
                <p:cNvPr id="81" name="Freeform 73"/>
                <p:cNvSpPr>
                  <a:spLocks/>
                </p:cNvSpPr>
                <p:nvPr/>
              </p:nvSpPr>
              <p:spPr bwMode="auto">
                <a:xfrm>
                  <a:off x="3297" y="3098"/>
                  <a:ext cx="107" cy="55"/>
                </a:xfrm>
                <a:custGeom>
                  <a:avLst/>
                  <a:gdLst/>
                  <a:ahLst/>
                  <a:cxnLst>
                    <a:cxn ang="0">
                      <a:pos x="472" y="246"/>
                    </a:cxn>
                    <a:cxn ang="0">
                      <a:pos x="0" y="0"/>
                    </a:cxn>
                    <a:cxn ang="0">
                      <a:pos x="472" y="0"/>
                    </a:cxn>
                    <a:cxn ang="0">
                      <a:pos x="472" y="246"/>
                    </a:cxn>
                  </a:cxnLst>
                  <a:rect l="0" t="0" r="r" b="b"/>
                  <a:pathLst>
                    <a:path w="472" h="246">
                      <a:moveTo>
                        <a:pt x="472" y="246"/>
                      </a:moveTo>
                      <a:lnTo>
                        <a:pt x="0" y="0"/>
                      </a:lnTo>
                      <a:lnTo>
                        <a:pt x="472" y="0"/>
                      </a:lnTo>
                      <a:lnTo>
                        <a:pt x="472" y="246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2" name="Freeform 74"/>
                <p:cNvSpPr>
                  <a:spLocks/>
                </p:cNvSpPr>
                <p:nvPr/>
              </p:nvSpPr>
              <p:spPr bwMode="auto">
                <a:xfrm>
                  <a:off x="3301" y="3091"/>
                  <a:ext cx="112" cy="14"/>
                </a:xfrm>
                <a:custGeom>
                  <a:avLst/>
                  <a:gdLst/>
                  <a:ahLst/>
                  <a:cxnLst>
                    <a:cxn ang="0">
                      <a:pos x="492" y="32"/>
                    </a:cxn>
                    <a:cxn ang="0">
                      <a:pos x="460" y="0"/>
                    </a:cxn>
                    <a:cxn ang="0">
                      <a:pos x="0" y="0"/>
                    </a:cxn>
                    <a:cxn ang="0">
                      <a:pos x="0" y="64"/>
                    </a:cxn>
                    <a:cxn ang="0">
                      <a:pos x="460" y="64"/>
                    </a:cxn>
                    <a:cxn ang="0">
                      <a:pos x="492" y="32"/>
                    </a:cxn>
                    <a:cxn ang="0">
                      <a:pos x="492" y="32"/>
                    </a:cxn>
                    <a:cxn ang="0">
                      <a:pos x="492" y="0"/>
                    </a:cxn>
                    <a:cxn ang="0">
                      <a:pos x="460" y="0"/>
                    </a:cxn>
                    <a:cxn ang="0">
                      <a:pos x="492" y="32"/>
                    </a:cxn>
                  </a:cxnLst>
                  <a:rect l="0" t="0" r="r" b="b"/>
                  <a:pathLst>
                    <a:path w="492" h="64">
                      <a:moveTo>
                        <a:pt x="492" y="32"/>
                      </a:moveTo>
                      <a:lnTo>
                        <a:pt x="460" y="0"/>
                      </a:lnTo>
                      <a:lnTo>
                        <a:pt x="0" y="0"/>
                      </a:lnTo>
                      <a:lnTo>
                        <a:pt x="0" y="64"/>
                      </a:lnTo>
                      <a:lnTo>
                        <a:pt x="460" y="64"/>
                      </a:lnTo>
                      <a:lnTo>
                        <a:pt x="492" y="32"/>
                      </a:lnTo>
                      <a:lnTo>
                        <a:pt x="492" y="32"/>
                      </a:lnTo>
                      <a:lnTo>
                        <a:pt x="492" y="0"/>
                      </a:lnTo>
                      <a:lnTo>
                        <a:pt x="460" y="0"/>
                      </a:lnTo>
                      <a:lnTo>
                        <a:pt x="492" y="3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73" name="Line 75"/>
              <p:cNvSpPr>
                <a:spLocks noChangeShapeType="1"/>
              </p:cNvSpPr>
              <p:nvPr/>
            </p:nvSpPr>
            <p:spPr bwMode="auto">
              <a:xfrm flipH="1">
                <a:off x="1511" y="2909"/>
                <a:ext cx="0" cy="36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4" name="Line 76"/>
              <p:cNvSpPr>
                <a:spLocks noChangeShapeType="1"/>
              </p:cNvSpPr>
              <p:nvPr/>
            </p:nvSpPr>
            <p:spPr bwMode="auto">
              <a:xfrm flipH="1">
                <a:off x="1371" y="3581"/>
                <a:ext cx="0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5" name="Line 77"/>
              <p:cNvSpPr>
                <a:spLocks noChangeShapeType="1"/>
              </p:cNvSpPr>
              <p:nvPr/>
            </p:nvSpPr>
            <p:spPr bwMode="auto">
              <a:xfrm flipH="1">
                <a:off x="1647" y="993"/>
                <a:ext cx="0" cy="162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6" name="Line 78"/>
              <p:cNvSpPr>
                <a:spLocks noChangeShapeType="1"/>
              </p:cNvSpPr>
              <p:nvPr/>
            </p:nvSpPr>
            <p:spPr bwMode="auto">
              <a:xfrm>
                <a:off x="1857" y="980"/>
                <a:ext cx="0" cy="55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7" name="Line 79"/>
              <p:cNvSpPr>
                <a:spLocks noChangeShapeType="1"/>
              </p:cNvSpPr>
              <p:nvPr/>
            </p:nvSpPr>
            <p:spPr bwMode="auto">
              <a:xfrm>
                <a:off x="1372" y="986"/>
                <a:ext cx="1" cy="3066"/>
              </a:xfrm>
              <a:prstGeom prst="line">
                <a:avLst/>
              </a:prstGeom>
              <a:noFill/>
              <a:ln w="38100">
                <a:solidFill>
                  <a:srgbClr val="CC6600"/>
                </a:solidFill>
                <a:prstDash val="lgDash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8" name="Rectangle 80"/>
              <p:cNvSpPr>
                <a:spLocks noChangeArrowheads="1"/>
              </p:cNvSpPr>
              <p:nvPr/>
            </p:nvSpPr>
            <p:spPr bwMode="auto">
              <a:xfrm>
                <a:off x="2356" y="4057"/>
                <a:ext cx="1031" cy="159"/>
              </a:xfrm>
              <a:prstGeom prst="rect">
                <a:avLst/>
              </a:prstGeom>
              <a:solidFill>
                <a:srgbClr val="EAEAE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 dirty="0" smtClean="0">
                    <a:effectLst/>
                    <a:latin typeface="Comic Sans MS" pitchFamily="66" charset="0"/>
                  </a:rPr>
                  <a:t>TD =</a:t>
                </a:r>
                <a:r>
                  <a:rPr lang="en-US" sz="1600" b="1" dirty="0" smtClean="0">
                    <a:latin typeface="Comic Sans MS" pitchFamily="66" charset="0"/>
                  </a:rPr>
                  <a:t> 5 Km +++</a:t>
                </a:r>
                <a:endParaRPr lang="en-US" sz="1600" b="1" dirty="0"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79" name="Rectangle 81"/>
              <p:cNvSpPr>
                <a:spLocks noChangeArrowheads="1"/>
              </p:cNvSpPr>
              <p:nvPr/>
            </p:nvSpPr>
            <p:spPr bwMode="auto">
              <a:xfrm>
                <a:off x="1192" y="980"/>
                <a:ext cx="175" cy="292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66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0" name="Line 82"/>
              <p:cNvSpPr>
                <a:spLocks noChangeShapeType="1"/>
              </p:cNvSpPr>
              <p:nvPr/>
            </p:nvSpPr>
            <p:spPr bwMode="auto">
              <a:xfrm flipH="1">
                <a:off x="425" y="983"/>
                <a:ext cx="1639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89" name="Group 96"/>
          <p:cNvGrpSpPr/>
          <p:nvPr/>
        </p:nvGrpSpPr>
        <p:grpSpPr>
          <a:xfrm>
            <a:off x="3581400" y="3224059"/>
            <a:ext cx="1954389" cy="1325563"/>
            <a:chOff x="3842456" y="2656830"/>
            <a:chExt cx="1693333" cy="1325563"/>
          </a:xfrm>
        </p:grpSpPr>
        <p:sp>
          <p:nvSpPr>
            <p:cNvPr id="90" name="AutoShape 85"/>
            <p:cNvSpPr>
              <a:spLocks noChangeArrowheads="1"/>
            </p:cNvSpPr>
            <p:nvPr/>
          </p:nvSpPr>
          <p:spPr bwMode="auto">
            <a:xfrm>
              <a:off x="3842456" y="2656830"/>
              <a:ext cx="1693333" cy="1325563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1" name="Text Box 173"/>
            <p:cNvSpPr txBox="1">
              <a:spLocks noChangeArrowheads="1"/>
            </p:cNvSpPr>
            <p:nvPr/>
          </p:nvSpPr>
          <p:spPr bwMode="auto">
            <a:xfrm>
              <a:off x="4120445" y="3176588"/>
              <a:ext cx="1041400" cy="336550"/>
            </a:xfrm>
            <a:prstGeom prst="rect">
              <a:avLst/>
            </a:prstGeom>
            <a:noFill/>
            <a:ln w="12699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The Vision</a:t>
              </a:r>
              <a:endParaRPr lang="en-GB" sz="160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92" name="Rectangle 40"/>
          <p:cNvSpPr>
            <a:spLocks noChangeArrowheads="1"/>
          </p:cNvSpPr>
          <p:nvPr/>
        </p:nvSpPr>
        <p:spPr bwMode="auto">
          <a:xfrm>
            <a:off x="5513156" y="1034448"/>
            <a:ext cx="22906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1" dirty="0" smtClean="0">
                <a:solidFill>
                  <a:srgbClr val="1F1A17"/>
                </a:solidFill>
                <a:latin typeface="Comic Sans MS" pitchFamily="66" charset="0"/>
              </a:rPr>
              <a:t>Mono-diameter Well</a:t>
            </a:r>
            <a:endParaRPr lang="en-US" sz="1800" b="1" dirty="0"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3" name="Text Box 8"/>
          <p:cNvSpPr txBox="1">
            <a:spLocks noChangeArrowheads="1"/>
          </p:cNvSpPr>
          <p:nvPr/>
        </p:nvSpPr>
        <p:spPr bwMode="auto">
          <a:xfrm>
            <a:off x="3991589" y="1723939"/>
            <a:ext cx="912813" cy="483209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0B0BF3"/>
                </a:solidFill>
                <a:latin typeface="Comic Sans MS" pitchFamily="66" charset="0"/>
              </a:rPr>
              <a:t>S</a:t>
            </a:r>
          </a:p>
          <a:p>
            <a:pPr algn="ctr">
              <a:spcBef>
                <a:spcPct val="50000"/>
              </a:spcBef>
            </a:pPr>
            <a:r>
              <a:rPr lang="en-US" sz="3200" b="1" dirty="0" smtClean="0">
                <a:solidFill>
                  <a:srgbClr val="0B0BF3"/>
                </a:solidFill>
                <a:latin typeface="Comic Sans MS" pitchFamily="66" charset="0"/>
              </a:rPr>
              <a:t>L</a:t>
            </a:r>
          </a:p>
          <a:p>
            <a:pPr algn="ctr">
              <a:spcBef>
                <a:spcPct val="50000"/>
              </a:spcBef>
            </a:pPr>
            <a:endParaRPr lang="en-US" b="1" dirty="0" smtClean="0">
              <a:solidFill>
                <a:srgbClr val="0B0BF3"/>
              </a:solidFill>
              <a:latin typeface="Comic Sans MS" pitchFamily="66" charset="0"/>
            </a:endParaRPr>
          </a:p>
          <a:p>
            <a:pPr algn="ctr">
              <a:spcBef>
                <a:spcPct val="50000"/>
              </a:spcBef>
            </a:pPr>
            <a:endParaRPr lang="en-US" sz="3200" b="1" dirty="0">
              <a:solidFill>
                <a:srgbClr val="0B0BF3"/>
              </a:solidFill>
              <a:latin typeface="Comic Sans MS" pitchFamily="66" charset="0"/>
            </a:endParaRPr>
          </a:p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0B0BF3"/>
                </a:solidFill>
                <a:latin typeface="Comic Sans MS" pitchFamily="66" charset="0"/>
              </a:rPr>
              <a:t>I</a:t>
            </a:r>
          </a:p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0B0BF3"/>
                </a:solidFill>
                <a:latin typeface="Comic Sans MS" pitchFamily="66" charset="0"/>
              </a:rPr>
              <a:t>M</a:t>
            </a:r>
          </a:p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0B0BF3"/>
                </a:solidFill>
                <a:latin typeface="Comic Sans MS" pitchFamily="66" charset="0"/>
              </a:rPr>
              <a:t>Well</a:t>
            </a:r>
          </a:p>
        </p:txBody>
      </p:sp>
      <p:sp>
        <p:nvSpPr>
          <p:cNvPr id="95" name="Rectangle 80"/>
          <p:cNvSpPr>
            <a:spLocks noChangeArrowheads="1"/>
          </p:cNvSpPr>
          <p:nvPr/>
        </p:nvSpPr>
        <p:spPr bwMode="auto">
          <a:xfrm>
            <a:off x="209829" y="6605041"/>
            <a:ext cx="1410643" cy="184666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 dirty="0" smtClean="0">
                <a:effectLst/>
                <a:latin typeface="Comic Sans MS" pitchFamily="66" charset="0"/>
              </a:rPr>
              <a:t>Benzie et al, 2002</a:t>
            </a:r>
            <a:endParaRPr lang="en-US" sz="1600" b="1" dirty="0"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096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2" grpId="0"/>
      <p:bldP spid="9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" name="Straight Connector 2"/>
          <p:cNvCxnSpPr/>
          <p:nvPr/>
        </p:nvCxnSpPr>
        <p:spPr>
          <a:xfrm>
            <a:off x="2417619" y="838200"/>
            <a:ext cx="4876800" cy="1588"/>
          </a:xfrm>
          <a:prstGeom prst="line">
            <a:avLst/>
          </a:prstGeom>
          <a:ln w="69850">
            <a:solidFill>
              <a:srgbClr val="CC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545202" y="990600"/>
            <a:ext cx="48461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800"/>
              </a:spcBef>
              <a:spcAft>
                <a:spcPts val="800"/>
              </a:spcAft>
              <a:defRPr/>
            </a:pPr>
            <a:r>
              <a:rPr lang="en-US" sz="2000" b="1" kern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Solid Expandable Tubular Technology</a:t>
            </a:r>
            <a:endParaRPr lang="en-US" sz="2000" kern="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4" descr="C:\Users\user\Desktop\Graphical Abstract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548"/>
          <a:stretch/>
        </p:blipFill>
        <p:spPr bwMode="auto">
          <a:xfrm>
            <a:off x="1481468" y="1394635"/>
            <a:ext cx="7615820" cy="53949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ject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431" t="-330" r="-716" b="-330"/>
          <a:stretch>
            <a:fillRect/>
          </a:stretch>
        </p:blipFill>
        <p:spPr bwMode="auto">
          <a:xfrm>
            <a:off x="2473101" y="1524000"/>
            <a:ext cx="4918299" cy="5275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81000" y="125104"/>
            <a:ext cx="8229600" cy="868362"/>
          </a:xfrm>
          <a:noFill/>
        </p:spPr>
        <p:txBody>
          <a:bodyPr>
            <a:noAutofit/>
          </a:bodyPr>
          <a:lstStyle/>
          <a:p>
            <a:r>
              <a:rPr lang="en-US" sz="4800" b="1" dirty="0" smtClean="0"/>
              <a:t>   Game Changer</a:t>
            </a:r>
            <a:endParaRPr lang="en-US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1119</Words>
  <Application>Microsoft Office PowerPoint</Application>
  <PresentationFormat>On-screen Show (4:3)</PresentationFormat>
  <Paragraphs>243</Paragraphs>
  <Slides>37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Office Theme</vt:lpstr>
      <vt:lpstr>Equation</vt:lpstr>
      <vt:lpstr>Clip</vt:lpstr>
      <vt:lpstr>Slide 1</vt:lpstr>
      <vt:lpstr>Materials &amp; Design</vt:lpstr>
      <vt:lpstr>Tailored Materials</vt:lpstr>
      <vt:lpstr>Why Tailored Materials?</vt:lpstr>
      <vt:lpstr>Better Safety !!!</vt:lpstr>
      <vt:lpstr>To Do Things not Doable Before</vt:lpstr>
      <vt:lpstr>Slide 7</vt:lpstr>
      <vt:lpstr>Slim-to-MoD Wells</vt:lpstr>
      <vt:lpstr>   Game Changer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Pop-out Problem Formulation</vt:lpstr>
      <vt:lpstr>Mathematical Model</vt:lpstr>
      <vt:lpstr>Slide 19</vt:lpstr>
      <vt:lpstr>    Dynamics of Stick-Slip 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Thank you for your attention</vt:lpstr>
      <vt:lpstr>Slide 35</vt:lpstr>
      <vt:lpstr>Slide 36</vt:lpstr>
      <vt:lpstr>Slide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omar</dc:creator>
  <cp:lastModifiedBy>Nadeem</cp:lastModifiedBy>
  <cp:revision>43</cp:revision>
  <dcterms:created xsi:type="dcterms:W3CDTF">2015-05-04T04:45:58Z</dcterms:created>
  <dcterms:modified xsi:type="dcterms:W3CDTF">2015-05-08T15:42:24Z</dcterms:modified>
</cp:coreProperties>
</file>