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5" r:id="rId10"/>
    <p:sldId id="266" r:id="rId11"/>
    <p:sldId id="267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txPr>
        <a:bodyPr/>
        <a:lstStyle/>
        <a:p>
          <a:pPr>
            <a:defRPr sz="1200"/>
          </a:pPr>
          <a:endParaRPr lang="en-US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Sheet1!$B$3:$B$4</c:f>
              <c:strCache>
                <c:ptCount val="1"/>
                <c:pt idx="0">
                  <c:v>Electric Load  kWh/month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7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Sheet1!$A$5:$A$16</c:f>
              <c:strCache>
                <c:ptCount val="12"/>
                <c:pt idx="0">
                  <c:v>January </c:v>
                </c:pt>
                <c:pt idx="1">
                  <c:v>February 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Sheet1!$B$5:$B$16</c:f>
              <c:numCache>
                <c:formatCode>General</c:formatCode>
                <c:ptCount val="12"/>
                <c:pt idx="0">
                  <c:v>11.4</c:v>
                </c:pt>
                <c:pt idx="1">
                  <c:v>16.2</c:v>
                </c:pt>
                <c:pt idx="2">
                  <c:v>16.8</c:v>
                </c:pt>
                <c:pt idx="3">
                  <c:v>17.2</c:v>
                </c:pt>
                <c:pt idx="4">
                  <c:v>17.8</c:v>
                </c:pt>
                <c:pt idx="5">
                  <c:v>12.4</c:v>
                </c:pt>
                <c:pt idx="6">
                  <c:v>13</c:v>
                </c:pt>
                <c:pt idx="7">
                  <c:v>17.899999999999999</c:v>
                </c:pt>
                <c:pt idx="8">
                  <c:v>16.7</c:v>
                </c:pt>
                <c:pt idx="9">
                  <c:v>17</c:v>
                </c:pt>
                <c:pt idx="10">
                  <c:v>16.5</c:v>
                </c:pt>
                <c:pt idx="11">
                  <c:v>12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21771520"/>
        <c:axId val="134246400"/>
        <c:axId val="0"/>
      </c:bar3DChart>
      <c:catAx>
        <c:axId val="1217715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34246400"/>
        <c:crosses val="autoZero"/>
        <c:auto val="1"/>
        <c:lblAlgn val="ctr"/>
        <c:lblOffset val="100"/>
        <c:noMultiLvlLbl val="0"/>
      </c:catAx>
      <c:valAx>
        <c:axId val="1342464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177152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C15F94B-1608-419C-B70D-C5893619919B}" type="datetimeFigureOut">
              <a:rPr lang="en-US" smtClean="0"/>
              <a:t>5/9/2015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D21575-9385-4630-910D-4678DA6746B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effectLst/>
              </a:rPr>
              <a:t>Optimization of a PV-Wind Hybrid Electrical System for Schools in the Coastal Region of Sindh-Pakistan</a:t>
            </a:r>
            <a:br>
              <a:rPr lang="en-US" sz="2800" dirty="0">
                <a:effectLst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Anjum </a:t>
            </a:r>
            <a:r>
              <a:rPr lang="en-US" dirty="0" smtClean="0"/>
              <a:t>Khalid</a:t>
            </a:r>
          </a:p>
          <a:p>
            <a:r>
              <a:rPr lang="en-US" dirty="0" smtClean="0"/>
              <a:t>Anwar </a:t>
            </a:r>
            <a:r>
              <a:rPr lang="en-US" dirty="0"/>
              <a:t>Anis </a:t>
            </a:r>
            <a:r>
              <a:rPr lang="en-US" dirty="0" smtClean="0"/>
              <a:t>Ahmed</a:t>
            </a:r>
          </a:p>
          <a:p>
            <a:r>
              <a:rPr lang="en-US" dirty="0" smtClean="0"/>
              <a:t>Syed </a:t>
            </a:r>
            <a:r>
              <a:rPr lang="en-US" dirty="0"/>
              <a:t>Ahmad Raza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47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>Monthly </a:t>
            </a:r>
            <a:r>
              <a:rPr lang="en-US" sz="3200" dirty="0">
                <a:effectLst/>
              </a:rPr>
              <a:t>electricity production is given the bar graph below.</a:t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354"/>
            <a:ext cx="8366311" cy="346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6406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Cash Flow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14604"/>
            <a:ext cx="8194843" cy="3195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2994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HOMER software showed that wind-PV hybrid electric system will meet the power requirement of the schools more than 95% of the time in a year.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More </a:t>
            </a:r>
            <a:r>
              <a:rPr lang="en-GB" dirty="0"/>
              <a:t>than 10 </a:t>
            </a:r>
            <a:r>
              <a:rPr lang="en-GB" dirty="0" err="1"/>
              <a:t>MWh</a:t>
            </a:r>
            <a:r>
              <a:rPr lang="en-GB" dirty="0"/>
              <a:t>/year of electricity can be generated using the proposed system, with approximately 3.3 </a:t>
            </a:r>
            <a:r>
              <a:rPr lang="en-GB" dirty="0" err="1"/>
              <a:t>MWh</a:t>
            </a:r>
            <a:r>
              <a:rPr lang="en-GB" dirty="0"/>
              <a:t>/year of excess electricity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r>
              <a:rPr lang="en-GB" dirty="0"/>
              <a:t>The levelized cost of electricity </a:t>
            </a:r>
            <a:r>
              <a:rPr lang="en-GB" dirty="0" smtClean="0"/>
              <a:t>generated by hybrid system </a:t>
            </a:r>
            <a:r>
              <a:rPr lang="en-GB" dirty="0"/>
              <a:t>at USD 0.27/kWh is lower than diesel generated electricity at USD 0.31/kWh</a:t>
            </a:r>
            <a:r>
              <a:rPr lang="en-GB" dirty="0" smtClean="0"/>
              <a:t>,</a:t>
            </a:r>
          </a:p>
          <a:p>
            <a:endParaRPr lang="en-GB" dirty="0"/>
          </a:p>
          <a:p>
            <a:r>
              <a:rPr lang="en-GB" dirty="0" smtClean="0"/>
              <a:t>The hybrid renewable energy system is </a:t>
            </a:r>
            <a:r>
              <a:rPr lang="en-GB" dirty="0"/>
              <a:t>more attractive for use </a:t>
            </a:r>
            <a:r>
              <a:rPr lang="en-GB" dirty="0" smtClean="0"/>
              <a:t>in coastal region </a:t>
            </a:r>
            <a:r>
              <a:rPr lang="en-GB" dirty="0"/>
              <a:t>schools.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108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37160" indent="0">
              <a:buNone/>
            </a:pPr>
            <a:r>
              <a:rPr lang="en-US" sz="23900" dirty="0" smtClean="0">
                <a:solidFill>
                  <a:srgbClr val="FF0000"/>
                </a:solidFill>
              </a:rPr>
              <a:t> END</a:t>
            </a:r>
            <a:endParaRPr lang="en-US" sz="23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8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energy crisis is affecting every aspect of economy</a:t>
            </a:r>
          </a:p>
          <a:p>
            <a:endParaRPr lang="en-US" dirty="0" smtClean="0"/>
          </a:p>
          <a:p>
            <a:r>
              <a:rPr lang="en-US" dirty="0" smtClean="0"/>
              <a:t>Schools in Sindh province are can improve their standard if reliable electricity supply is ensured</a:t>
            </a:r>
          </a:p>
          <a:p>
            <a:endParaRPr lang="en-US" dirty="0"/>
          </a:p>
          <a:p>
            <a:r>
              <a:rPr lang="en-US" dirty="0" smtClean="0"/>
              <a:t>Renewable energy technologies like PV and wind turbine can help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4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renewable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average we have more than 300 sunny days in year</a:t>
            </a:r>
          </a:p>
          <a:p>
            <a:endParaRPr lang="en-US" dirty="0" smtClean="0"/>
          </a:p>
          <a:p>
            <a:r>
              <a:rPr lang="en-US" dirty="0" smtClean="0"/>
              <a:t>The annual average solar radiation intensity in Karachi is 5.4kW/m</a:t>
            </a:r>
            <a:r>
              <a:rPr lang="en-US" baseline="30000" dirty="0" smtClean="0"/>
              <a:t>2</a:t>
            </a:r>
            <a:r>
              <a:rPr lang="en-US" dirty="0" smtClean="0"/>
              <a:t>-day</a:t>
            </a:r>
          </a:p>
          <a:p>
            <a:endParaRPr lang="en-US" dirty="0"/>
          </a:p>
          <a:p>
            <a:r>
              <a:rPr lang="en-US" dirty="0" smtClean="0"/>
              <a:t>Sind coastal area has good wind energy resource Sindh Wind-Energy-Corridor has a potential of about 20GW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5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W</a:t>
            </a:r>
            <a:r>
              <a:rPr lang="en-US" sz="3600" dirty="0" smtClean="0">
                <a:effectLst/>
              </a:rPr>
              <a:t>ind </a:t>
            </a:r>
            <a:r>
              <a:rPr lang="en-US" sz="3600" dirty="0">
                <a:effectLst/>
              </a:rPr>
              <a:t>energy potential of Pakistan</a:t>
            </a:r>
            <a:endParaRPr lang="en-US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57" y="1370451"/>
            <a:ext cx="8765343" cy="5563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913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Solar Energy Resources of Pakistan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70677"/>
            <a:ext cx="7239000" cy="543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1151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Peak of solar radiation occurs at day time while </a:t>
            </a:r>
            <a:r>
              <a:rPr lang="en-US" dirty="0"/>
              <a:t>wind </a:t>
            </a:r>
            <a:r>
              <a:rPr lang="en-US" dirty="0" smtClean="0"/>
              <a:t>peaks in the afternoon </a:t>
            </a:r>
          </a:p>
          <a:p>
            <a:endParaRPr lang="en-US" dirty="0" smtClean="0"/>
          </a:p>
          <a:p>
            <a:r>
              <a:rPr lang="en-US" dirty="0" smtClean="0"/>
              <a:t>The operation hours of PV-wind hybrid system are thus increased</a:t>
            </a:r>
          </a:p>
          <a:p>
            <a:endParaRPr lang="en-US" dirty="0"/>
          </a:p>
          <a:p>
            <a:r>
              <a:rPr lang="en-US" dirty="0" smtClean="0"/>
              <a:t> HOMER renewable energy system optimization software was chosen to determine the size of the hybrid system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00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 School Monthly Electrical Load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5683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effectLst/>
              </a:rPr>
              <a:t>Stand-alone hybrid PV-wind </a:t>
            </a:r>
            <a:r>
              <a:rPr lang="en-US" sz="3200" dirty="0" smtClean="0">
                <a:effectLst/>
              </a:rPr>
              <a:t>system HOMER configuration </a:t>
            </a:r>
            <a:endParaRPr lang="en-US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3" y="1447800"/>
            <a:ext cx="8412476" cy="5257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087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200" dirty="0">
                <a:effectLst/>
              </a:rPr>
              <a:t>Hybrid PV-wind system HOMER output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340555"/>
              </p:ext>
            </p:extLst>
          </p:nvPr>
        </p:nvGraphicFramePr>
        <p:xfrm>
          <a:off x="304800" y="1981199"/>
          <a:ext cx="8305800" cy="4114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10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Amount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Units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Electricity generated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 10,189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kWh/year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Excess electricity: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 3,359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kWh/year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Unmet electric load: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266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kWh/year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Renewable fraction: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1.00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PV Capacity factor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19.3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%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PV hours of operation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4,400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hr/year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Turbine Capacity factor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50.6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%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Turbine hours of operation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7,895 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hr/year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60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Levelized cost of electricity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0.312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$/kWh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935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</TotalTime>
  <Words>314</Words>
  <Application>Microsoft Office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Optimization of a PV-Wind Hybrid Electrical System for Schools in the Coastal Region of Sindh-Pakistan </vt:lpstr>
      <vt:lpstr>Introduction </vt:lpstr>
      <vt:lpstr>Our renewable Resources</vt:lpstr>
      <vt:lpstr>Wind energy potential of Pakistan</vt:lpstr>
      <vt:lpstr>Solar Energy Resources of Pakistan </vt:lpstr>
      <vt:lpstr>HOMER </vt:lpstr>
      <vt:lpstr>Type School Monthly Electrical Load</vt:lpstr>
      <vt:lpstr>Stand-alone hybrid PV-wind system HOMER configuration </vt:lpstr>
      <vt:lpstr>Hybrid PV-wind system HOMER output</vt:lpstr>
      <vt:lpstr> Monthly electricity production is given the bar graph below. </vt:lpstr>
      <vt:lpstr>Cash Flow 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 of a PV-Wind Hybrid Electrical System for Schools in the Coastal Region of Sindh-Pakistan </dc:title>
  <dc:creator>system administrator</dc:creator>
  <cp:lastModifiedBy>system administrator</cp:lastModifiedBy>
  <cp:revision>6</cp:revision>
  <dcterms:created xsi:type="dcterms:W3CDTF">2015-05-09T04:48:30Z</dcterms:created>
  <dcterms:modified xsi:type="dcterms:W3CDTF">2015-05-09T05:40:30Z</dcterms:modified>
</cp:coreProperties>
</file>