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58" r:id="rId2"/>
    <p:sldId id="547" r:id="rId3"/>
    <p:sldId id="548" r:id="rId4"/>
    <p:sldId id="534" r:id="rId5"/>
    <p:sldId id="533" r:id="rId6"/>
    <p:sldId id="369" r:id="rId7"/>
    <p:sldId id="535" r:id="rId8"/>
    <p:sldId id="536" r:id="rId9"/>
    <p:sldId id="406" r:id="rId10"/>
    <p:sldId id="317" r:id="rId11"/>
    <p:sldId id="515" r:id="rId12"/>
    <p:sldId id="517" r:id="rId13"/>
    <p:sldId id="518" r:id="rId14"/>
    <p:sldId id="519" r:id="rId15"/>
    <p:sldId id="520" r:id="rId16"/>
    <p:sldId id="521" r:id="rId17"/>
    <p:sldId id="522" r:id="rId18"/>
    <p:sldId id="524" r:id="rId19"/>
    <p:sldId id="525" r:id="rId20"/>
    <p:sldId id="526" r:id="rId21"/>
    <p:sldId id="527" r:id="rId22"/>
    <p:sldId id="537" r:id="rId23"/>
    <p:sldId id="540" r:id="rId24"/>
    <p:sldId id="543" r:id="rId25"/>
    <p:sldId id="544" r:id="rId26"/>
    <p:sldId id="546" r:id="rId27"/>
    <p:sldId id="529" r:id="rId28"/>
    <p:sldId id="530" r:id="rId29"/>
    <p:sldId id="461" r:id="rId30"/>
    <p:sldId id="538" r:id="rId31"/>
    <p:sldId id="479" r:id="rId32"/>
    <p:sldId id="374" r:id="rId33"/>
    <p:sldId id="352" r:id="rId34"/>
    <p:sldId id="532" r:id="rId35"/>
    <p:sldId id="504" r:id="rId36"/>
    <p:sldId id="54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39" autoAdjust="0"/>
  </p:normalViewPr>
  <p:slideViewPr>
    <p:cSldViewPr>
      <p:cViewPr>
        <p:scale>
          <a:sx n="70" d="100"/>
          <a:sy n="70" d="100"/>
        </p:scale>
        <p:origin x="-1086"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file:///\\STFiler\phamers\delta%20T%20calculation%20v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STFiler\phamers\delta%20T%20calculation%20v2.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200"/>
            </a:pPr>
            <a:r>
              <a:rPr lang="el-GR" sz="2200"/>
              <a:t>Δ</a:t>
            </a:r>
            <a:r>
              <a:rPr lang="nl-NL" sz="2200"/>
              <a:t>T CO</a:t>
            </a:r>
            <a:r>
              <a:rPr lang="en-US" sz="2200"/>
              <a:t> reduction</a:t>
            </a:r>
          </a:p>
        </c:rich>
      </c:tx>
      <c:layout/>
      <c:overlay val="0"/>
    </c:title>
    <c:autoTitleDeleted val="0"/>
    <c:plotArea>
      <c:layout>
        <c:manualLayout>
          <c:layoutTarget val="inner"/>
          <c:xMode val="edge"/>
          <c:yMode val="edge"/>
          <c:x val="0.19929593175853041"/>
          <c:y val="0.11998438772739595"/>
          <c:w val="0.7493307086614176"/>
          <c:h val="0.53496062992125648"/>
        </c:manualLayout>
      </c:layout>
      <c:scatterChart>
        <c:scatterStyle val="lineMarker"/>
        <c:varyColors val="0"/>
        <c:ser>
          <c:idx val="0"/>
          <c:order val="0"/>
          <c:tx>
            <c:v>CuO/Al2O3</c:v>
          </c:tx>
          <c:marker>
            <c:symbol val="none"/>
          </c:marker>
          <c:xVal>
            <c:numRef>
              <c:f>'berekening andere evenwichten'!$A$38:$A$57</c:f>
              <c:numCache>
                <c:formatCode>General</c:formatCode>
                <c:ptCount val="20"/>
                <c:pt idx="0">
                  <c:v>1.0000000000000041E-3</c:v>
                </c:pt>
                <c:pt idx="1">
                  <c:v>1.0000000000000005E-2</c:v>
                </c:pt>
                <c:pt idx="2">
                  <c:v>2.0000000000000011E-2</c:v>
                </c:pt>
                <c:pt idx="3">
                  <c:v>3.0000000000000002E-2</c:v>
                </c:pt>
                <c:pt idx="4">
                  <c:v>4.0000000000000022E-2</c:v>
                </c:pt>
                <c:pt idx="5">
                  <c:v>6.0000000000000032E-2</c:v>
                </c:pt>
                <c:pt idx="6">
                  <c:v>8.0000000000000043E-2</c:v>
                </c:pt>
                <c:pt idx="7">
                  <c:v>0.1</c:v>
                </c:pt>
                <c:pt idx="8">
                  <c:v>0.12000000000000002</c:v>
                </c:pt>
                <c:pt idx="9">
                  <c:v>0.14000000000000001</c:v>
                </c:pt>
                <c:pt idx="10">
                  <c:v>0.16</c:v>
                </c:pt>
                <c:pt idx="11">
                  <c:v>0.18000000000000024</c:v>
                </c:pt>
                <c:pt idx="12">
                  <c:v>0.2</c:v>
                </c:pt>
                <c:pt idx="13">
                  <c:v>0.21000000000000021</c:v>
                </c:pt>
                <c:pt idx="14">
                  <c:v>0.22</c:v>
                </c:pt>
                <c:pt idx="15">
                  <c:v>0.23</c:v>
                </c:pt>
                <c:pt idx="16">
                  <c:v>0.24000000000000021</c:v>
                </c:pt>
                <c:pt idx="17">
                  <c:v>0.26</c:v>
                </c:pt>
                <c:pt idx="18">
                  <c:v>0.28000000000000008</c:v>
                </c:pt>
                <c:pt idx="19">
                  <c:v>0.30000000000000032</c:v>
                </c:pt>
              </c:numCache>
            </c:numRef>
          </c:xVal>
          <c:yVal>
            <c:numRef>
              <c:f>'berekening andere evenwichten'!$L$38:$L$57</c:f>
              <c:numCache>
                <c:formatCode>0</c:formatCode>
                <c:ptCount val="20"/>
                <c:pt idx="0">
                  <c:v>1.3173063970919447</c:v>
                </c:pt>
                <c:pt idx="1">
                  <c:v>13.266800728271498</c:v>
                </c:pt>
                <c:pt idx="2">
                  <c:v>26.745059487455762</c:v>
                </c:pt>
                <c:pt idx="3">
                  <c:v>40.4398724999363</c:v>
                </c:pt>
                <c:pt idx="4">
                  <c:v>54.356501075628778</c:v>
                </c:pt>
                <c:pt idx="5">
                  <c:v>82.877116363274908</c:v>
                </c:pt>
                <c:pt idx="6">
                  <c:v>112.35256215548571</c:v>
                </c:pt>
                <c:pt idx="7">
                  <c:v>142.83160435404852</c:v>
                </c:pt>
                <c:pt idx="8">
                  <c:v>174.36638719159964</c:v>
                </c:pt>
                <c:pt idx="9">
                  <c:v>207.01273093627401</c:v>
                </c:pt>
                <c:pt idx="10">
                  <c:v>240.83046164226081</c:v>
                </c:pt>
                <c:pt idx="11">
                  <c:v>275.88377704425199</c:v>
                </c:pt>
                <c:pt idx="12">
                  <c:v>312.24165330379492</c:v>
                </c:pt>
                <c:pt idx="13">
                  <c:v>330.93277384520206</c:v>
                </c:pt>
                <c:pt idx="14">
                  <c:v>349.97829802971648</c:v>
                </c:pt>
                <c:pt idx="15">
                  <c:v>369.38840214233301</c:v>
                </c:pt>
                <c:pt idx="16">
                  <c:v>389.17365583318002</c:v>
                </c:pt>
                <c:pt idx="17">
                  <c:v>429.91397366499569</c:v>
                </c:pt>
                <c:pt idx="18">
                  <c:v>472.29243434851708</c:v>
                </c:pt>
                <c:pt idx="19">
                  <c:v>516.4098681023977</c:v>
                </c:pt>
              </c:numCache>
            </c:numRef>
          </c:yVal>
          <c:smooth val="0"/>
        </c:ser>
        <c:ser>
          <c:idx val="1"/>
          <c:order val="1"/>
          <c:tx>
            <c:v>NiO/Al2O3</c:v>
          </c:tx>
          <c:marker>
            <c:symbol val="none"/>
          </c:marker>
          <c:xVal>
            <c:numRef>
              <c:f>'berekening andere evenwichten'!$A$67:$A$86</c:f>
              <c:numCache>
                <c:formatCode>General</c:formatCode>
                <c:ptCount val="20"/>
                <c:pt idx="0">
                  <c:v>1.0000000000000041E-3</c:v>
                </c:pt>
                <c:pt idx="1">
                  <c:v>2.0000000000000011E-2</c:v>
                </c:pt>
                <c:pt idx="2">
                  <c:v>4.0000000000000022E-2</c:v>
                </c:pt>
                <c:pt idx="3">
                  <c:v>6.0000000000000032E-2</c:v>
                </c:pt>
                <c:pt idx="4">
                  <c:v>8.0000000000000043E-2</c:v>
                </c:pt>
                <c:pt idx="5">
                  <c:v>0.1</c:v>
                </c:pt>
                <c:pt idx="6">
                  <c:v>0.12000000000000002</c:v>
                </c:pt>
                <c:pt idx="7">
                  <c:v>0.14000000000000001</c:v>
                </c:pt>
                <c:pt idx="8">
                  <c:v>0.16</c:v>
                </c:pt>
                <c:pt idx="9">
                  <c:v>0.18000000000000024</c:v>
                </c:pt>
                <c:pt idx="10">
                  <c:v>0.2</c:v>
                </c:pt>
                <c:pt idx="11">
                  <c:v>0.22</c:v>
                </c:pt>
                <c:pt idx="12">
                  <c:v>0.24000000000000021</c:v>
                </c:pt>
                <c:pt idx="13">
                  <c:v>0.26</c:v>
                </c:pt>
                <c:pt idx="14">
                  <c:v>0.28000000000000008</c:v>
                </c:pt>
                <c:pt idx="15">
                  <c:v>0.30000000000000032</c:v>
                </c:pt>
                <c:pt idx="16">
                  <c:v>0.32500000000000134</c:v>
                </c:pt>
                <c:pt idx="17">
                  <c:v>0.35000000000000031</c:v>
                </c:pt>
                <c:pt idx="18">
                  <c:v>0.37500000000000117</c:v>
                </c:pt>
                <c:pt idx="19">
                  <c:v>0.4</c:v>
                </c:pt>
              </c:numCache>
            </c:numRef>
          </c:xVal>
          <c:yVal>
            <c:numRef>
              <c:f>'berekening andere evenwichten'!$L$67:$L$86</c:f>
              <c:numCache>
                <c:formatCode>0.0</c:formatCode>
                <c:ptCount val="20"/>
                <c:pt idx="0">
                  <c:v>0.51006494035801353</c:v>
                </c:pt>
                <c:pt idx="1">
                  <c:v>10.354536079493034</c:v>
                </c:pt>
                <c:pt idx="2">
                  <c:v>21.041783719401387</c:v>
                </c:pt>
                <c:pt idx="3">
                  <c:v>32.078040773588654</c:v>
                </c:pt>
                <c:pt idx="4">
                  <c:v>43.480687231087998</c:v>
                </c:pt>
                <c:pt idx="5">
                  <c:v>55.268276545823959</c:v>
                </c:pt>
                <c:pt idx="6">
                  <c:v>67.460636374761719</c:v>
                </c:pt>
                <c:pt idx="7">
                  <c:v>80.078979875005658</c:v>
                </c:pt>
                <c:pt idx="8">
                  <c:v>93.146028873990858</c:v>
                </c:pt>
                <c:pt idx="9">
                  <c:v>106.68615041724567</c:v>
                </c:pt>
                <c:pt idx="10">
                  <c:v>120.72550842006773</c:v>
                </c:pt>
                <c:pt idx="11">
                  <c:v>135.29223240885818</c:v>
                </c:pt>
                <c:pt idx="12">
                  <c:v>150.4166056419277</c:v>
                </c:pt>
                <c:pt idx="13">
                  <c:v>166.13127525707645</c:v>
                </c:pt>
                <c:pt idx="14">
                  <c:v>182.47148751474819</c:v>
                </c:pt>
                <c:pt idx="15">
                  <c:v>199.47535170414969</c:v>
                </c:pt>
                <c:pt idx="16">
                  <c:v>221.7266407798393</c:v>
                </c:pt>
                <c:pt idx="17">
                  <c:v>245.16800840705659</c:v>
                </c:pt>
                <c:pt idx="18">
                  <c:v>269.89755238471975</c:v>
                </c:pt>
                <c:pt idx="19">
                  <c:v>296.02445668234878</c:v>
                </c:pt>
              </c:numCache>
            </c:numRef>
          </c:yVal>
          <c:smooth val="0"/>
        </c:ser>
        <c:ser>
          <c:idx val="2"/>
          <c:order val="2"/>
          <c:tx>
            <c:v>Fe2O3/Al2O3</c:v>
          </c:tx>
          <c:spPr>
            <a:ln>
              <a:solidFill>
                <a:srgbClr val="92D050"/>
              </a:solidFill>
            </a:ln>
          </c:spPr>
          <c:marker>
            <c:symbol val="none"/>
          </c:marker>
          <c:xVal>
            <c:numRef>
              <c:f>'berekening andere evenwichten'!$A$96:$A$115</c:f>
              <c:numCache>
                <c:formatCode>General</c:formatCode>
                <c:ptCount val="20"/>
                <c:pt idx="0">
                  <c:v>1.0000000000000041E-3</c:v>
                </c:pt>
                <c:pt idx="1">
                  <c:v>4.0000000000000022E-2</c:v>
                </c:pt>
                <c:pt idx="2">
                  <c:v>6.0000000000000032E-2</c:v>
                </c:pt>
                <c:pt idx="3">
                  <c:v>8.0000000000000043E-2</c:v>
                </c:pt>
                <c:pt idx="4">
                  <c:v>0.1</c:v>
                </c:pt>
                <c:pt idx="5">
                  <c:v>0.12000000000000002</c:v>
                </c:pt>
                <c:pt idx="6">
                  <c:v>0.14000000000000001</c:v>
                </c:pt>
                <c:pt idx="7">
                  <c:v>0.16</c:v>
                </c:pt>
                <c:pt idx="8">
                  <c:v>0.18000000000000024</c:v>
                </c:pt>
                <c:pt idx="9">
                  <c:v>0.2</c:v>
                </c:pt>
                <c:pt idx="10">
                  <c:v>0.22</c:v>
                </c:pt>
                <c:pt idx="11">
                  <c:v>0.24000000000000021</c:v>
                </c:pt>
                <c:pt idx="12">
                  <c:v>0.26</c:v>
                </c:pt>
                <c:pt idx="13">
                  <c:v>0.28000000000000008</c:v>
                </c:pt>
                <c:pt idx="14">
                  <c:v>0.30000000000000032</c:v>
                </c:pt>
                <c:pt idx="15">
                  <c:v>0.32000000000000134</c:v>
                </c:pt>
                <c:pt idx="16">
                  <c:v>0.34</c:v>
                </c:pt>
                <c:pt idx="17">
                  <c:v>0.36000000000000032</c:v>
                </c:pt>
                <c:pt idx="18">
                  <c:v>0.38000000000000134</c:v>
                </c:pt>
                <c:pt idx="19">
                  <c:v>0.4</c:v>
                </c:pt>
              </c:numCache>
            </c:numRef>
          </c:xVal>
          <c:yVal>
            <c:numRef>
              <c:f>'berekening andere evenwichten'!$L$96:$L$115</c:f>
              <c:numCache>
                <c:formatCode>0.0</c:formatCode>
                <c:ptCount val="20"/>
                <c:pt idx="0">
                  <c:v>5.8850259893055007E-2</c:v>
                </c:pt>
                <c:pt idx="1">
                  <c:v>2.3750602551225604</c:v>
                </c:pt>
                <c:pt idx="2">
                  <c:v>3.5790026366960763</c:v>
                </c:pt>
                <c:pt idx="3">
                  <c:v>4.7940890767265998</c:v>
                </c:pt>
                <c:pt idx="4">
                  <c:v>6.0204750238682605</c:v>
                </c:pt>
                <c:pt idx="5">
                  <c:v>7.2583188314218106</c:v>
                </c:pt>
                <c:pt idx="6">
                  <c:v>8.507781825496977</c:v>
                </c:pt>
                <c:pt idx="7">
                  <c:v>9.7690283751029803</c:v>
                </c:pt>
                <c:pt idx="8">
                  <c:v>11.042225964231648</c:v>
                </c:pt>
                <c:pt idx="9">
                  <c:v>12.327545265999326</c:v>
                </c:pt>
                <c:pt idx="10">
                  <c:v>13.625160218916525</c:v>
                </c:pt>
                <c:pt idx="11">
                  <c:v>14.935248105357058</c:v>
                </c:pt>
                <c:pt idx="12">
                  <c:v>16.257989632300724</c:v>
                </c:pt>
                <c:pt idx="13">
                  <c:v>17.593569014427029</c:v>
                </c:pt>
                <c:pt idx="14">
                  <c:v>18.942174059640127</c:v>
                </c:pt>
                <c:pt idx="15">
                  <c:v>20.30399625710821</c:v>
                </c:pt>
                <c:pt idx="16">
                  <c:v>21.679230867904327</c:v>
                </c:pt>
                <c:pt idx="17">
                  <c:v>23.068077018338556</c:v>
                </c:pt>
                <c:pt idx="18">
                  <c:v>24.470737796075021</c:v>
                </c:pt>
                <c:pt idx="19">
                  <c:v>25.887420349132089</c:v>
                </c:pt>
              </c:numCache>
            </c:numRef>
          </c:yVal>
          <c:smooth val="0"/>
        </c:ser>
        <c:ser>
          <c:idx val="3"/>
          <c:order val="3"/>
          <c:tx>
            <c:v>Mn3O4/Al2O3</c:v>
          </c:tx>
          <c:marker>
            <c:symbol val="none"/>
          </c:marker>
          <c:xVal>
            <c:numRef>
              <c:f>'berekening andere evenwichten'!$A$154:$A$173</c:f>
              <c:numCache>
                <c:formatCode>General</c:formatCode>
                <c:ptCount val="20"/>
                <c:pt idx="0">
                  <c:v>1.0000000000000041E-3</c:v>
                </c:pt>
                <c:pt idx="1">
                  <c:v>4.0000000000000022E-2</c:v>
                </c:pt>
                <c:pt idx="2">
                  <c:v>6.0000000000000032E-2</c:v>
                </c:pt>
                <c:pt idx="3">
                  <c:v>8.0000000000000043E-2</c:v>
                </c:pt>
                <c:pt idx="4">
                  <c:v>0.1</c:v>
                </c:pt>
                <c:pt idx="5">
                  <c:v>0.12000000000000002</c:v>
                </c:pt>
                <c:pt idx="6">
                  <c:v>0.14000000000000001</c:v>
                </c:pt>
                <c:pt idx="7">
                  <c:v>0.16</c:v>
                </c:pt>
                <c:pt idx="8">
                  <c:v>0.18000000000000024</c:v>
                </c:pt>
                <c:pt idx="9">
                  <c:v>0.2</c:v>
                </c:pt>
                <c:pt idx="10">
                  <c:v>0.22</c:v>
                </c:pt>
                <c:pt idx="11">
                  <c:v>0.24000000000000021</c:v>
                </c:pt>
                <c:pt idx="12">
                  <c:v>0.26</c:v>
                </c:pt>
                <c:pt idx="13">
                  <c:v>0.28000000000000008</c:v>
                </c:pt>
                <c:pt idx="14">
                  <c:v>0.30000000000000032</c:v>
                </c:pt>
                <c:pt idx="15">
                  <c:v>0.32000000000000134</c:v>
                </c:pt>
                <c:pt idx="16">
                  <c:v>0.34</c:v>
                </c:pt>
                <c:pt idx="17">
                  <c:v>0.36000000000000032</c:v>
                </c:pt>
                <c:pt idx="18">
                  <c:v>0.38000000000000134</c:v>
                </c:pt>
                <c:pt idx="19">
                  <c:v>0.4</c:v>
                </c:pt>
              </c:numCache>
            </c:numRef>
          </c:xVal>
          <c:yVal>
            <c:numRef>
              <c:f>'berekening andere evenwichten'!$L$154:$L$173</c:f>
              <c:numCache>
                <c:formatCode>0.0</c:formatCode>
                <c:ptCount val="20"/>
                <c:pt idx="0">
                  <c:v>0.18445656412042974</c:v>
                </c:pt>
                <c:pt idx="1">
                  <c:v>7.5135936310437383</c:v>
                </c:pt>
                <c:pt idx="2">
                  <c:v>11.377407278668704</c:v>
                </c:pt>
                <c:pt idx="3">
                  <c:v>15.315301237619726</c:v>
                </c:pt>
                <c:pt idx="4">
                  <c:v>19.329426625230326</c:v>
                </c:pt>
                <c:pt idx="5">
                  <c:v>23.422018657332426</c:v>
                </c:pt>
                <c:pt idx="6">
                  <c:v>27.595400798637659</c:v>
                </c:pt>
                <c:pt idx="7">
                  <c:v>31.85198916136164</c:v>
                </c:pt>
                <c:pt idx="8">
                  <c:v>36.194297169588125</c:v>
                </c:pt>
                <c:pt idx="9">
                  <c:v>40.624940508293776</c:v>
                </c:pt>
                <c:pt idx="10">
                  <c:v>45.146642377509863</c:v>
                </c:pt>
                <c:pt idx="11">
                  <c:v>49.762239073797645</c:v>
                </c:pt>
                <c:pt idx="12">
                  <c:v>54.474685923076834</c:v>
                </c:pt>
                <c:pt idx="13">
                  <c:v>59.287063590882191</c:v>
                </c:pt>
                <c:pt idx="14">
                  <c:v>64.202584798364953</c:v>
                </c:pt>
                <c:pt idx="15">
                  <c:v>69.224601474800394</c:v>
                </c:pt>
                <c:pt idx="16">
                  <c:v>74.356612380070331</c:v>
                </c:pt>
                <c:pt idx="17">
                  <c:v>79.602271233540279</c:v>
                </c:pt>
                <c:pt idx="18">
                  <c:v>84.965395389027265</c:v>
                </c:pt>
                <c:pt idx="19">
                  <c:v>90.449975099129873</c:v>
                </c:pt>
              </c:numCache>
            </c:numRef>
          </c:yVal>
          <c:smooth val="0"/>
        </c:ser>
        <c:dLbls>
          <c:showLegendKey val="0"/>
          <c:showVal val="0"/>
          <c:showCatName val="0"/>
          <c:showSerName val="0"/>
          <c:showPercent val="0"/>
          <c:showBubbleSize val="0"/>
        </c:dLbls>
        <c:axId val="62375040"/>
        <c:axId val="62376960"/>
      </c:scatterChart>
      <c:valAx>
        <c:axId val="62375040"/>
        <c:scaling>
          <c:orientation val="minMax"/>
          <c:max val="0.4"/>
        </c:scaling>
        <c:delete val="0"/>
        <c:axPos val="b"/>
        <c:title>
          <c:tx>
            <c:rich>
              <a:bodyPr/>
              <a:lstStyle/>
              <a:p>
                <a:pPr>
                  <a:defRPr sz="1400"/>
                </a:pPr>
                <a:r>
                  <a:rPr lang="en-US" sz="1400" dirty="0"/>
                  <a:t>active weight content in oxidized state [kg/kg]</a:t>
                </a:r>
              </a:p>
            </c:rich>
          </c:tx>
          <c:layout/>
          <c:overlay val="0"/>
        </c:title>
        <c:numFmt formatCode="General" sourceLinked="1"/>
        <c:majorTickMark val="out"/>
        <c:minorTickMark val="none"/>
        <c:tickLblPos val="nextTo"/>
        <c:txPr>
          <a:bodyPr/>
          <a:lstStyle/>
          <a:p>
            <a:pPr>
              <a:defRPr sz="1400"/>
            </a:pPr>
            <a:endParaRPr lang="en-US"/>
          </a:p>
        </c:txPr>
        <c:crossAx val="62376960"/>
        <c:crosses val="autoZero"/>
        <c:crossBetween val="midCat"/>
      </c:valAx>
      <c:valAx>
        <c:axId val="62376960"/>
        <c:scaling>
          <c:orientation val="minMax"/>
          <c:max val="200"/>
        </c:scaling>
        <c:delete val="0"/>
        <c:axPos val="l"/>
        <c:title>
          <c:tx>
            <c:rich>
              <a:bodyPr rot="-5400000" vert="horz"/>
              <a:lstStyle/>
              <a:p>
                <a:pPr>
                  <a:defRPr sz="1400"/>
                </a:pPr>
                <a:r>
                  <a:rPr lang="en-US" sz="1400"/>
                  <a:t>Temperature increase [K]</a:t>
                </a:r>
              </a:p>
            </c:rich>
          </c:tx>
          <c:layout/>
          <c:overlay val="0"/>
        </c:title>
        <c:numFmt formatCode="0" sourceLinked="1"/>
        <c:majorTickMark val="out"/>
        <c:minorTickMark val="none"/>
        <c:tickLblPos val="nextTo"/>
        <c:txPr>
          <a:bodyPr/>
          <a:lstStyle/>
          <a:p>
            <a:pPr>
              <a:defRPr sz="1400"/>
            </a:pPr>
            <a:endParaRPr lang="en-US"/>
          </a:p>
        </c:txPr>
        <c:crossAx val="62375040"/>
        <c:crosses val="autoZero"/>
        <c:crossBetween val="midCat"/>
        <c:majorUnit val="50"/>
      </c:valAx>
    </c:plotArea>
    <c:legend>
      <c:legendPos val="r"/>
      <c:layout>
        <c:manualLayout>
          <c:xMode val="edge"/>
          <c:yMode val="edge"/>
          <c:x val="3.1836212412028428E-2"/>
          <c:y val="0.84398972757715662"/>
          <c:w val="0.94257197696737061"/>
          <c:h val="0.13999751108697644"/>
        </c:manualLayout>
      </c:layout>
      <c:overlay val="0"/>
      <c:txPr>
        <a:bodyPr/>
        <a:lstStyle/>
        <a:p>
          <a:pPr>
            <a:defRPr sz="1400"/>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200"/>
            </a:pPr>
            <a:r>
              <a:rPr lang="el-GR" sz="2200"/>
              <a:t>Δ</a:t>
            </a:r>
            <a:r>
              <a:rPr lang="nl-NL" sz="2200"/>
              <a:t>T </a:t>
            </a:r>
            <a:r>
              <a:rPr lang="en-US" sz="2200"/>
              <a:t>H</a:t>
            </a:r>
            <a:r>
              <a:rPr lang="en-US" sz="2200" baseline="-25000"/>
              <a:t>2</a:t>
            </a:r>
            <a:r>
              <a:rPr lang="en-US" sz="2200"/>
              <a:t> reduction</a:t>
            </a:r>
          </a:p>
        </c:rich>
      </c:tx>
      <c:layout/>
      <c:overlay val="0"/>
    </c:title>
    <c:autoTitleDeleted val="0"/>
    <c:plotArea>
      <c:layout>
        <c:manualLayout>
          <c:layoutTarget val="inner"/>
          <c:xMode val="edge"/>
          <c:yMode val="edge"/>
          <c:x val="0.18262930503703154"/>
          <c:y val="0.11998438772739595"/>
          <c:w val="0.76599754286910671"/>
          <c:h val="0.53496062992125648"/>
        </c:manualLayout>
      </c:layout>
      <c:scatterChart>
        <c:scatterStyle val="lineMarker"/>
        <c:varyColors val="0"/>
        <c:ser>
          <c:idx val="0"/>
          <c:order val="0"/>
          <c:tx>
            <c:v>CuO/Al2O3</c:v>
          </c:tx>
          <c:marker>
            <c:symbol val="none"/>
          </c:marker>
          <c:xVal>
            <c:numRef>
              <c:f>'berekening andere evenwichten'!$A$38:$A$57</c:f>
              <c:numCache>
                <c:formatCode>General</c:formatCode>
                <c:ptCount val="20"/>
                <c:pt idx="0">
                  <c:v>1.0000000000000041E-3</c:v>
                </c:pt>
                <c:pt idx="1">
                  <c:v>1.0000000000000005E-2</c:v>
                </c:pt>
                <c:pt idx="2">
                  <c:v>2.0000000000000011E-2</c:v>
                </c:pt>
                <c:pt idx="3">
                  <c:v>3.0000000000000002E-2</c:v>
                </c:pt>
                <c:pt idx="4">
                  <c:v>4.0000000000000022E-2</c:v>
                </c:pt>
                <c:pt idx="5">
                  <c:v>6.0000000000000032E-2</c:v>
                </c:pt>
                <c:pt idx="6">
                  <c:v>8.0000000000000043E-2</c:v>
                </c:pt>
                <c:pt idx="7">
                  <c:v>0.1</c:v>
                </c:pt>
                <c:pt idx="8">
                  <c:v>0.12000000000000002</c:v>
                </c:pt>
                <c:pt idx="9">
                  <c:v>0.14000000000000001</c:v>
                </c:pt>
                <c:pt idx="10">
                  <c:v>0.16</c:v>
                </c:pt>
                <c:pt idx="11">
                  <c:v>0.18000000000000024</c:v>
                </c:pt>
                <c:pt idx="12">
                  <c:v>0.2</c:v>
                </c:pt>
                <c:pt idx="13">
                  <c:v>0.21000000000000021</c:v>
                </c:pt>
                <c:pt idx="14">
                  <c:v>0.22</c:v>
                </c:pt>
                <c:pt idx="15">
                  <c:v>0.23</c:v>
                </c:pt>
                <c:pt idx="16">
                  <c:v>0.24000000000000021</c:v>
                </c:pt>
                <c:pt idx="17">
                  <c:v>0.26</c:v>
                </c:pt>
                <c:pt idx="18">
                  <c:v>0.28000000000000008</c:v>
                </c:pt>
                <c:pt idx="19">
                  <c:v>0.30000000000000032</c:v>
                </c:pt>
              </c:numCache>
            </c:numRef>
          </c:xVal>
          <c:yVal>
            <c:numRef>
              <c:f>'berekening andere evenwichten'!$K$38:$K$57</c:f>
              <c:numCache>
                <c:formatCode>0</c:formatCode>
                <c:ptCount val="20"/>
                <c:pt idx="0">
                  <c:v>0.95741713434302578</c:v>
                </c:pt>
                <c:pt idx="1">
                  <c:v>9.631895906154698</c:v>
                </c:pt>
                <c:pt idx="2">
                  <c:v>19.393712376289695</c:v>
                </c:pt>
                <c:pt idx="3">
                  <c:v>29.288095924441929</c:v>
                </c:pt>
                <c:pt idx="4">
                  <c:v>39.317765436251257</c:v>
                </c:pt>
                <c:pt idx="5">
                  <c:v>59.794214800244035</c:v>
                </c:pt>
                <c:pt idx="6">
                  <c:v>80.846356269117834</c:v>
                </c:pt>
                <c:pt idx="7">
                  <c:v>102.49881423574129</c:v>
                </c:pt>
                <c:pt idx="8">
                  <c:v>124.77763776928046</c:v>
                </c:pt>
                <c:pt idx="9">
                  <c:v>147.71040516047177</c:v>
                </c:pt>
                <c:pt idx="10">
                  <c:v>171.32633781009133</c:v>
                </c:pt>
                <c:pt idx="11">
                  <c:v>195.65642444948264</c:v>
                </c:pt>
                <c:pt idx="12">
                  <c:v>220.7335568035501</c:v>
                </c:pt>
                <c:pt idx="13">
                  <c:v>233.56310036405338</c:v>
                </c:pt>
                <c:pt idx="14">
                  <c:v>246.59267794498791</c:v>
                </c:pt>
                <c:pt idx="15">
                  <c:v>259.82700460105451</c:v>
                </c:pt>
                <c:pt idx="16">
                  <c:v>273.27094474688664</c:v>
                </c:pt>
                <c:pt idx="17">
                  <c:v>300.80790602195231</c:v>
                </c:pt>
                <c:pt idx="18">
                  <c:v>329.24569814439275</c:v>
                </c:pt>
                <c:pt idx="19">
                  <c:v>358.62926018950003</c:v>
                </c:pt>
              </c:numCache>
            </c:numRef>
          </c:yVal>
          <c:smooth val="0"/>
        </c:ser>
        <c:ser>
          <c:idx val="1"/>
          <c:order val="1"/>
          <c:tx>
            <c:v>NiO/Al2O3</c:v>
          </c:tx>
          <c:marker>
            <c:symbol val="none"/>
          </c:marker>
          <c:xVal>
            <c:numRef>
              <c:f>'berekening andere evenwichten'!$A$67:$A$86</c:f>
              <c:numCache>
                <c:formatCode>General</c:formatCode>
                <c:ptCount val="20"/>
                <c:pt idx="0">
                  <c:v>1.0000000000000041E-3</c:v>
                </c:pt>
                <c:pt idx="1">
                  <c:v>2.0000000000000011E-2</c:v>
                </c:pt>
                <c:pt idx="2">
                  <c:v>4.0000000000000022E-2</c:v>
                </c:pt>
                <c:pt idx="3">
                  <c:v>6.0000000000000032E-2</c:v>
                </c:pt>
                <c:pt idx="4">
                  <c:v>8.0000000000000043E-2</c:v>
                </c:pt>
                <c:pt idx="5">
                  <c:v>0.1</c:v>
                </c:pt>
                <c:pt idx="6">
                  <c:v>0.12000000000000002</c:v>
                </c:pt>
                <c:pt idx="7">
                  <c:v>0.14000000000000001</c:v>
                </c:pt>
                <c:pt idx="8">
                  <c:v>0.16</c:v>
                </c:pt>
                <c:pt idx="9">
                  <c:v>0.18000000000000024</c:v>
                </c:pt>
                <c:pt idx="10">
                  <c:v>0.2</c:v>
                </c:pt>
                <c:pt idx="11">
                  <c:v>0.22</c:v>
                </c:pt>
                <c:pt idx="12">
                  <c:v>0.24000000000000021</c:v>
                </c:pt>
                <c:pt idx="13">
                  <c:v>0.26</c:v>
                </c:pt>
                <c:pt idx="14">
                  <c:v>0.28000000000000008</c:v>
                </c:pt>
                <c:pt idx="15">
                  <c:v>0.30000000000000032</c:v>
                </c:pt>
                <c:pt idx="16">
                  <c:v>0.32500000000000134</c:v>
                </c:pt>
                <c:pt idx="17">
                  <c:v>0.35000000000000031</c:v>
                </c:pt>
                <c:pt idx="18">
                  <c:v>0.37500000000000117</c:v>
                </c:pt>
                <c:pt idx="19">
                  <c:v>0.4</c:v>
                </c:pt>
              </c:numCache>
            </c:numRef>
          </c:xVal>
          <c:yVal>
            <c:numRef>
              <c:f>'berekening andere evenwichten'!$K$67:$K$86</c:f>
              <c:numCache>
                <c:formatCode>0.0</c:formatCode>
                <c:ptCount val="20"/>
                <c:pt idx="0">
                  <c:v>0.12696832836513042</c:v>
                </c:pt>
                <c:pt idx="1">
                  <c:v>2.5712197642756487</c:v>
                </c:pt>
                <c:pt idx="2">
                  <c:v>5.2112486190484022</c:v>
                </c:pt>
                <c:pt idx="3">
                  <c:v>7.9228861519071687</c:v>
                </c:pt>
                <c:pt idx="4">
                  <c:v>10.709085911641386</c:v>
                </c:pt>
                <c:pt idx="5">
                  <c:v>13.572966139505095</c:v>
                </c:pt>
                <c:pt idx="6">
                  <c:v>16.517821410747182</c:v>
                </c:pt>
                <c:pt idx="7">
                  <c:v>19.547135277780789</c:v>
                </c:pt>
                <c:pt idx="8">
                  <c:v>22.664594016999668</c:v>
                </c:pt>
                <c:pt idx="9">
                  <c:v>25.874101593295091</c:v>
                </c:pt>
                <c:pt idx="10">
                  <c:v>29.179795970003962</c:v>
                </c:pt>
                <c:pt idx="11">
                  <c:v>32.586066907558731</c:v>
                </c:pt>
                <c:pt idx="12">
                  <c:v>36.097575411818134</c:v>
                </c:pt>
                <c:pt idx="13">
                  <c:v>39.719275013263122</c:v>
                </c:pt>
                <c:pt idx="14">
                  <c:v>43.45643508134782</c:v>
                </c:pt>
                <c:pt idx="15">
                  <c:v>47.314666404765589</c:v>
                </c:pt>
                <c:pt idx="16">
                  <c:v>52.316860305068097</c:v>
                </c:pt>
                <c:pt idx="17">
                  <c:v>57.530171092937202</c:v>
                </c:pt>
                <c:pt idx="18">
                  <c:v>62.968252125032862</c:v>
                </c:pt>
                <c:pt idx="19">
                  <c:v>68.6459600173891</c:v>
                </c:pt>
              </c:numCache>
            </c:numRef>
          </c:yVal>
          <c:smooth val="0"/>
        </c:ser>
        <c:ser>
          <c:idx val="2"/>
          <c:order val="2"/>
          <c:tx>
            <c:v>Fe2O3/Al2O3</c:v>
          </c:tx>
          <c:spPr>
            <a:ln>
              <a:solidFill>
                <a:srgbClr val="92D050"/>
              </a:solidFill>
            </a:ln>
          </c:spPr>
          <c:marker>
            <c:symbol val="none"/>
          </c:marker>
          <c:xVal>
            <c:numRef>
              <c:f>'berekening andere evenwichten'!$A$96:$A$115</c:f>
              <c:numCache>
                <c:formatCode>General</c:formatCode>
                <c:ptCount val="20"/>
                <c:pt idx="0">
                  <c:v>1.0000000000000041E-3</c:v>
                </c:pt>
                <c:pt idx="1">
                  <c:v>4.0000000000000022E-2</c:v>
                </c:pt>
                <c:pt idx="2">
                  <c:v>6.0000000000000032E-2</c:v>
                </c:pt>
                <c:pt idx="3">
                  <c:v>8.0000000000000043E-2</c:v>
                </c:pt>
                <c:pt idx="4">
                  <c:v>0.1</c:v>
                </c:pt>
                <c:pt idx="5">
                  <c:v>0.12000000000000002</c:v>
                </c:pt>
                <c:pt idx="6">
                  <c:v>0.14000000000000001</c:v>
                </c:pt>
                <c:pt idx="7">
                  <c:v>0.16</c:v>
                </c:pt>
                <c:pt idx="8">
                  <c:v>0.18000000000000024</c:v>
                </c:pt>
                <c:pt idx="9">
                  <c:v>0.2</c:v>
                </c:pt>
                <c:pt idx="10">
                  <c:v>0.22</c:v>
                </c:pt>
                <c:pt idx="11">
                  <c:v>0.24000000000000021</c:v>
                </c:pt>
                <c:pt idx="12">
                  <c:v>0.26</c:v>
                </c:pt>
                <c:pt idx="13">
                  <c:v>0.28000000000000008</c:v>
                </c:pt>
                <c:pt idx="14">
                  <c:v>0.30000000000000032</c:v>
                </c:pt>
                <c:pt idx="15">
                  <c:v>0.32000000000000134</c:v>
                </c:pt>
                <c:pt idx="16">
                  <c:v>0.34</c:v>
                </c:pt>
                <c:pt idx="17">
                  <c:v>0.36000000000000032</c:v>
                </c:pt>
                <c:pt idx="18">
                  <c:v>0.38000000000000134</c:v>
                </c:pt>
                <c:pt idx="19">
                  <c:v>0.4</c:v>
                </c:pt>
              </c:numCache>
            </c:numRef>
          </c:xVal>
          <c:yVal>
            <c:numRef>
              <c:f>'berekening andere evenwichten'!$K$96:$K$115</c:f>
              <c:numCache>
                <c:formatCode>0.0</c:formatCode>
                <c:ptCount val="20"/>
                <c:pt idx="0">
                  <c:v>-8.5368772974977743E-4</c:v>
                </c:pt>
                <c:pt idx="1">
                  <c:v>-3.4426085766135844E-2</c:v>
                </c:pt>
                <c:pt idx="2">
                  <c:v>-5.1856074120574074E-2</c:v>
                </c:pt>
                <c:pt idx="3">
                  <c:v>-6.9433133517346951E-2</c:v>
                </c:pt>
                <c:pt idx="4">
                  <c:v>-8.715913328064924E-2</c:v>
                </c:pt>
                <c:pt idx="5">
                  <c:v>-0.10503597454915233</c:v>
                </c:pt>
                <c:pt idx="6">
                  <c:v>-0.12306559095571321</c:v>
                </c:pt>
                <c:pt idx="7">
                  <c:v>-0.141249949324594</c:v>
                </c:pt>
                <c:pt idx="8">
                  <c:v>-0.15959105038670643</c:v>
                </c:pt>
                <c:pt idx="9">
                  <c:v>-0.17809092951343181</c:v>
                </c:pt>
                <c:pt idx="10">
                  <c:v>-0.19675165746958317</c:v>
                </c:pt>
                <c:pt idx="11">
                  <c:v>-0.21557534118609581</c:v>
                </c:pt>
                <c:pt idx="12">
                  <c:v>-0.23456412455303541</c:v>
                </c:pt>
                <c:pt idx="13">
                  <c:v>-0.25372018923359052</c:v>
                </c:pt>
                <c:pt idx="14">
                  <c:v>-0.27304575549964488</c:v>
                </c:pt>
                <c:pt idx="15">
                  <c:v>-0.29254308308964638</c:v>
                </c:pt>
                <c:pt idx="16">
                  <c:v>-0.3122144720894422</c:v>
                </c:pt>
                <c:pt idx="17">
                  <c:v>-0.33206226383682047</c:v>
                </c:pt>
                <c:pt idx="18">
                  <c:v>-0.35208884185048778</c:v>
                </c:pt>
                <c:pt idx="19">
                  <c:v>-0.37229663278426584</c:v>
                </c:pt>
              </c:numCache>
            </c:numRef>
          </c:yVal>
          <c:smooth val="0"/>
        </c:ser>
        <c:ser>
          <c:idx val="3"/>
          <c:order val="3"/>
          <c:tx>
            <c:v>Mn3O4/Al2O3</c:v>
          </c:tx>
          <c:marker>
            <c:symbol val="none"/>
          </c:marker>
          <c:xVal>
            <c:numRef>
              <c:f>'berekening andere evenwichten'!$A$154:$A$173</c:f>
              <c:numCache>
                <c:formatCode>General</c:formatCode>
                <c:ptCount val="20"/>
                <c:pt idx="0">
                  <c:v>1.0000000000000041E-3</c:v>
                </c:pt>
                <c:pt idx="1">
                  <c:v>4.0000000000000022E-2</c:v>
                </c:pt>
                <c:pt idx="2">
                  <c:v>6.0000000000000032E-2</c:v>
                </c:pt>
                <c:pt idx="3">
                  <c:v>8.0000000000000043E-2</c:v>
                </c:pt>
                <c:pt idx="4">
                  <c:v>0.1</c:v>
                </c:pt>
                <c:pt idx="5">
                  <c:v>0.12000000000000002</c:v>
                </c:pt>
                <c:pt idx="6">
                  <c:v>0.14000000000000001</c:v>
                </c:pt>
                <c:pt idx="7">
                  <c:v>0.16</c:v>
                </c:pt>
                <c:pt idx="8">
                  <c:v>0.18000000000000024</c:v>
                </c:pt>
                <c:pt idx="9">
                  <c:v>0.2</c:v>
                </c:pt>
                <c:pt idx="10">
                  <c:v>0.22</c:v>
                </c:pt>
                <c:pt idx="11">
                  <c:v>0.24000000000000021</c:v>
                </c:pt>
                <c:pt idx="12">
                  <c:v>0.26</c:v>
                </c:pt>
                <c:pt idx="13">
                  <c:v>0.28000000000000008</c:v>
                </c:pt>
                <c:pt idx="14">
                  <c:v>0.30000000000000032</c:v>
                </c:pt>
                <c:pt idx="15">
                  <c:v>0.32000000000000134</c:v>
                </c:pt>
                <c:pt idx="16">
                  <c:v>0.34</c:v>
                </c:pt>
                <c:pt idx="17">
                  <c:v>0.36000000000000032</c:v>
                </c:pt>
                <c:pt idx="18">
                  <c:v>0.38000000000000134</c:v>
                </c:pt>
                <c:pt idx="19">
                  <c:v>0.4</c:v>
                </c:pt>
              </c:numCache>
            </c:numRef>
          </c:xVal>
          <c:yVal>
            <c:numRef>
              <c:f>'berekening andere evenwichten'!$K$154:$K$173</c:f>
              <c:numCache>
                <c:formatCode>0.0</c:formatCode>
                <c:ptCount val="20"/>
                <c:pt idx="0">
                  <c:v>5.9417491881514503E-2</c:v>
                </c:pt>
                <c:pt idx="1">
                  <c:v>2.4163195151571535</c:v>
                </c:pt>
                <c:pt idx="2">
                  <c:v>3.6557312906120898</c:v>
                </c:pt>
                <c:pt idx="3">
                  <c:v>4.9167025813524914</c:v>
                </c:pt>
                <c:pt idx="4">
                  <c:v>6.1998008632693775</c:v>
                </c:pt>
                <c:pt idx="5">
                  <c:v>7.5056137041902593</c:v>
                </c:pt>
                <c:pt idx="6">
                  <c:v>8.8347496610340688</c:v>
                </c:pt>
                <c:pt idx="7">
                  <c:v>10.187839225471516</c:v>
                </c:pt>
                <c:pt idx="8">
                  <c:v>11.565535821178239</c:v>
                </c:pt>
                <c:pt idx="9">
                  <c:v>12.968516855994524</c:v>
                </c:pt>
                <c:pt idx="10">
                  <c:v>14.397484832552299</c:v>
                </c:pt>
                <c:pt idx="11">
                  <c:v>15.853168521192742</c:v>
                </c:pt>
                <c:pt idx="12">
                  <c:v>17.336324199292708</c:v>
                </c:pt>
                <c:pt idx="13">
                  <c:v>18.847736961423589</c:v>
                </c:pt>
                <c:pt idx="14">
                  <c:v>20.388222105116672</c:v>
                </c:pt>
                <c:pt idx="15">
                  <c:v>21.95862659736866</c:v>
                </c:pt>
                <c:pt idx="16">
                  <c:v>23.55983062743563</c:v>
                </c:pt>
                <c:pt idx="17">
                  <c:v>25.192749251890771</c:v>
                </c:pt>
                <c:pt idx="18">
                  <c:v>26.858334138413674</c:v>
                </c:pt>
                <c:pt idx="19">
                  <c:v>28.557575415285395</c:v>
                </c:pt>
              </c:numCache>
            </c:numRef>
          </c:yVal>
          <c:smooth val="0"/>
        </c:ser>
        <c:dLbls>
          <c:showLegendKey val="0"/>
          <c:showVal val="0"/>
          <c:showCatName val="0"/>
          <c:showSerName val="0"/>
          <c:showPercent val="0"/>
          <c:showBubbleSize val="0"/>
        </c:dLbls>
        <c:axId val="62097280"/>
        <c:axId val="62107648"/>
      </c:scatterChart>
      <c:valAx>
        <c:axId val="62097280"/>
        <c:scaling>
          <c:orientation val="minMax"/>
          <c:max val="0.4"/>
        </c:scaling>
        <c:delete val="0"/>
        <c:axPos val="b"/>
        <c:title>
          <c:tx>
            <c:rich>
              <a:bodyPr/>
              <a:lstStyle/>
              <a:p>
                <a:pPr>
                  <a:defRPr sz="1400"/>
                </a:pPr>
                <a:r>
                  <a:rPr lang="en-US" sz="1400"/>
                  <a:t>active weight content in oxidized state [kg/kg]</a:t>
                </a:r>
              </a:p>
            </c:rich>
          </c:tx>
          <c:layout/>
          <c:overlay val="0"/>
        </c:title>
        <c:numFmt formatCode="General" sourceLinked="1"/>
        <c:majorTickMark val="out"/>
        <c:minorTickMark val="none"/>
        <c:tickLblPos val="nextTo"/>
        <c:txPr>
          <a:bodyPr/>
          <a:lstStyle/>
          <a:p>
            <a:pPr>
              <a:defRPr sz="1400"/>
            </a:pPr>
            <a:endParaRPr lang="en-US"/>
          </a:p>
        </c:txPr>
        <c:crossAx val="62107648"/>
        <c:crossesAt val="-50"/>
        <c:crossBetween val="midCat"/>
      </c:valAx>
      <c:valAx>
        <c:axId val="62107648"/>
        <c:scaling>
          <c:orientation val="minMax"/>
          <c:max val="200"/>
        </c:scaling>
        <c:delete val="0"/>
        <c:axPos val="l"/>
        <c:title>
          <c:tx>
            <c:rich>
              <a:bodyPr rot="-5400000" vert="horz"/>
              <a:lstStyle/>
              <a:p>
                <a:pPr>
                  <a:defRPr sz="1400"/>
                </a:pPr>
                <a:r>
                  <a:rPr lang="en-US" sz="1400"/>
                  <a:t>Temperature increase [K]</a:t>
                </a:r>
              </a:p>
            </c:rich>
          </c:tx>
          <c:layout/>
          <c:overlay val="0"/>
        </c:title>
        <c:numFmt formatCode="0" sourceLinked="1"/>
        <c:majorTickMark val="out"/>
        <c:minorTickMark val="none"/>
        <c:tickLblPos val="nextTo"/>
        <c:txPr>
          <a:bodyPr/>
          <a:lstStyle/>
          <a:p>
            <a:pPr>
              <a:defRPr sz="1400"/>
            </a:pPr>
            <a:endParaRPr lang="en-US"/>
          </a:p>
        </c:txPr>
        <c:crossAx val="62097280"/>
        <c:crosses val="autoZero"/>
        <c:crossBetween val="midCat"/>
      </c:valAx>
    </c:plotArea>
    <c:legend>
      <c:legendPos val="r"/>
      <c:layout>
        <c:manualLayout>
          <c:xMode val="edge"/>
          <c:yMode val="edge"/>
          <c:x val="2.9277031349968004E-2"/>
          <c:y val="0.86274346094669263"/>
          <c:w val="0.93592343305412262"/>
          <c:h val="0.1298644673726129"/>
        </c:manualLayout>
      </c:layout>
      <c:overlay val="0"/>
      <c:txPr>
        <a:bodyPr/>
        <a:lstStyle/>
        <a:p>
          <a:pPr>
            <a:defRPr sz="1400"/>
          </a:pPr>
          <a:endParaRPr lang="en-US"/>
        </a:p>
      </c:txPr>
    </c:legend>
    <c:plotVisOnly val="1"/>
    <c:dispBlanksAs val="gap"/>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CCDAA-8C31-4777-BA9F-DAEAE6665F69}" type="datetimeFigureOut">
              <a:rPr lang="en-US" smtClean="0"/>
              <a:t>5/9/2015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0074D0-196B-4EDD-9221-C4D46566BBE8}" type="slidenum">
              <a:rPr lang="en-US" smtClean="0"/>
              <a:t>‹#›</a:t>
            </a:fld>
            <a:endParaRPr lang="en-US"/>
          </a:p>
        </p:txBody>
      </p:sp>
    </p:spTree>
    <p:extLst>
      <p:ext uri="{BB962C8B-B14F-4D97-AF65-F5344CB8AC3E}">
        <p14:creationId xmlns:p14="http://schemas.microsoft.com/office/powerpoint/2010/main" val="385087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Foremost, the sustainbimity and sustainable devleopment has been discussed. “ Sustainable ’ development is the development that meets the needs of the present without compromising the ability of future generations to meet their own needs. ”</a:t>
            </a:r>
          </a:p>
          <a:p>
            <a:r>
              <a:rPr lang="en-US" altLang="en-US" i="1" smtClean="0"/>
              <a:t>Sustainable development </a:t>
            </a:r>
            <a:r>
              <a:rPr lang="en-US" altLang="en-US" smtClean="0"/>
              <a:t>is a consideration of three impact areas: (1), environmental, (2) economic, and (3) societal, or “ people, planet, and profits”</a:t>
            </a:r>
          </a:p>
          <a:p>
            <a:endParaRPr lang="en-US" altLang="en-US" smtClean="0"/>
          </a:p>
        </p:txBody>
      </p:sp>
      <p:sp>
        <p:nvSpPr>
          <p:cNvPr id="4" name="Slide Number Placeholder 3"/>
          <p:cNvSpPr>
            <a:spLocks noGrp="1"/>
          </p:cNvSpPr>
          <p:nvPr>
            <p:ph type="sldNum" sz="quarter" idx="5"/>
          </p:nvPr>
        </p:nvSpPr>
        <p:spPr/>
        <p:txBody>
          <a:bodyPr/>
          <a:lstStyle/>
          <a:p>
            <a:pPr>
              <a:defRPr/>
            </a:pPr>
            <a:fld id="{7346C425-B4A8-4FCA-A027-8E196DC1ABD1}" type="slidenum">
              <a:rPr lang="en-US" smtClean="0"/>
              <a:pPr>
                <a:defRPr/>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3543ADB7-3E9F-439B-9F53-622841402324}" type="slidenum">
              <a:rPr lang="nl-NL" smtClean="0"/>
              <a:pPr>
                <a:defRPr/>
              </a:pPr>
              <a:t>25</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dilemma is that current economic frameworks may not necessarily lead to systems or modes of operation that satisfy sustainability development. Quality of life has been increased but with a negative impact that the natural resouces are being diminishing, therefore transformative change is indispensible.</a:t>
            </a:r>
          </a:p>
          <a:p>
            <a:endParaRPr lang="en-US" altLang="en-US" smtClean="0"/>
          </a:p>
        </p:txBody>
      </p:sp>
      <p:sp>
        <p:nvSpPr>
          <p:cNvPr id="4" name="Slide Number Placeholder 3"/>
          <p:cNvSpPr>
            <a:spLocks noGrp="1"/>
          </p:cNvSpPr>
          <p:nvPr>
            <p:ph type="sldNum" sz="quarter" idx="5"/>
          </p:nvPr>
        </p:nvSpPr>
        <p:spPr/>
        <p:txBody>
          <a:bodyPr/>
          <a:lstStyle/>
          <a:p>
            <a:pPr>
              <a:defRPr/>
            </a:pPr>
            <a:fld id="{D4B36767-93A0-43F9-A6F3-AEAC1DCB1184}" type="slidenum">
              <a:rPr lang="en-US" smtClean="0"/>
              <a:pPr>
                <a:defRPr/>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transition is needed in the structure, culture, and practices within the society, academia and process industry.  This universe is ours and we should act as role model for the society. </a:t>
            </a:r>
          </a:p>
        </p:txBody>
      </p:sp>
      <p:sp>
        <p:nvSpPr>
          <p:cNvPr id="4" name="Slide Number Placeholder 3"/>
          <p:cNvSpPr>
            <a:spLocks noGrp="1"/>
          </p:cNvSpPr>
          <p:nvPr>
            <p:ph type="sldNum" sz="quarter" idx="5"/>
          </p:nvPr>
        </p:nvSpPr>
        <p:spPr/>
        <p:txBody>
          <a:bodyPr/>
          <a:lstStyle/>
          <a:p>
            <a:pPr>
              <a:defRPr/>
            </a:pPr>
            <a:fld id="{6F6095E2-4B5A-4616-BDAB-539B6EDD6EBF}" type="slidenum">
              <a:rPr lang="en-US" smtClean="0"/>
              <a:pPr>
                <a:defRPr/>
              </a:pPr>
              <a:t>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start of the 21st century has found the process engineering as enabling technology for a sustainable growth for water and energy. In chemical engineering, wherein raw materials are passed through physical and chemical transformations to make the useful products, Rapid industrialization, urbanization, population growth and technology advancement have resulted in a threatened clean environment.</a:t>
            </a:r>
          </a:p>
          <a:p>
            <a:r>
              <a:rPr lang="en-US" altLang="en-US" smtClean="0"/>
              <a:t>Cleaner production and right choice of manufacturing process with less pollution or less raw materials are the challenges for the todays chemical engineer.</a:t>
            </a:r>
          </a:p>
          <a:p>
            <a:endParaRPr lang="en-US" altLang="en-US" smtClean="0"/>
          </a:p>
        </p:txBody>
      </p:sp>
      <p:sp>
        <p:nvSpPr>
          <p:cNvPr id="4" name="Slide Number Placeholder 3"/>
          <p:cNvSpPr>
            <a:spLocks noGrp="1"/>
          </p:cNvSpPr>
          <p:nvPr>
            <p:ph type="sldNum" sz="quarter" idx="5"/>
          </p:nvPr>
        </p:nvSpPr>
        <p:spPr/>
        <p:txBody>
          <a:bodyPr/>
          <a:lstStyle/>
          <a:p>
            <a:pPr>
              <a:defRPr/>
            </a:pPr>
            <a:fld id="{1AFA570C-F312-411A-9878-2416952F72DF}" type="slidenum">
              <a:rPr lang="en-US" smtClean="0"/>
              <a:pPr>
                <a:defRPr/>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Current social-economical and technological contest driving the transition towards a knowledge intensive system to guarantee a sustainable growth.  in future the environment will be green and traditional chemical plant will be more compact and environment friendly.</a:t>
            </a:r>
          </a:p>
          <a:p>
            <a:r>
              <a:rPr lang="en-US" altLang="en-US" smtClean="0"/>
              <a:t>Sustainable development has become an important environmental benchmark for both process industries and the service industries. In this context the collaboration among all the stack holders from academia, industry and sponsoring agencies becomes inevitable. This seminar provided an apportunity to achieve this goal. </a:t>
            </a:r>
          </a:p>
          <a:p>
            <a:r>
              <a:rPr lang="en-US" altLang="en-US" b="1" smtClean="0"/>
              <a:t>The Department of Chemical engg, UET Pesh is committed to contribute her part to scientific and technological advancement and will play a crucial role for the sustainable development .</a:t>
            </a:r>
            <a:r>
              <a:rPr lang="en-US" altLang="en-US" smtClean="0"/>
              <a:t> The focus will be on impact rather than quantity,</a:t>
            </a:r>
          </a:p>
          <a:p>
            <a:endParaRPr lang="en-US" altLang="en-US" smtClean="0"/>
          </a:p>
        </p:txBody>
      </p:sp>
      <p:sp>
        <p:nvSpPr>
          <p:cNvPr id="4" name="Slide Number Placeholder 3"/>
          <p:cNvSpPr>
            <a:spLocks noGrp="1"/>
          </p:cNvSpPr>
          <p:nvPr>
            <p:ph type="sldNum" sz="quarter" idx="5"/>
          </p:nvPr>
        </p:nvSpPr>
        <p:spPr/>
        <p:txBody>
          <a:bodyPr/>
          <a:lstStyle/>
          <a:p>
            <a:pPr>
              <a:defRPr/>
            </a:pPr>
            <a:fld id="{1884A620-2DDE-4E71-929B-891E1B4446CA}" type="slidenum">
              <a:rPr lang="en-US" smtClean="0"/>
              <a:pPr>
                <a:defRPr/>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p>
            <a:pPr>
              <a:defRPr/>
            </a:pPr>
            <a:fld id="{8C6DED2D-14E9-4DFF-BDAC-EFF0CF198F17}" type="slidenum">
              <a:rPr lang="en-US" smtClean="0">
                <a:latin typeface="Arial" pitchFamily="34" charset="0"/>
              </a:rPr>
              <a:pPr>
                <a:defRPr/>
              </a:pPr>
              <a:t>12</a:t>
            </a:fld>
            <a:endParaRPr lang="en-US" smtClean="0">
              <a:latin typeface="Arial"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dirty="0" err="1" smtClean="0"/>
              <a:t>While</a:t>
            </a:r>
            <a:r>
              <a:rPr lang="fr-FR" altLang="en-US" dirty="0" smtClean="0"/>
              <a:t> </a:t>
            </a:r>
            <a:r>
              <a:rPr lang="fr-FR" altLang="en-US" dirty="0" err="1" smtClean="0"/>
              <a:t>energy</a:t>
            </a:r>
            <a:r>
              <a:rPr lang="fr-FR" altLang="en-US" dirty="0" smtClean="0"/>
              <a:t> conservation, </a:t>
            </a:r>
            <a:r>
              <a:rPr lang="fr-FR" altLang="en-US" dirty="0" err="1" smtClean="0"/>
              <a:t>improving</a:t>
            </a:r>
            <a:r>
              <a:rPr lang="fr-FR" altLang="en-US" dirty="0" smtClean="0"/>
              <a:t> </a:t>
            </a:r>
            <a:r>
              <a:rPr lang="fr-FR" altLang="en-US" dirty="0" err="1" smtClean="0"/>
              <a:t>efficiency</a:t>
            </a:r>
            <a:r>
              <a:rPr lang="fr-FR" altLang="en-US" dirty="0" smtClean="0"/>
              <a:t>, </a:t>
            </a:r>
            <a:r>
              <a:rPr lang="fr-FR" altLang="en-US" dirty="0" err="1" smtClean="0"/>
              <a:t>alternate</a:t>
            </a:r>
            <a:r>
              <a:rPr lang="fr-FR" altLang="en-US" dirty="0" smtClean="0"/>
              <a:t> fuels and </a:t>
            </a:r>
            <a:r>
              <a:rPr lang="fr-FR" altLang="en-US" dirty="0" err="1" smtClean="0"/>
              <a:t>renewable</a:t>
            </a:r>
            <a:r>
              <a:rPr lang="fr-FR" altLang="en-US" dirty="0" smtClean="0"/>
              <a:t> </a:t>
            </a:r>
            <a:r>
              <a:rPr lang="fr-FR" altLang="en-US" dirty="0" err="1" smtClean="0"/>
              <a:t>energy</a:t>
            </a:r>
            <a:r>
              <a:rPr lang="fr-FR" altLang="en-US" dirty="0" smtClean="0"/>
              <a:t> are all options for </a:t>
            </a:r>
            <a:r>
              <a:rPr lang="fr-FR" altLang="en-US" dirty="0" err="1" smtClean="0"/>
              <a:t>lowering</a:t>
            </a:r>
            <a:r>
              <a:rPr lang="fr-FR" altLang="en-US" dirty="0" smtClean="0"/>
              <a:t> GHG (CO2) </a:t>
            </a:r>
            <a:r>
              <a:rPr lang="fr-FR" altLang="en-US" dirty="0" err="1" smtClean="0"/>
              <a:t>emissions</a:t>
            </a:r>
            <a:r>
              <a:rPr lang="fr-FR" altLang="en-US" dirty="0" smtClean="0"/>
              <a:t>, </a:t>
            </a:r>
            <a:r>
              <a:rPr lang="fr-FR" altLang="en-US" dirty="0" err="1" smtClean="0"/>
              <a:t>fossil</a:t>
            </a:r>
            <a:r>
              <a:rPr lang="fr-FR" altLang="en-US" dirty="0" smtClean="0"/>
              <a:t> fuels </a:t>
            </a:r>
            <a:r>
              <a:rPr lang="fr-FR" altLang="en-US" dirty="0" err="1" smtClean="0"/>
              <a:t>will</a:t>
            </a:r>
            <a:r>
              <a:rPr lang="fr-FR" altLang="en-US" dirty="0" smtClean="0"/>
              <a:t> continue to </a:t>
            </a:r>
            <a:r>
              <a:rPr lang="fr-FR" altLang="en-US" dirty="0" err="1" smtClean="0"/>
              <a:t>be</a:t>
            </a:r>
            <a:r>
              <a:rPr lang="fr-FR" altLang="en-US" dirty="0" smtClean="0"/>
              <a:t> the dominant </a:t>
            </a:r>
            <a:r>
              <a:rPr lang="fr-FR" altLang="en-US" dirty="0" err="1" smtClean="0"/>
              <a:t>energy</a:t>
            </a:r>
            <a:r>
              <a:rPr lang="fr-FR" altLang="en-US" dirty="0" smtClean="0"/>
              <a:t> source for the global </a:t>
            </a:r>
            <a:r>
              <a:rPr lang="fr-FR" altLang="en-US" dirty="0" err="1" smtClean="0"/>
              <a:t>economy</a:t>
            </a:r>
            <a:r>
              <a:rPr lang="fr-FR" altLang="en-US" dirty="0" smtClean="0"/>
              <a:t>.</a:t>
            </a:r>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smtClean="0"/>
              <a:t>In this fossil fuel-dominated economy where Power plants mostly run on coal is the biggest source for CO2 emissions, Carbon Capture and Storage (CCS)  technologies have the potential to allow us to use fossil fuels with reduced CO2 emissions. The well proven are carbon capture and sequestration, pipeline transportation and injection into geologic formations. New and more expensive technology makes it possible to build coal-burning power plants that could be adapted to sink the CO2 undergraound to keep it out of the atmosphere. </a:t>
            </a:r>
            <a:endParaRPr lang="en-US" altLang="en-US" smtClean="0"/>
          </a:p>
        </p:txBody>
      </p:sp>
      <p:sp>
        <p:nvSpPr>
          <p:cNvPr id="4" name="Slide Number Placeholder 3"/>
          <p:cNvSpPr>
            <a:spLocks noGrp="1"/>
          </p:cNvSpPr>
          <p:nvPr>
            <p:ph type="sldNum" sz="quarter" idx="5"/>
          </p:nvPr>
        </p:nvSpPr>
        <p:spPr/>
        <p:txBody>
          <a:bodyPr/>
          <a:lstStyle/>
          <a:p>
            <a:pPr>
              <a:defRPr/>
            </a:pPr>
            <a:fld id="{E47C7CBC-4B6F-4538-9D15-674A655851AF}" type="slidenum">
              <a:rPr lang="nl-NL" smtClean="0"/>
              <a:pPr>
                <a:defRPr/>
              </a:pPr>
              <a:t>13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dirty="0" smtClean="0"/>
              <a:t>This </a:t>
            </a:r>
            <a:r>
              <a:rPr lang="fr-FR" altLang="en-US" dirty="0" err="1" smtClean="0"/>
              <a:t>schematic</a:t>
            </a:r>
            <a:r>
              <a:rPr lang="fr-FR" altLang="en-US" dirty="0" smtClean="0"/>
              <a:t> </a:t>
            </a:r>
            <a:r>
              <a:rPr lang="fr-FR" altLang="en-US" dirty="0" err="1" smtClean="0"/>
              <a:t>diagram</a:t>
            </a:r>
            <a:r>
              <a:rPr lang="fr-FR" altLang="en-US" dirty="0" smtClean="0"/>
              <a:t> </a:t>
            </a:r>
            <a:r>
              <a:rPr lang="fr-FR" altLang="en-US" dirty="0" err="1" smtClean="0"/>
              <a:t>illustraes</a:t>
            </a:r>
            <a:r>
              <a:rPr lang="fr-FR" altLang="en-US" dirty="0" smtClean="0"/>
              <a:t> the </a:t>
            </a:r>
            <a:r>
              <a:rPr lang="fr-FR" altLang="en-US" dirty="0" err="1" smtClean="0"/>
              <a:t>primary</a:t>
            </a:r>
            <a:r>
              <a:rPr lang="fr-FR" altLang="en-US" dirty="0" smtClean="0"/>
              <a:t> routes for </a:t>
            </a:r>
            <a:r>
              <a:rPr lang="fr-FR" altLang="en-US" dirty="0" err="1" smtClean="0"/>
              <a:t>Carbon</a:t>
            </a:r>
            <a:r>
              <a:rPr lang="fr-FR" altLang="en-US" dirty="0" smtClean="0"/>
              <a:t> Capture. </a:t>
            </a:r>
            <a:r>
              <a:rPr lang="fr-FR" altLang="en-US" dirty="0" err="1" smtClean="0"/>
              <a:t>While</a:t>
            </a:r>
            <a:r>
              <a:rPr lang="fr-FR" altLang="en-US" dirty="0" smtClean="0"/>
              <a:t> </a:t>
            </a:r>
            <a:r>
              <a:rPr lang="fr-FR" altLang="en-US" dirty="0" err="1" smtClean="0"/>
              <a:t>post-combustion</a:t>
            </a:r>
            <a:r>
              <a:rPr lang="fr-FR" altLang="en-US" dirty="0" smtClean="0"/>
              <a:t> and </a:t>
            </a:r>
            <a:r>
              <a:rPr lang="fr-FR" altLang="en-US" dirty="0" err="1" smtClean="0"/>
              <a:t>pre-combustion</a:t>
            </a:r>
            <a:r>
              <a:rPr lang="fr-FR" altLang="en-US" dirty="0" smtClean="0"/>
              <a:t> capture </a:t>
            </a:r>
            <a:r>
              <a:rPr lang="fr-FR" altLang="en-US" dirty="0" err="1" smtClean="0"/>
              <a:t>processes</a:t>
            </a:r>
            <a:r>
              <a:rPr lang="fr-FR" altLang="en-US" dirty="0" smtClean="0"/>
              <a:t> are </a:t>
            </a:r>
            <a:r>
              <a:rPr lang="fr-FR" altLang="en-US" dirty="0" err="1" smtClean="0"/>
              <a:t>proven</a:t>
            </a:r>
            <a:r>
              <a:rPr lang="fr-FR" altLang="en-US" dirty="0" smtClean="0"/>
              <a:t> at a </a:t>
            </a:r>
            <a:r>
              <a:rPr lang="fr-FR" altLang="en-US" dirty="0" err="1" smtClean="0"/>
              <a:t>smaller</a:t>
            </a:r>
            <a:r>
              <a:rPr lang="fr-FR" altLang="en-US" dirty="0" smtClean="0"/>
              <a:t> </a:t>
            </a:r>
            <a:r>
              <a:rPr lang="fr-FR" altLang="en-US" dirty="0" err="1" smtClean="0"/>
              <a:t>scale</a:t>
            </a:r>
            <a:r>
              <a:rPr lang="fr-FR" altLang="en-US" dirty="0" smtClean="0"/>
              <a:t>, </a:t>
            </a:r>
            <a:r>
              <a:rPr lang="fr-FR" altLang="en-US" dirty="0" err="1" smtClean="0"/>
              <a:t>oxyfuel</a:t>
            </a:r>
            <a:r>
              <a:rPr lang="fr-FR" altLang="en-US" dirty="0" smtClean="0"/>
              <a:t> </a:t>
            </a:r>
            <a:r>
              <a:rPr lang="fr-FR" altLang="en-US" dirty="0" err="1" smtClean="0"/>
              <a:t>processes</a:t>
            </a:r>
            <a:r>
              <a:rPr lang="fr-FR" altLang="en-US" dirty="0" smtClean="0"/>
              <a:t> are </a:t>
            </a:r>
            <a:r>
              <a:rPr lang="fr-FR" altLang="en-US" dirty="0" err="1" smtClean="0"/>
              <a:t>currently</a:t>
            </a:r>
            <a:r>
              <a:rPr lang="fr-FR" altLang="en-US" dirty="0" smtClean="0"/>
              <a:t> in </a:t>
            </a:r>
            <a:r>
              <a:rPr lang="fr-FR" altLang="en-US" dirty="0" err="1" smtClean="0"/>
              <a:t>development</a:t>
            </a:r>
            <a:r>
              <a:rPr lang="fr-FR" altLang="en-US" dirty="0" smtClean="0"/>
              <a:t>. </a:t>
            </a:r>
            <a:r>
              <a:rPr lang="fr-FR" altLang="en-US" dirty="0" err="1" smtClean="0"/>
              <a:t>Industrial</a:t>
            </a:r>
            <a:r>
              <a:rPr lang="fr-FR" altLang="en-US" dirty="0" smtClean="0"/>
              <a:t> </a:t>
            </a:r>
            <a:r>
              <a:rPr lang="fr-FR" altLang="en-US" dirty="0" err="1" smtClean="0"/>
              <a:t>processes</a:t>
            </a:r>
            <a:r>
              <a:rPr lang="fr-FR" altLang="en-US" dirty="0" smtClean="0"/>
              <a:t> have </a:t>
            </a:r>
            <a:r>
              <a:rPr lang="fr-FR" altLang="en-US" dirty="0" err="1" smtClean="0"/>
              <a:t>also</a:t>
            </a:r>
            <a:r>
              <a:rPr lang="fr-FR" altLang="en-US" dirty="0" smtClean="0"/>
              <a:t> </a:t>
            </a:r>
            <a:r>
              <a:rPr lang="fr-FR" altLang="en-US" dirty="0" err="1" smtClean="0"/>
              <a:t>inherent</a:t>
            </a:r>
            <a:r>
              <a:rPr lang="fr-FR" altLang="en-US" dirty="0" smtClean="0"/>
              <a:t> CO2 capture. </a:t>
            </a:r>
            <a:r>
              <a:rPr lang="fr-FR" altLang="en-US" dirty="0" err="1" smtClean="0"/>
              <a:t>However</a:t>
            </a:r>
            <a:r>
              <a:rPr lang="fr-FR" altLang="en-US" dirty="0" smtClean="0"/>
              <a:t> </a:t>
            </a:r>
            <a:r>
              <a:rPr lang="fr-FR" altLang="en-US" dirty="0" err="1" smtClean="0"/>
              <a:t>these</a:t>
            </a:r>
            <a:r>
              <a:rPr lang="fr-FR" altLang="en-US" dirty="0" smtClean="0"/>
              <a:t> technologies lead to </a:t>
            </a:r>
            <a:r>
              <a:rPr lang="fr-FR" altLang="en-US" dirty="0" err="1" smtClean="0"/>
              <a:t>significant</a:t>
            </a:r>
            <a:r>
              <a:rPr lang="fr-FR" altLang="en-US" dirty="0" smtClean="0"/>
              <a:t> </a:t>
            </a:r>
            <a:r>
              <a:rPr lang="fr-FR" altLang="en-US" dirty="0" err="1" smtClean="0"/>
              <a:t>energy</a:t>
            </a:r>
            <a:r>
              <a:rPr lang="fr-FR" altLang="en-US" dirty="0" smtClean="0"/>
              <a:t> penalties. </a:t>
            </a:r>
            <a:endParaRPr lang="en-US" altLang="en-US" dirty="0" smtClean="0"/>
          </a:p>
        </p:txBody>
      </p:sp>
      <p:sp>
        <p:nvSpPr>
          <p:cNvPr id="4" name="Slide Number Placeholder 3"/>
          <p:cNvSpPr>
            <a:spLocks noGrp="1"/>
          </p:cNvSpPr>
          <p:nvPr>
            <p:ph type="sldNum" sz="quarter" idx="5"/>
          </p:nvPr>
        </p:nvSpPr>
        <p:spPr/>
        <p:txBody>
          <a:bodyPr/>
          <a:lstStyle/>
          <a:p>
            <a:pPr>
              <a:defRPr/>
            </a:pPr>
            <a:fld id="{D5E042EE-3FA3-4048-8682-BA7A10B35FCA}" type="slidenum">
              <a:rPr lang="nl-NL" smtClean="0"/>
              <a:pPr>
                <a:defRPr/>
              </a:pPr>
              <a:t>14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smtClean="0"/>
              <a:t>In this context, CLC is one of the most promosing technologies to carry out the CO2 capture at a low cost. Chemical looping combustion inherently combine power production with the capture of pure CO2 in a single process step. A metal/metal oxide is oxidized/reduced without direct contact of air and fuel. </a:t>
            </a:r>
            <a:endParaRPr lang="en-US" altLang="en-US" smtClean="0"/>
          </a:p>
        </p:txBody>
      </p:sp>
      <p:sp>
        <p:nvSpPr>
          <p:cNvPr id="4" name="Slide Number Placeholder 3"/>
          <p:cNvSpPr>
            <a:spLocks noGrp="1"/>
          </p:cNvSpPr>
          <p:nvPr>
            <p:ph type="sldNum" sz="quarter" idx="5"/>
          </p:nvPr>
        </p:nvSpPr>
        <p:spPr/>
        <p:txBody>
          <a:bodyPr/>
          <a:lstStyle/>
          <a:p>
            <a:pPr>
              <a:defRPr/>
            </a:pPr>
            <a:fld id="{2081F870-DB05-429D-A26A-10E776E7F656}" type="slidenum">
              <a:rPr lang="nl-NL" smtClean="0"/>
              <a:pPr>
                <a:defRPr/>
              </a:pPr>
              <a:t>15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smtClean="0"/>
              <a:t>CLC is based on the transfer of the oxygen from air to the fuel by means of a solid oxygen carrier. In dynamically operated packed bed reactors, the OCM remains stationay and the gas flow is periodically switched. This process consists of alternat oxidation and reduction cycles. The oxidation of the oxygen carrier is strongly exothermic, which is used to heat an air stream to very high temperature. In reduction cycle, often endothermic, only CO2 ans steam are formed which are easily separated via condenstation.</a:t>
            </a:r>
            <a:endParaRPr lang="en-US" altLang="en-US" smtClean="0"/>
          </a:p>
        </p:txBody>
      </p:sp>
      <p:sp>
        <p:nvSpPr>
          <p:cNvPr id="4" name="Slide Number Placeholder 3"/>
          <p:cNvSpPr>
            <a:spLocks noGrp="1"/>
          </p:cNvSpPr>
          <p:nvPr>
            <p:ph type="sldNum" sz="quarter" idx="5"/>
          </p:nvPr>
        </p:nvSpPr>
        <p:spPr/>
        <p:txBody>
          <a:bodyPr/>
          <a:lstStyle/>
          <a:p>
            <a:pPr>
              <a:defRPr/>
            </a:pPr>
            <a:fld id="{51CA9118-941B-4C59-81F7-0EF4351B9AF0}" type="slidenum">
              <a:rPr lang="nl-NL" smtClean="0"/>
              <a:pPr>
                <a:defRPr/>
              </a:pPr>
              <a:t>16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9EBD889F-7584-4446-A85D-FF20767308B6}" type="slidenum">
              <a:rPr lang="nl-NL" smtClean="0"/>
              <a:pPr>
                <a:defRPr/>
              </a:pPr>
              <a:t>21</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charset="0"/>
            </a:endParaRPr>
          </a:p>
        </p:txBody>
      </p:sp>
      <p:sp>
        <p:nvSpPr>
          <p:cNvPr id="4" name="Slide Number Placeholder 3"/>
          <p:cNvSpPr>
            <a:spLocks noGrp="1"/>
          </p:cNvSpPr>
          <p:nvPr>
            <p:ph type="sldNum" sz="quarter" idx="5"/>
          </p:nvPr>
        </p:nvSpPr>
        <p:spPr/>
        <p:txBody>
          <a:bodyPr/>
          <a:lstStyle/>
          <a:p>
            <a:pPr>
              <a:defRPr/>
            </a:pPr>
            <a:fld id="{E645E075-0DC1-4C55-B98E-C4D8DE77118B}" type="slidenum">
              <a:rPr lang="nl-NL" smtClean="0"/>
              <a:pPr>
                <a:defRPr/>
              </a:pPr>
              <a:t>22</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5F93E60F-1778-440A-A9F4-3B6E1A3645C6}" type="slidenum">
              <a:rPr lang="nl-NL" smtClean="0"/>
              <a:pPr>
                <a:defRPr/>
              </a:pPr>
              <a:t>24</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41680"/>
            <a:ext cx="91440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2454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7606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896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61913" y="1052513"/>
            <a:ext cx="1219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400">
                <a:solidFill>
                  <a:srgbClr val="0000FF"/>
                </a:solidFill>
                <a:latin typeface="Calibri" pitchFamily="34" charset="0"/>
              </a:rPr>
              <a:t>UET Peshawar</a:t>
            </a:r>
          </a:p>
        </p:txBody>
      </p:sp>
    </p:spTree>
    <p:extLst>
      <p:ext uri="{BB962C8B-B14F-4D97-AF65-F5344CB8AC3E}">
        <p14:creationId xmlns:p14="http://schemas.microsoft.com/office/powerpoint/2010/main" val="3934282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61913" y="1052513"/>
            <a:ext cx="1219200" cy="228600"/>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400" smtClean="0">
                <a:solidFill>
                  <a:srgbClr val="0000FF"/>
                </a:solidFill>
                <a:latin typeface="Calibri" pitchFamily="34" charset="0"/>
              </a:rPr>
              <a:t>UET Peshawar</a:t>
            </a:r>
          </a:p>
        </p:txBody>
      </p:sp>
    </p:spTree>
    <p:extLst>
      <p:ext uri="{BB962C8B-B14F-4D97-AF65-F5344CB8AC3E}">
        <p14:creationId xmlns:p14="http://schemas.microsoft.com/office/powerpoint/2010/main" val="2761418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5957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61913" y="1052513"/>
            <a:ext cx="1219200" cy="228600"/>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400" smtClean="0">
                <a:solidFill>
                  <a:srgbClr val="0000FF"/>
                </a:solidFill>
                <a:latin typeface="Calibri" pitchFamily="34" charset="0"/>
              </a:rPr>
              <a:t>UET Peshawar</a:t>
            </a:r>
          </a:p>
        </p:txBody>
      </p:sp>
    </p:spTree>
    <p:extLst>
      <p:ext uri="{BB962C8B-B14F-4D97-AF65-F5344CB8AC3E}">
        <p14:creationId xmlns:p14="http://schemas.microsoft.com/office/powerpoint/2010/main" val="316902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61913" y="1052513"/>
            <a:ext cx="1219200" cy="228600"/>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400" smtClean="0">
                <a:solidFill>
                  <a:srgbClr val="0000FF"/>
                </a:solidFill>
                <a:latin typeface="Calibri" pitchFamily="34" charset="0"/>
              </a:rPr>
              <a:t>UET Peshawar</a:t>
            </a:r>
          </a:p>
        </p:txBody>
      </p:sp>
    </p:spTree>
    <p:extLst>
      <p:ext uri="{BB962C8B-B14F-4D97-AF65-F5344CB8AC3E}">
        <p14:creationId xmlns:p14="http://schemas.microsoft.com/office/powerpoint/2010/main" val="31690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0" y="641680"/>
            <a:ext cx="91440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61913" y="1052513"/>
            <a:ext cx="1219200" cy="228600"/>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400" smtClean="0">
                <a:solidFill>
                  <a:srgbClr val="0000FF"/>
                </a:solidFill>
                <a:latin typeface="Calibri" pitchFamily="34" charset="0"/>
              </a:rPr>
              <a:t>UET Peshawar</a:t>
            </a:r>
          </a:p>
        </p:txBody>
      </p:sp>
    </p:spTree>
    <p:extLst>
      <p:ext uri="{BB962C8B-B14F-4D97-AF65-F5344CB8AC3E}">
        <p14:creationId xmlns:p14="http://schemas.microsoft.com/office/powerpoint/2010/main" val="316902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06438" y="6553200"/>
            <a:ext cx="1905000" cy="228600"/>
          </a:xfrm>
          <a:prstGeom prst="rect">
            <a:avLst/>
          </a:prstGeom>
        </p:spPr>
        <p:txBody>
          <a:bodyPr/>
          <a:lstStyle>
            <a:lvl1pPr>
              <a:defRPr>
                <a:latin typeface="Arial" charset="0"/>
                <a:cs typeface="Arial" charset="0"/>
              </a:defRPr>
            </a:lvl1pPr>
          </a:lstStyle>
          <a:p>
            <a:pPr>
              <a:defRPr/>
            </a:pPr>
            <a:fld id="{ECE5A19E-BD72-4CD4-93F6-9E845E7F2325}" type="slidenum">
              <a:rPr lang="nl-NL"/>
              <a:pPr>
                <a:defRPr/>
              </a:pPr>
              <a:t>‹#›</a:t>
            </a:fld>
            <a:endParaRPr lang="nl-NL"/>
          </a:p>
        </p:txBody>
      </p:sp>
      <p:sp>
        <p:nvSpPr>
          <p:cNvPr id="6" name="Footer Placeholder 5"/>
          <p:cNvSpPr>
            <a:spLocks noGrp="1"/>
          </p:cNvSpPr>
          <p:nvPr>
            <p:ph type="ftr" sz="quarter" idx="11"/>
          </p:nvPr>
        </p:nvSpPr>
        <p:spPr>
          <a:xfrm>
            <a:off x="3124200" y="6551613"/>
            <a:ext cx="2895600" cy="230187"/>
          </a:xfrm>
        </p:spPr>
        <p:txBody>
          <a:bodyPr/>
          <a:lstStyle>
            <a:lvl1pPr>
              <a:defRPr/>
            </a:lvl1pPr>
          </a:lstStyle>
          <a:p>
            <a:pPr>
              <a:defRPr/>
            </a:pPr>
            <a:endParaRPr lang="nl-NL"/>
          </a:p>
        </p:txBody>
      </p:sp>
      <p:sp>
        <p:nvSpPr>
          <p:cNvPr id="7" name="Slide Number Placeholder 6"/>
          <p:cNvSpPr>
            <a:spLocks noGrp="1"/>
          </p:cNvSpPr>
          <p:nvPr>
            <p:ph type="sldNum" sz="quarter" idx="12"/>
          </p:nvPr>
        </p:nvSpPr>
        <p:spPr>
          <a:xfrm>
            <a:off x="6553200" y="6553200"/>
            <a:ext cx="1905000" cy="228600"/>
          </a:xfrm>
          <a:prstGeom prst="rect">
            <a:avLst/>
          </a:prstGeom>
        </p:spPr>
        <p:txBody>
          <a:bodyPr/>
          <a:lstStyle>
            <a:lvl1pPr>
              <a:defRPr>
                <a:latin typeface="Arial" charset="0"/>
                <a:cs typeface="Arial" charset="0"/>
              </a:defRPr>
            </a:lvl1pPr>
          </a:lstStyle>
          <a:p>
            <a:pPr>
              <a:defRPr/>
            </a:pPr>
            <a:fld id="{F9B11245-837E-47DF-8460-B6149EBF7DF1}" type="slidenum">
              <a:rPr lang="nl-NL"/>
              <a:pPr>
                <a:defRPr/>
              </a:pPr>
              <a:t>‹#›</a:t>
            </a:fld>
            <a:endParaRPr lang="nl-NL"/>
          </a:p>
        </p:txBody>
      </p:sp>
    </p:spTree>
    <p:extLst>
      <p:ext uri="{BB962C8B-B14F-4D97-AF65-F5344CB8AC3E}">
        <p14:creationId xmlns:p14="http://schemas.microsoft.com/office/powerpoint/2010/main" val="849622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61913" y="1052513"/>
            <a:ext cx="1219200" cy="228600"/>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400" smtClean="0">
                <a:solidFill>
                  <a:srgbClr val="0000FF"/>
                </a:solidFill>
                <a:latin typeface="Calibri" pitchFamily="34" charset="0"/>
              </a:rPr>
              <a:t>UET Peshawar</a:t>
            </a:r>
          </a:p>
        </p:txBody>
      </p:sp>
    </p:spTree>
    <p:extLst>
      <p:ext uri="{BB962C8B-B14F-4D97-AF65-F5344CB8AC3E}">
        <p14:creationId xmlns:p14="http://schemas.microsoft.com/office/powerpoint/2010/main" val="316902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61913" y="1052513"/>
            <a:ext cx="1219200" cy="228600"/>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400" smtClean="0">
                <a:solidFill>
                  <a:srgbClr val="0000FF"/>
                </a:solidFill>
                <a:latin typeface="Calibri" pitchFamily="34" charset="0"/>
              </a:rPr>
              <a:t>UET Peshawar</a:t>
            </a:r>
          </a:p>
        </p:txBody>
      </p:sp>
    </p:spTree>
    <p:extLst>
      <p:ext uri="{BB962C8B-B14F-4D97-AF65-F5344CB8AC3E}">
        <p14:creationId xmlns:p14="http://schemas.microsoft.com/office/powerpoint/2010/main" val="316902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61913" y="1052513"/>
            <a:ext cx="1219200" cy="228600"/>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400" smtClean="0">
                <a:solidFill>
                  <a:srgbClr val="0000FF"/>
                </a:solidFill>
                <a:latin typeface="Calibri" pitchFamily="34" charset="0"/>
              </a:rPr>
              <a:t>UET Peshawar</a:t>
            </a:r>
          </a:p>
        </p:txBody>
      </p:sp>
    </p:spTree>
    <p:extLst>
      <p:ext uri="{BB962C8B-B14F-4D97-AF65-F5344CB8AC3E}">
        <p14:creationId xmlns:p14="http://schemas.microsoft.com/office/powerpoint/2010/main" val="316902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61913" y="1052513"/>
            <a:ext cx="1219200" cy="228600"/>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400" smtClean="0">
                <a:solidFill>
                  <a:srgbClr val="0000FF"/>
                </a:solidFill>
                <a:latin typeface="Calibri" pitchFamily="34" charset="0"/>
              </a:rPr>
              <a:t>UET Peshawar</a:t>
            </a:r>
          </a:p>
        </p:txBody>
      </p:sp>
    </p:spTree>
    <p:extLst>
      <p:ext uri="{BB962C8B-B14F-4D97-AF65-F5344CB8AC3E}">
        <p14:creationId xmlns:p14="http://schemas.microsoft.com/office/powerpoint/2010/main" val="1473235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61913" y="1052513"/>
            <a:ext cx="1219200" cy="228600"/>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400" smtClean="0">
                <a:solidFill>
                  <a:srgbClr val="0000FF"/>
                </a:solidFill>
                <a:latin typeface="Calibri" pitchFamily="34" charset="0"/>
              </a:rPr>
              <a:t>UET Peshawar</a:t>
            </a:r>
          </a:p>
        </p:txBody>
      </p:sp>
    </p:spTree>
    <p:extLst>
      <p:ext uri="{BB962C8B-B14F-4D97-AF65-F5344CB8AC3E}">
        <p14:creationId xmlns:p14="http://schemas.microsoft.com/office/powerpoint/2010/main" val="2332482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61913" y="1052513"/>
            <a:ext cx="1219200" cy="228600"/>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400" smtClean="0">
                <a:solidFill>
                  <a:srgbClr val="0000FF"/>
                </a:solidFill>
                <a:latin typeface="Calibri" pitchFamily="34" charset="0"/>
              </a:rPr>
              <a:t>UET Peshawar</a:t>
            </a:r>
          </a:p>
        </p:txBody>
      </p:sp>
    </p:spTree>
    <p:extLst>
      <p:ext uri="{BB962C8B-B14F-4D97-AF65-F5344CB8AC3E}">
        <p14:creationId xmlns:p14="http://schemas.microsoft.com/office/powerpoint/2010/main" val="3740731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61913" y="1052513"/>
            <a:ext cx="1219200" cy="228600"/>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400" smtClean="0">
                <a:solidFill>
                  <a:srgbClr val="0000FF"/>
                </a:solidFill>
                <a:latin typeface="Calibri" pitchFamily="34" charset="0"/>
              </a:rPr>
              <a:t>UET Peshawar</a:t>
            </a:r>
          </a:p>
        </p:txBody>
      </p:sp>
    </p:spTree>
    <p:extLst>
      <p:ext uri="{BB962C8B-B14F-4D97-AF65-F5344CB8AC3E}">
        <p14:creationId xmlns:p14="http://schemas.microsoft.com/office/powerpoint/2010/main" val="1199801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61913" y="1052513"/>
            <a:ext cx="1219200" cy="228600"/>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400" smtClean="0">
                <a:solidFill>
                  <a:srgbClr val="0000FF"/>
                </a:solidFill>
                <a:latin typeface="Calibri" pitchFamily="34" charset="0"/>
              </a:rPr>
              <a:t>UET Peshawar</a:t>
            </a:r>
          </a:p>
        </p:txBody>
      </p:sp>
    </p:spTree>
    <p:extLst>
      <p:ext uri="{BB962C8B-B14F-4D97-AF65-F5344CB8AC3E}">
        <p14:creationId xmlns:p14="http://schemas.microsoft.com/office/powerpoint/2010/main" val="194947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0" y="641680"/>
            <a:ext cx="91440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772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706438" y="6553200"/>
            <a:ext cx="1905000" cy="228600"/>
          </a:xfrm>
        </p:spPr>
        <p:txBody>
          <a:bodyPr/>
          <a:lstStyle>
            <a:lvl1pPr>
              <a:defRPr/>
            </a:lvl1pPr>
          </a:lstStyle>
          <a:p>
            <a:pPr>
              <a:defRPr/>
            </a:pPr>
            <a:fld id="{229206EC-214B-46A0-B59A-B56C0576AA70}" type="slidenum">
              <a:rPr lang="nl-NL"/>
              <a:pPr>
                <a:defRPr/>
              </a:pPr>
              <a:t>‹#›</a:t>
            </a:fld>
            <a:endParaRPr lang="nl-NL"/>
          </a:p>
        </p:txBody>
      </p:sp>
      <p:sp>
        <p:nvSpPr>
          <p:cNvPr id="5" name="Footer Placeholder 4"/>
          <p:cNvSpPr>
            <a:spLocks noGrp="1"/>
          </p:cNvSpPr>
          <p:nvPr>
            <p:ph type="ftr" sz="quarter" idx="11"/>
          </p:nvPr>
        </p:nvSpPr>
        <p:spPr>
          <a:xfrm>
            <a:off x="3124200" y="6551613"/>
            <a:ext cx="2895600" cy="230187"/>
          </a:xfrm>
        </p:spPr>
        <p:txBody>
          <a:bodyPr/>
          <a:lstStyle>
            <a:lvl1pPr>
              <a:defRPr/>
            </a:lvl1pPr>
          </a:lstStyle>
          <a:p>
            <a:pPr>
              <a:defRPr/>
            </a:pPr>
            <a:endParaRPr lang="nl-NL"/>
          </a:p>
        </p:txBody>
      </p:sp>
      <p:sp>
        <p:nvSpPr>
          <p:cNvPr id="6" name="Slide Number Placeholder 5"/>
          <p:cNvSpPr>
            <a:spLocks noGrp="1"/>
          </p:cNvSpPr>
          <p:nvPr>
            <p:ph type="sldNum" sz="quarter" idx="12"/>
          </p:nvPr>
        </p:nvSpPr>
        <p:spPr>
          <a:xfrm>
            <a:off x="6553200" y="6553200"/>
            <a:ext cx="1905000" cy="228600"/>
          </a:xfrm>
        </p:spPr>
        <p:txBody>
          <a:bodyPr/>
          <a:lstStyle>
            <a:lvl1pPr>
              <a:defRPr/>
            </a:lvl1pPr>
          </a:lstStyle>
          <a:p>
            <a:pPr>
              <a:defRPr/>
            </a:pPr>
            <a:fld id="{B1E58029-EDA2-47E9-9FCC-F44998674C02}" type="slidenum">
              <a:rPr lang="nl-NL"/>
              <a:pPr>
                <a:defRPr/>
              </a:pPr>
              <a:t>‹#›</a:t>
            </a:fld>
            <a:endParaRPr lang="nl-NL"/>
          </a:p>
        </p:txBody>
      </p:sp>
    </p:spTree>
    <p:extLst>
      <p:ext uri="{BB962C8B-B14F-4D97-AF65-F5344CB8AC3E}">
        <p14:creationId xmlns:p14="http://schemas.microsoft.com/office/powerpoint/2010/main" val="36231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cxnSp>
        <p:nvCxnSpPr>
          <p:cNvPr id="7" name="Straight Connector 6"/>
          <p:cNvCxnSpPr/>
          <p:nvPr userDrawn="1"/>
        </p:nvCxnSpPr>
        <p:spPr>
          <a:xfrm>
            <a:off x="0" y="641680"/>
            <a:ext cx="9144000" cy="0"/>
          </a:xfrm>
          <a:prstGeom prst="line">
            <a:avLst/>
          </a:prstGeom>
        </p:spPr>
        <p:style>
          <a:lnRef idx="3">
            <a:schemeClr val="accent2"/>
          </a:lnRef>
          <a:fillRef idx="0">
            <a:schemeClr val="accent2"/>
          </a:fillRef>
          <a:effectRef idx="2">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 id="2147483677" r:id="rId14"/>
    <p:sldLayoutId id="2147483682" r:id="rId15"/>
    <p:sldLayoutId id="2147483686" r:id="rId16"/>
    <p:sldLayoutId id="2147483688"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image" Target="../media/image32.emf"/><Relationship Id="rId1" Type="http://schemas.openxmlformats.org/officeDocument/2006/relationships/slideLayout" Target="../slideLayouts/slideLayout12.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1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8.xml"/><Relationship Id="rId7" Type="http://schemas.openxmlformats.org/officeDocument/2006/relationships/image" Target="../media/image43.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4.wmf"/></Relationships>
</file>

<file path=ppt/slides/_rels/slide2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25.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notesSlide" Target="../notesSlides/notesSlide10.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4.emf"/><Relationship Id="rId5" Type="http://schemas.openxmlformats.org/officeDocument/2006/relationships/image" Target="../media/image52.w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8" Type="http://schemas.openxmlformats.org/officeDocument/2006/relationships/image" Target="../media/image61.emf"/><Relationship Id="rId13" Type="http://schemas.openxmlformats.org/officeDocument/2006/relationships/image" Target="../media/image65.emf"/><Relationship Id="rId3" Type="http://schemas.openxmlformats.org/officeDocument/2006/relationships/image" Target="../media/image56.emf"/><Relationship Id="rId7" Type="http://schemas.openxmlformats.org/officeDocument/2006/relationships/image" Target="../media/image60.emf"/><Relationship Id="rId12" Type="http://schemas.openxmlformats.org/officeDocument/2006/relationships/image" Target="../media/image64.emf"/><Relationship Id="rId17" Type="http://schemas.openxmlformats.org/officeDocument/2006/relationships/image" Target="../media/image55.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3.vml"/><Relationship Id="rId6" Type="http://schemas.openxmlformats.org/officeDocument/2006/relationships/image" Target="../media/image59.emf"/><Relationship Id="rId11" Type="http://schemas.openxmlformats.org/officeDocument/2006/relationships/image" Target="../media/image63.emf"/><Relationship Id="rId5" Type="http://schemas.openxmlformats.org/officeDocument/2006/relationships/image" Target="../media/image58.emf"/><Relationship Id="rId15" Type="http://schemas.openxmlformats.org/officeDocument/2006/relationships/image" Target="../media/image67.emf"/><Relationship Id="rId10" Type="http://schemas.openxmlformats.org/officeDocument/2006/relationships/image" Target="../media/image54.emf"/><Relationship Id="rId4" Type="http://schemas.openxmlformats.org/officeDocument/2006/relationships/image" Target="../media/image57.emf"/><Relationship Id="rId9" Type="http://schemas.openxmlformats.org/officeDocument/2006/relationships/image" Target="../media/image62.emf"/><Relationship Id="rId14" Type="http://schemas.openxmlformats.org/officeDocument/2006/relationships/image" Target="../media/image66.emf"/></Relationships>
</file>

<file path=ppt/slides/_rels/slide27.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70.jpeg"/><Relationship Id="rId7"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69.png"/><Relationship Id="rId5" Type="http://schemas.openxmlformats.org/officeDocument/2006/relationships/image" Target="../media/image73.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452250" y="799265"/>
            <a:ext cx="8686800" cy="3108543"/>
          </a:xfrm>
          <a:prstGeom prst="rect">
            <a:avLst/>
          </a:prstGeom>
          <a:noFill/>
          <a:ln w="9525">
            <a:noFill/>
            <a:miter lim="800000"/>
            <a:headEnd/>
            <a:tailEnd/>
          </a:ln>
          <a:effectLst>
            <a:outerShdw dist="12700" dir="5403790" algn="ctr" rotWithShape="0">
              <a:schemeClr val="hlink">
                <a:alpha val="50000"/>
              </a:schemeClr>
            </a:outerShdw>
          </a:effectLst>
        </p:spPr>
        <p:txBody>
          <a:bodyPr wrap="square" anchor="ctr">
            <a:spAutoFit/>
          </a:bodyPr>
          <a:lstStyle/>
          <a:p>
            <a:pPr algn="ctr">
              <a:defRPr/>
            </a:pPr>
            <a:r>
              <a:rPr lang="en-US" sz="2400" b="1" dirty="0" smtClean="0"/>
              <a:t>CHEMICAL LOOPING COMBUSTION (CLC): </a:t>
            </a:r>
          </a:p>
          <a:p>
            <a:pPr algn="ctr">
              <a:defRPr/>
            </a:pPr>
            <a:r>
              <a:rPr lang="en-US" sz="2400" b="1" dirty="0"/>
              <a:t>A</a:t>
            </a:r>
            <a:r>
              <a:rPr lang="en-US" sz="2400" b="1" dirty="0" smtClean="0"/>
              <a:t> novel technology for energy production from coal with inherent CO</a:t>
            </a:r>
            <a:r>
              <a:rPr lang="en-US" sz="2400" b="1" baseline="-25000" dirty="0" smtClean="0"/>
              <a:t>2</a:t>
            </a:r>
            <a:r>
              <a:rPr lang="en-US" sz="2400" b="1" dirty="0" smtClean="0"/>
              <a:t> capture</a:t>
            </a:r>
            <a:endParaRPr lang="en-US" sz="2400" dirty="0" smtClean="0"/>
          </a:p>
          <a:p>
            <a:pPr algn="ctr">
              <a:defRPr/>
            </a:pPr>
            <a:endParaRPr lang="en-GB" sz="2000" b="1" u="sng" dirty="0">
              <a:solidFill>
                <a:srgbClr val="0000FF"/>
              </a:solidFill>
              <a:effectLst>
                <a:outerShdw blurRad="38100" dist="38100" dir="2700000" algn="tl">
                  <a:srgbClr val="C0C0C0"/>
                </a:outerShdw>
              </a:effectLst>
              <a:latin typeface="Calibri" pitchFamily="34" charset="0"/>
              <a:ea typeface="MS PMincho" pitchFamily="18" charset="-128"/>
              <a:cs typeface="Tahoma" pitchFamily="34" charset="0"/>
            </a:endParaRPr>
          </a:p>
          <a:p>
            <a:pPr algn="ctr">
              <a:defRPr/>
            </a:pPr>
            <a:r>
              <a:rPr lang="en-GB" sz="2000" u="sng" kern="2200" spc="220" dirty="0" err="1" smtClean="0">
                <a:solidFill>
                  <a:srgbClr val="0000FF"/>
                </a:solidFill>
                <a:latin typeface="+mj-lt"/>
                <a:ea typeface="MS PMincho" pitchFamily="18" charset="-128"/>
                <a:cs typeface="Tahoma" pitchFamily="34" charset="0"/>
              </a:rPr>
              <a:t>Dr.</a:t>
            </a:r>
            <a:r>
              <a:rPr lang="en-GB" sz="2000" u="sng" kern="2200" spc="220" dirty="0" smtClean="0">
                <a:solidFill>
                  <a:srgbClr val="0000FF"/>
                </a:solidFill>
                <a:latin typeface="+mj-lt"/>
                <a:ea typeface="MS PMincho" pitchFamily="18" charset="-128"/>
                <a:cs typeface="Tahoma" pitchFamily="34" charset="0"/>
              </a:rPr>
              <a:t> MOHAMMAD YOUNAS</a:t>
            </a:r>
          </a:p>
          <a:p>
            <a:pPr algn="ctr">
              <a:defRPr/>
            </a:pPr>
            <a:r>
              <a:rPr lang="en-GB" spc="300" dirty="0" smtClean="0">
                <a:solidFill>
                  <a:srgbClr val="0000FF"/>
                </a:solidFill>
                <a:latin typeface="+mj-lt"/>
                <a:ea typeface="MS PMincho" pitchFamily="18" charset="-128"/>
                <a:cs typeface="Tahoma" pitchFamily="34" charset="0"/>
              </a:rPr>
              <a:t>ASSOCIATE PROFESSOR</a:t>
            </a:r>
          </a:p>
          <a:p>
            <a:pPr algn="ctr">
              <a:defRPr/>
            </a:pPr>
            <a:r>
              <a:rPr lang="en-GB" dirty="0" smtClean="0">
                <a:solidFill>
                  <a:srgbClr val="0000FF"/>
                </a:solidFill>
                <a:latin typeface="+mj-lt"/>
                <a:ea typeface="MS PMincho" pitchFamily="18" charset="-128"/>
                <a:cs typeface="Tahoma" pitchFamily="34" charset="0"/>
              </a:rPr>
              <a:t>MS, PhD (France), Postdoc (The Netherlands)</a:t>
            </a:r>
          </a:p>
          <a:p>
            <a:pPr algn="ctr">
              <a:defRPr/>
            </a:pPr>
            <a:r>
              <a:rPr lang="en-GB" dirty="0" smtClean="0">
                <a:solidFill>
                  <a:srgbClr val="0000FF"/>
                </a:solidFill>
                <a:latin typeface="+mj-lt"/>
                <a:ea typeface="MS PMincho" pitchFamily="18" charset="-128"/>
                <a:cs typeface="Tahoma" pitchFamily="34" charset="0"/>
              </a:rPr>
              <a:t>m.younas@uetpeshawar.edu.pk</a:t>
            </a:r>
            <a:endParaRPr lang="en-GB" dirty="0">
              <a:solidFill>
                <a:srgbClr val="0000FF"/>
              </a:solidFill>
              <a:latin typeface="+mj-lt"/>
              <a:ea typeface="MS PMincho" pitchFamily="18" charset="-128"/>
              <a:cs typeface="Tahoma" pitchFamily="34" charset="0"/>
            </a:endParaRPr>
          </a:p>
          <a:p>
            <a:pPr algn="ctr" rtl="1">
              <a:defRPr/>
            </a:pPr>
            <a:endParaRPr lang="en-GB" sz="1400" b="1" dirty="0">
              <a:solidFill>
                <a:srgbClr val="0000FF"/>
              </a:solidFill>
              <a:effectLst>
                <a:outerShdw blurRad="38100" dist="38100" dir="2700000" algn="tl">
                  <a:srgbClr val="C0C0C0"/>
                </a:outerShdw>
              </a:effectLst>
              <a:latin typeface="Tahoma" pitchFamily="34" charset="0"/>
              <a:ea typeface="MS PMincho" pitchFamily="18" charset="-128"/>
              <a:cs typeface="Tahoma" pitchFamily="34" charset="0"/>
            </a:endParaRPr>
          </a:p>
          <a:p>
            <a:pPr>
              <a:defRPr/>
            </a:pPr>
            <a:r>
              <a:rPr lang="en-GB" sz="1600" b="1" dirty="0">
                <a:solidFill>
                  <a:srgbClr val="0000FF"/>
                </a:solidFill>
                <a:effectLst>
                  <a:outerShdw blurRad="38100" dist="38100" dir="2700000" algn="tl">
                    <a:srgbClr val="C0C0C0"/>
                  </a:outerShdw>
                </a:effectLst>
                <a:latin typeface="Tahoma" pitchFamily="34" charset="0"/>
                <a:ea typeface="MS PMincho" pitchFamily="18" charset="-128"/>
                <a:cs typeface="Tahoma" pitchFamily="34" charset="0"/>
              </a:rPr>
              <a:t>	</a:t>
            </a:r>
            <a:endParaRPr lang="en-GB" b="1" dirty="0">
              <a:solidFill>
                <a:srgbClr val="000000"/>
              </a:solidFill>
              <a:latin typeface="Calibri" pitchFamily="34" charset="0"/>
              <a:ea typeface="MS PMincho" pitchFamily="18" charset="-128"/>
              <a:cs typeface="Arial" charset="0"/>
            </a:endParaRPr>
          </a:p>
        </p:txBody>
      </p:sp>
      <p:sp>
        <p:nvSpPr>
          <p:cNvPr id="5" name="Rectangle 17"/>
          <p:cNvSpPr>
            <a:spLocks noChangeArrowheads="1"/>
          </p:cNvSpPr>
          <p:nvPr/>
        </p:nvSpPr>
        <p:spPr bwMode="auto">
          <a:xfrm>
            <a:off x="1162948" y="3559995"/>
            <a:ext cx="7371452" cy="769441"/>
          </a:xfrm>
          <a:prstGeom prst="rect">
            <a:avLst/>
          </a:prstGeom>
          <a:noFill/>
          <a:ln w="9525">
            <a:noFill/>
            <a:miter lim="800000"/>
            <a:headEnd/>
            <a:tailEnd/>
          </a:ln>
          <a:effectLst>
            <a:outerShdw dist="12700" dir="5403790" algn="ctr" rotWithShape="0">
              <a:schemeClr val="hlink">
                <a:alpha val="50000"/>
              </a:schemeClr>
            </a:outerShdw>
          </a:effectLst>
        </p:spPr>
        <p:txBody>
          <a:bodyPr wrap="square" anchor="ctr">
            <a:spAutoFit/>
          </a:bodyPr>
          <a:lstStyle/>
          <a:p>
            <a:pPr algn="ctr">
              <a:defRPr/>
            </a:pPr>
            <a:r>
              <a:rPr lang="en-GB" sz="2000" b="1" dirty="0">
                <a:solidFill>
                  <a:schemeClr val="accent2"/>
                </a:solidFill>
                <a:effectLst>
                  <a:outerShdw blurRad="38100" dist="38100" dir="2700000" algn="tl">
                    <a:srgbClr val="C0C0C0"/>
                  </a:outerShdw>
                </a:effectLst>
                <a:latin typeface="Calibri" pitchFamily="34" charset="0"/>
                <a:ea typeface="MS PMincho" pitchFamily="18" charset="-128"/>
                <a:cs typeface="Arial" charset="0"/>
              </a:rPr>
              <a:t>Department of Chemical </a:t>
            </a:r>
            <a:r>
              <a:rPr lang="en-GB" sz="2000" b="1" dirty="0" smtClean="0">
                <a:solidFill>
                  <a:schemeClr val="accent2"/>
                </a:solidFill>
                <a:effectLst>
                  <a:outerShdw blurRad="38100" dist="38100" dir="2700000" algn="tl">
                    <a:srgbClr val="C0C0C0"/>
                  </a:outerShdw>
                </a:effectLst>
                <a:latin typeface="Calibri" pitchFamily="34" charset="0"/>
                <a:ea typeface="MS PMincho" pitchFamily="18" charset="-128"/>
                <a:cs typeface="Arial" charset="0"/>
              </a:rPr>
              <a:t>Engineering</a:t>
            </a:r>
            <a:endParaRPr lang="en-GB" sz="2000" b="1" dirty="0">
              <a:solidFill>
                <a:schemeClr val="accent2"/>
              </a:solidFill>
              <a:effectLst>
                <a:outerShdw blurRad="38100" dist="38100" dir="2700000" algn="tl">
                  <a:srgbClr val="C0C0C0"/>
                </a:outerShdw>
              </a:effectLst>
              <a:latin typeface="Calibri" pitchFamily="34" charset="0"/>
              <a:ea typeface="MS PMincho" pitchFamily="18" charset="-128"/>
              <a:cs typeface="Arial" charset="0"/>
            </a:endParaRPr>
          </a:p>
          <a:p>
            <a:pPr algn="ctr">
              <a:defRPr/>
            </a:pPr>
            <a:r>
              <a:rPr lang="en-GB" sz="2400" b="1" dirty="0">
                <a:solidFill>
                  <a:srgbClr val="FF3300"/>
                </a:solidFill>
                <a:effectLst>
                  <a:outerShdw blurRad="38100" dist="38100" dir="2700000" algn="tl">
                    <a:srgbClr val="C0C0C0"/>
                  </a:outerShdw>
                </a:effectLst>
                <a:latin typeface="Calibri" pitchFamily="34" charset="0"/>
                <a:ea typeface="MS PMincho" pitchFamily="18" charset="-128"/>
                <a:cs typeface="Arial" charset="0"/>
              </a:rPr>
              <a:t>University of Engineering and Technology, Peshawar</a:t>
            </a:r>
            <a:endParaRPr lang="en-GB" sz="2000" b="1" dirty="0">
              <a:solidFill>
                <a:srgbClr val="FF3300"/>
              </a:solidFill>
              <a:effectLst>
                <a:outerShdw blurRad="38100" dist="38100" dir="2700000" algn="tl">
                  <a:srgbClr val="C0C0C0"/>
                </a:outerShdw>
              </a:effectLst>
              <a:latin typeface="Calibri" pitchFamily="34" charset="0"/>
              <a:ea typeface="MS PMincho" pitchFamily="18" charset="-128"/>
              <a:cs typeface="Arial" charset="0"/>
            </a:endParaRPr>
          </a:p>
        </p:txBody>
      </p:sp>
      <p:sp>
        <p:nvSpPr>
          <p:cNvPr id="6" name="Text Box 15"/>
          <p:cNvSpPr txBox="1">
            <a:spLocks noChangeArrowheads="1"/>
          </p:cNvSpPr>
          <p:nvPr/>
        </p:nvSpPr>
        <p:spPr bwMode="auto">
          <a:xfrm>
            <a:off x="1188889" y="228600"/>
            <a:ext cx="7421711" cy="307777"/>
          </a:xfrm>
          <a:prstGeom prst="rect">
            <a:avLst/>
          </a:prstGeom>
          <a:solidFill>
            <a:schemeClr val="accent2">
              <a:lumMod val="75000"/>
            </a:schemeClr>
          </a:solidFill>
          <a:ln w="9525">
            <a:noFill/>
            <a:miter lim="800000"/>
            <a:headEnd/>
            <a:tailEnd/>
          </a:ln>
          <a:effectLst/>
        </p:spPr>
        <p:txBody>
          <a:bodyPr wrap="none">
            <a:spAutoFit/>
          </a:bodyPr>
          <a:lstStyle/>
          <a:p>
            <a:pPr algn="ctr">
              <a:defRPr/>
            </a:pPr>
            <a:r>
              <a:rPr lang="fr-FR" sz="1400" b="1" spc="600" dirty="0" smtClean="0">
                <a:solidFill>
                  <a:schemeClr val="bg1"/>
                </a:solidFill>
                <a:effectLst>
                  <a:outerShdw blurRad="38100" dist="38100" dir="2700000" algn="tl">
                    <a:srgbClr val="C0C0C0"/>
                  </a:outerShdw>
                </a:effectLst>
                <a:latin typeface="Arial" charset="0"/>
                <a:cs typeface="Arial" charset="0"/>
              </a:rPr>
              <a:t>Energy, </a:t>
            </a:r>
            <a:r>
              <a:rPr lang="fr-FR" sz="1400" b="1" spc="600" dirty="0" err="1">
                <a:solidFill>
                  <a:schemeClr val="bg1"/>
                </a:solidFill>
                <a:effectLst>
                  <a:outerShdw blurRad="38100" dist="38100" dir="2700000" algn="tl">
                    <a:srgbClr val="C0C0C0"/>
                  </a:outerShdw>
                </a:effectLst>
                <a:latin typeface="Arial" charset="0"/>
                <a:cs typeface="Arial" charset="0"/>
              </a:rPr>
              <a:t>S</a:t>
            </a:r>
            <a:r>
              <a:rPr lang="fr-FR" sz="1400" b="1" spc="600" dirty="0" err="1" smtClean="0">
                <a:solidFill>
                  <a:schemeClr val="bg1"/>
                </a:solidFill>
                <a:effectLst>
                  <a:outerShdw blurRad="38100" dist="38100" dir="2700000" algn="tl">
                    <a:srgbClr val="C0C0C0"/>
                  </a:outerShdw>
                </a:effectLst>
                <a:latin typeface="Arial" charset="0"/>
                <a:cs typeface="Arial" charset="0"/>
              </a:rPr>
              <a:t>ustainability</a:t>
            </a:r>
            <a:r>
              <a:rPr lang="fr-FR" sz="1400" b="1" spc="600" dirty="0" smtClean="0">
                <a:solidFill>
                  <a:schemeClr val="bg1"/>
                </a:solidFill>
                <a:effectLst>
                  <a:outerShdw blurRad="38100" dist="38100" dir="2700000" algn="tl">
                    <a:srgbClr val="C0C0C0"/>
                  </a:outerShdw>
                </a:effectLst>
                <a:latin typeface="Arial" charset="0"/>
                <a:cs typeface="Arial" charset="0"/>
              </a:rPr>
              <a:t> and </a:t>
            </a:r>
            <a:r>
              <a:rPr lang="fr-FR" sz="1400" b="1" spc="600" dirty="0" err="1">
                <a:solidFill>
                  <a:schemeClr val="bg1"/>
                </a:solidFill>
                <a:effectLst>
                  <a:outerShdw blurRad="38100" dist="38100" dir="2700000" algn="tl">
                    <a:srgbClr val="C0C0C0"/>
                  </a:outerShdw>
                </a:effectLst>
                <a:latin typeface="Arial" charset="0"/>
                <a:cs typeface="Arial" charset="0"/>
              </a:rPr>
              <a:t>M</a:t>
            </a:r>
            <a:r>
              <a:rPr lang="fr-FR" sz="1400" b="1" spc="600" dirty="0" err="1" smtClean="0">
                <a:solidFill>
                  <a:schemeClr val="bg1"/>
                </a:solidFill>
                <a:effectLst>
                  <a:outerShdw blurRad="38100" dist="38100" dir="2700000" algn="tl">
                    <a:srgbClr val="C0C0C0"/>
                  </a:outerShdw>
                </a:effectLst>
                <a:latin typeface="Arial" charset="0"/>
                <a:cs typeface="Arial" charset="0"/>
              </a:rPr>
              <a:t>echanical</a:t>
            </a:r>
            <a:r>
              <a:rPr lang="fr-FR" sz="1400" b="1" spc="600" dirty="0" smtClean="0">
                <a:solidFill>
                  <a:schemeClr val="bg1"/>
                </a:solidFill>
                <a:effectLst>
                  <a:outerShdw blurRad="38100" dist="38100" dir="2700000" algn="tl">
                    <a:srgbClr val="C0C0C0"/>
                  </a:outerShdw>
                </a:effectLst>
                <a:latin typeface="Arial" charset="0"/>
                <a:cs typeface="Arial" charset="0"/>
              </a:rPr>
              <a:t> Design</a:t>
            </a:r>
            <a:endParaRPr lang="fr-FR" sz="1400" b="1" spc="600" dirty="0">
              <a:solidFill>
                <a:schemeClr val="bg1"/>
              </a:solidFill>
              <a:effectLst>
                <a:outerShdw blurRad="38100" dist="38100" dir="2700000" algn="tl">
                  <a:srgbClr val="C0C0C0"/>
                </a:outerShdw>
              </a:effectLst>
              <a:latin typeface="Arial" charset="0"/>
              <a:cs typeface="Arial" charset="0"/>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 y="85906"/>
            <a:ext cx="1208668"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descr="D:\Research\IDEAS 2013\su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492625"/>
            <a:ext cx="36322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coal indust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100" y="5114925"/>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H:\coal is gol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4848225"/>
            <a:ext cx="22669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833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566398" y="170632"/>
            <a:ext cx="8242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fr-FR" altLang="en-US" sz="2400" b="1" i="1" dirty="0" smtClean="0">
                <a:solidFill>
                  <a:schemeClr val="accent5"/>
                </a:solidFill>
                <a:latin typeface="Georgia" pitchFamily="18" charset="0"/>
                <a:ea typeface="+mj-ea"/>
                <a:cs typeface="+mj-cs"/>
              </a:rPr>
              <a:t>SOCIO-ECONOMIC &amp; TECHNOLOGICAL CONTEXT</a:t>
            </a:r>
            <a:endParaRPr lang="fr-FR" altLang="en-US" sz="2400" b="1" i="1" dirty="0">
              <a:solidFill>
                <a:schemeClr val="accent5"/>
              </a:solidFill>
              <a:latin typeface="Georgia" pitchFamily="18" charset="0"/>
              <a:ea typeface="+mj-ea"/>
              <a:cs typeface="+mj-cs"/>
            </a:endParaRPr>
          </a:p>
        </p:txBody>
      </p:sp>
      <p:cxnSp>
        <p:nvCxnSpPr>
          <p:cNvPr id="7" name="Straight Connector 6"/>
          <p:cNvCxnSpPr/>
          <p:nvPr/>
        </p:nvCxnSpPr>
        <p:spPr>
          <a:xfrm>
            <a:off x="1371600" y="1979613"/>
            <a:ext cx="65532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71600" y="2208213"/>
            <a:ext cx="65532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401763" y="2436813"/>
            <a:ext cx="65532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17638" y="4191000"/>
            <a:ext cx="655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17638" y="4419600"/>
            <a:ext cx="655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47800" y="4648200"/>
            <a:ext cx="655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600200" y="1600200"/>
            <a:ext cx="1828800" cy="1371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V="1">
            <a:off x="3505200" y="1676400"/>
            <a:ext cx="1828800" cy="1371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V="1">
            <a:off x="5791200" y="1676400"/>
            <a:ext cx="1828800" cy="1371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rot="16200000" flipH="1">
            <a:off x="1560513" y="3968750"/>
            <a:ext cx="1828800" cy="1600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rot="16200000" flipH="1">
            <a:off x="3467100" y="3924300"/>
            <a:ext cx="1828800" cy="1600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p:nvPr/>
        </p:nvCxnSpPr>
        <p:spPr>
          <a:xfrm rot="16200000" flipH="1">
            <a:off x="5600700" y="3924300"/>
            <a:ext cx="1828800" cy="1600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207" name="TextBox 30"/>
          <p:cNvSpPr txBox="1">
            <a:spLocks noChangeArrowheads="1"/>
          </p:cNvSpPr>
          <p:nvPr/>
        </p:nvSpPr>
        <p:spPr bwMode="auto">
          <a:xfrm>
            <a:off x="1524000" y="13716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en-US"/>
              <a:t>wealth</a:t>
            </a:r>
            <a:endParaRPr lang="en-US" altLang="en-US"/>
          </a:p>
        </p:txBody>
      </p:sp>
      <p:sp>
        <p:nvSpPr>
          <p:cNvPr id="8208" name="TextBox 31"/>
          <p:cNvSpPr txBox="1">
            <a:spLocks noChangeArrowheads="1"/>
          </p:cNvSpPr>
          <p:nvPr/>
        </p:nvSpPr>
        <p:spPr bwMode="auto">
          <a:xfrm>
            <a:off x="3581400" y="13716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en-US"/>
              <a:t>population</a:t>
            </a:r>
            <a:endParaRPr lang="en-US" altLang="en-US"/>
          </a:p>
        </p:txBody>
      </p:sp>
      <p:sp>
        <p:nvSpPr>
          <p:cNvPr id="8209" name="TextBox 32"/>
          <p:cNvSpPr txBox="1">
            <a:spLocks noChangeArrowheads="1"/>
          </p:cNvSpPr>
          <p:nvPr/>
        </p:nvSpPr>
        <p:spPr bwMode="auto">
          <a:xfrm>
            <a:off x="1295400" y="53340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en-US"/>
              <a:t>food</a:t>
            </a:r>
            <a:endParaRPr lang="en-US" altLang="en-US"/>
          </a:p>
        </p:txBody>
      </p:sp>
      <p:sp>
        <p:nvSpPr>
          <p:cNvPr id="8210" name="TextBox 33"/>
          <p:cNvSpPr txBox="1">
            <a:spLocks noChangeArrowheads="1"/>
          </p:cNvSpPr>
          <p:nvPr/>
        </p:nvSpPr>
        <p:spPr bwMode="auto">
          <a:xfrm>
            <a:off x="5334000" y="1371600"/>
            <a:ext cx="289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en-US" dirty="0"/>
              <a:t>Energy </a:t>
            </a:r>
            <a:r>
              <a:rPr lang="fr-FR" altLang="en-US" dirty="0" err="1"/>
              <a:t>demand</a:t>
            </a:r>
            <a:r>
              <a:rPr lang="fr-FR" altLang="en-US" dirty="0"/>
              <a:t> &amp; </a:t>
            </a:r>
            <a:r>
              <a:rPr lang="fr-FR" altLang="en-US" dirty="0" err="1"/>
              <a:t>emissions</a:t>
            </a:r>
            <a:endParaRPr lang="en-US" altLang="en-US" dirty="0"/>
          </a:p>
        </p:txBody>
      </p:sp>
      <p:sp>
        <p:nvSpPr>
          <p:cNvPr id="8211" name="TextBox 34"/>
          <p:cNvSpPr txBox="1">
            <a:spLocks noChangeArrowheads="1"/>
          </p:cNvSpPr>
          <p:nvPr/>
        </p:nvSpPr>
        <p:spPr bwMode="auto">
          <a:xfrm>
            <a:off x="3505200" y="53340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en-US"/>
              <a:t>water</a:t>
            </a:r>
            <a:endParaRPr lang="en-US" altLang="en-US"/>
          </a:p>
        </p:txBody>
      </p:sp>
      <p:sp>
        <p:nvSpPr>
          <p:cNvPr id="8212" name="TextBox 35"/>
          <p:cNvSpPr txBox="1">
            <a:spLocks noChangeArrowheads="1"/>
          </p:cNvSpPr>
          <p:nvPr/>
        </p:nvSpPr>
        <p:spPr bwMode="auto">
          <a:xfrm>
            <a:off x="5638800" y="53340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en-US"/>
              <a:t>ecosystem</a:t>
            </a:r>
            <a:endParaRPr lang="en-US" altLang="en-US"/>
          </a:p>
        </p:txBody>
      </p:sp>
      <p:pic>
        <p:nvPicPr>
          <p:cNvPr id="82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1913" y="3048000"/>
            <a:ext cx="1447800"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1522413"/>
            <a:ext cx="1417638"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83" y="5703887"/>
            <a:ext cx="2412929" cy="98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dirty="0">
                <a:latin typeface="Calibri" pitchFamily="34" charset="0"/>
              </a:rPr>
              <a:t>Page </a:t>
            </a:r>
            <a:fld id="{4C666189-144C-496B-B851-5885F4555A9B}" type="slidenum">
              <a:rPr lang="nl-NL" altLang="en-US" sz="1000">
                <a:latin typeface="Calibri" pitchFamily="34" charset="0"/>
              </a:rPr>
              <a:pPr algn="r" eaLnBrk="1" hangingPunct="1"/>
              <a:t>10</a:t>
            </a:fld>
            <a:endParaRPr lang="nl-NL" altLang="en-US" sz="1000" dirty="0">
              <a:latin typeface="Calibri" pitchFamily="34" charset="0"/>
            </a:endParaRPr>
          </a:p>
        </p:txBody>
      </p:sp>
    </p:spTree>
    <p:extLst>
      <p:ext uri="{BB962C8B-B14F-4D97-AF65-F5344CB8AC3E}">
        <p14:creationId xmlns:p14="http://schemas.microsoft.com/office/powerpoint/2010/main" val="3848715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bwMode="auto">
          <a:xfrm>
            <a:off x="533400" y="1143000"/>
            <a:ext cx="79248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Tx/>
              <a:buNone/>
            </a:pPr>
            <a:r>
              <a:rPr lang="en-US" altLang="en-US" sz="2800" dirty="0" smtClean="0"/>
              <a:t>     Best alternative fossil energy source? </a:t>
            </a:r>
            <a:r>
              <a:rPr lang="en-US" altLang="en-US" sz="2800" b="1" i="1" u="sng" dirty="0" smtClean="0"/>
              <a:t>CH4 / COAL</a:t>
            </a:r>
          </a:p>
          <a:p>
            <a:pPr lvl="1">
              <a:buFontTx/>
              <a:buNone/>
            </a:pPr>
            <a:r>
              <a:rPr lang="en-US" altLang="en-US" sz="2000" dirty="0" smtClean="0">
                <a:sym typeface="Symbol" pitchFamily="18" charset="2"/>
              </a:rPr>
              <a:t> </a:t>
            </a:r>
            <a:r>
              <a:rPr lang="en-US" altLang="en-US" sz="2000" dirty="0" smtClean="0"/>
              <a:t>Natural gas: high H/C ratio = low CO</a:t>
            </a:r>
            <a:r>
              <a:rPr lang="en-US" altLang="en-US" sz="2000" baseline="-25000" dirty="0" smtClean="0"/>
              <a:t>2</a:t>
            </a:r>
            <a:r>
              <a:rPr lang="en-US" altLang="en-US" sz="2000" dirty="0" smtClean="0"/>
              <a:t> emission</a:t>
            </a:r>
            <a:endParaRPr lang="en-US" altLang="en-US" sz="2000" baseline="-25000" dirty="0" smtClean="0"/>
          </a:p>
          <a:p>
            <a:pPr lvl="1"/>
            <a:endParaRPr lang="en-US" altLang="en-US" sz="1800" dirty="0" smtClean="0"/>
          </a:p>
          <a:p>
            <a:pPr lvl="1"/>
            <a:endParaRPr lang="en-US" altLang="en-US" sz="1800" dirty="0" smtClean="0"/>
          </a:p>
        </p:txBody>
      </p:sp>
      <p:sp>
        <p:nvSpPr>
          <p:cNvPr id="16388" name="Rectangle 8"/>
          <p:cNvSpPr>
            <a:spLocks noGrp="1" noChangeArrowheads="1"/>
          </p:cNvSpPr>
          <p:nvPr>
            <p:ph type="title" idx="4294967295"/>
          </p:nvPr>
        </p:nvSpPr>
        <p:spPr bwMode="auto">
          <a:xfrm>
            <a:off x="152400" y="762000"/>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z="2800" dirty="0" smtClean="0">
                <a:solidFill>
                  <a:srgbClr val="FF0000"/>
                </a:solidFill>
              </a:rPr>
              <a:t>    What fossil fuel source to be used?  </a:t>
            </a:r>
            <a:r>
              <a:rPr lang="en-US" altLang="en-US" sz="2800" b="1" i="1" u="sng" dirty="0" smtClean="0">
                <a:solidFill>
                  <a:srgbClr val="FF0000"/>
                </a:solidFill>
              </a:rPr>
              <a:t>OIL</a:t>
            </a:r>
          </a:p>
        </p:txBody>
      </p:sp>
      <p:sp>
        <p:nvSpPr>
          <p:cNvPr id="16389" name="Rectangle 9"/>
          <p:cNvSpPr>
            <a:spLocks noChangeArrowheads="1"/>
          </p:cNvSpPr>
          <p:nvPr/>
        </p:nvSpPr>
        <p:spPr bwMode="auto">
          <a:xfrm>
            <a:off x="457200" y="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a:solidFill>
                  <a:schemeClr val="tx2"/>
                </a:solidFill>
                <a:latin typeface="Calibri" pitchFamily="34" charset="0"/>
              </a:rPr>
              <a:t>MOTIVATION</a:t>
            </a:r>
          </a:p>
        </p:txBody>
      </p:sp>
      <p:sp>
        <p:nvSpPr>
          <p:cNvPr id="16390"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a:latin typeface="Calibri" pitchFamily="34" charset="0"/>
              </a:rPr>
              <a:t>Page </a:t>
            </a:r>
            <a:fld id="{7F1B5DF2-8B3B-4CDE-B2A3-33DDF97C7432}" type="slidenum">
              <a:rPr lang="nl-NL" altLang="en-US" sz="1000">
                <a:latin typeface="Calibri" pitchFamily="34" charset="0"/>
              </a:rPr>
              <a:pPr algn="r" eaLnBrk="1" hangingPunct="1"/>
              <a:t>11</a:t>
            </a:fld>
            <a:endParaRPr lang="nl-NL" altLang="en-US" sz="1000">
              <a:latin typeface="Calibri" pitchFamily="34" charset="0"/>
            </a:endParaRPr>
          </a:p>
        </p:txBody>
      </p:sp>
      <p:sp>
        <p:nvSpPr>
          <p:cNvPr id="8" name="Text Box 82"/>
          <p:cNvSpPr txBox="1">
            <a:spLocks noChangeArrowheads="1"/>
          </p:cNvSpPr>
          <p:nvPr/>
        </p:nvSpPr>
        <p:spPr bwMode="auto">
          <a:xfrm rot="16200000">
            <a:off x="-288925" y="5945188"/>
            <a:ext cx="1077913" cy="306387"/>
          </a:xfrm>
          <a:prstGeom prst="rect">
            <a:avLst/>
          </a:prstGeom>
          <a:noFill/>
          <a:ln w="9525">
            <a:noFill/>
            <a:miter lim="800000"/>
            <a:headEnd/>
            <a:tailEnd/>
          </a:ln>
          <a:effectLst/>
        </p:spPr>
        <p:txBody>
          <a:bodyPr wrap="none">
            <a:spAutoFit/>
          </a:bodyPr>
          <a:lstStyle/>
          <a:p>
            <a:pPr>
              <a:defRPr/>
            </a:pPr>
            <a:r>
              <a:rPr lang="fr-FR" sz="1400" b="1" dirty="0">
                <a:effectLst>
                  <a:outerShdw blurRad="38100" dist="38100" dir="2700000" algn="tl">
                    <a:srgbClr val="C0C0C0"/>
                  </a:outerShdw>
                </a:effectLst>
              </a:rPr>
              <a:t>Motivation</a:t>
            </a:r>
            <a:endParaRPr lang="fr-FR" sz="1400" b="1" dirty="0">
              <a:solidFill>
                <a:schemeClr val="bg1"/>
              </a:solidFill>
            </a:endParaRPr>
          </a:p>
        </p:txBody>
      </p:sp>
      <p:pic>
        <p:nvPicPr>
          <p:cNvPr id="450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096511"/>
            <a:ext cx="6492240" cy="4594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559" t="41925" r="3692" b="20967"/>
          <a:stretch/>
        </p:blipFill>
        <p:spPr bwMode="auto">
          <a:xfrm>
            <a:off x="5247563" y="2006611"/>
            <a:ext cx="3591637" cy="4470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110672"/>
            <a:ext cx="2133600" cy="1699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273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9658" y="762000"/>
            <a:ext cx="141194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33650"/>
            <a:ext cx="219075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8" name="Rectangle 3"/>
          <p:cNvSpPr>
            <a:spLocks noChangeArrowheads="1"/>
          </p:cNvSpPr>
          <p:nvPr/>
        </p:nvSpPr>
        <p:spPr bwMode="auto">
          <a:xfrm>
            <a:off x="1676400" y="990600"/>
            <a:ext cx="7239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defRPr/>
            </a:pPr>
            <a:r>
              <a:rPr lang="en-GB" altLang="en-US" sz="2000" b="1" dirty="0" smtClean="0">
                <a:solidFill>
                  <a:srgbClr val="263C92"/>
                </a:solidFill>
                <a:latin typeface="Calibri" pitchFamily="34" charset="0"/>
              </a:rPr>
              <a:t>Reduce energy use</a:t>
            </a:r>
          </a:p>
          <a:p>
            <a:pPr lvl="1" eaLnBrk="1" hangingPunct="1">
              <a:spcBef>
                <a:spcPct val="20000"/>
              </a:spcBef>
              <a:buFontTx/>
              <a:buChar char="–"/>
              <a:defRPr/>
            </a:pPr>
            <a:r>
              <a:rPr lang="en-GB" altLang="en-US" sz="2000" dirty="0" smtClean="0">
                <a:solidFill>
                  <a:srgbClr val="263C92"/>
                </a:solidFill>
                <a:latin typeface="Calibri" pitchFamily="34" charset="0"/>
              </a:rPr>
              <a:t>Of course, if possible, but no solution:</a:t>
            </a:r>
            <a:br>
              <a:rPr lang="en-GB" altLang="en-US" sz="2000" dirty="0" smtClean="0">
                <a:solidFill>
                  <a:srgbClr val="263C92"/>
                </a:solidFill>
                <a:latin typeface="Calibri" pitchFamily="34" charset="0"/>
              </a:rPr>
            </a:br>
            <a:r>
              <a:rPr lang="en-GB" altLang="en-US" sz="2000" dirty="0" smtClean="0">
                <a:solidFill>
                  <a:srgbClr val="263C92"/>
                </a:solidFill>
                <a:latin typeface="Calibri" pitchFamily="34" charset="0"/>
              </a:rPr>
              <a:t>Is it fair to deny developing countries our way of living?</a:t>
            </a:r>
          </a:p>
          <a:p>
            <a:pPr eaLnBrk="1" hangingPunct="1">
              <a:spcBef>
                <a:spcPct val="20000"/>
              </a:spcBef>
              <a:buFontTx/>
              <a:buChar char="•"/>
              <a:defRPr/>
            </a:pPr>
            <a:endParaRPr lang="en-GB" altLang="en-US" sz="2000" dirty="0" smtClean="0">
              <a:solidFill>
                <a:srgbClr val="263C92"/>
              </a:solidFill>
              <a:latin typeface="Calibri" pitchFamily="34" charset="0"/>
            </a:endParaRPr>
          </a:p>
          <a:p>
            <a:pPr eaLnBrk="1" hangingPunct="1">
              <a:spcBef>
                <a:spcPct val="20000"/>
              </a:spcBef>
              <a:buFontTx/>
              <a:buChar char="•"/>
              <a:defRPr/>
            </a:pPr>
            <a:endParaRPr lang="en-GB" altLang="en-US" sz="2000" dirty="0" smtClean="0">
              <a:solidFill>
                <a:srgbClr val="263C92"/>
              </a:solidFill>
              <a:latin typeface="Calibri" pitchFamily="34" charset="0"/>
            </a:endParaRPr>
          </a:p>
          <a:p>
            <a:pPr eaLnBrk="1" hangingPunct="1">
              <a:spcBef>
                <a:spcPct val="20000"/>
              </a:spcBef>
              <a:buFontTx/>
              <a:buChar char="•"/>
              <a:defRPr/>
            </a:pPr>
            <a:endParaRPr lang="en-GB" altLang="en-US" sz="2000" dirty="0" smtClean="0">
              <a:solidFill>
                <a:srgbClr val="263C92"/>
              </a:solidFill>
              <a:latin typeface="Calibri" pitchFamily="34" charset="0"/>
            </a:endParaRPr>
          </a:p>
          <a:p>
            <a:pPr eaLnBrk="1" hangingPunct="1">
              <a:spcBef>
                <a:spcPct val="20000"/>
              </a:spcBef>
              <a:buFontTx/>
              <a:buChar char="•"/>
              <a:defRPr/>
            </a:pPr>
            <a:endParaRPr lang="en-GB" altLang="en-US" sz="2000" dirty="0" smtClean="0">
              <a:solidFill>
                <a:srgbClr val="263C92"/>
              </a:solidFill>
              <a:latin typeface="Calibri" pitchFamily="34" charset="0"/>
            </a:endParaRPr>
          </a:p>
          <a:p>
            <a:pPr eaLnBrk="1" hangingPunct="1">
              <a:spcBef>
                <a:spcPct val="20000"/>
              </a:spcBef>
              <a:buFontTx/>
              <a:buChar char="•"/>
              <a:defRPr/>
            </a:pPr>
            <a:endParaRPr lang="en-GB" altLang="en-US" sz="2000" dirty="0" smtClean="0">
              <a:solidFill>
                <a:srgbClr val="263C92"/>
              </a:solidFill>
              <a:latin typeface="Calibri" pitchFamily="34" charset="0"/>
            </a:endParaRPr>
          </a:p>
          <a:p>
            <a:pPr eaLnBrk="1" hangingPunct="1">
              <a:spcBef>
                <a:spcPct val="20000"/>
              </a:spcBef>
              <a:buFontTx/>
              <a:buChar char="•"/>
              <a:defRPr/>
            </a:pPr>
            <a:endParaRPr lang="en-GB" altLang="en-US" sz="2000" dirty="0" smtClean="0">
              <a:solidFill>
                <a:srgbClr val="263C92"/>
              </a:solidFill>
              <a:latin typeface="Calibri" pitchFamily="34" charset="0"/>
            </a:endParaRPr>
          </a:p>
          <a:p>
            <a:pPr marL="0" indent="0" eaLnBrk="1" hangingPunct="1">
              <a:spcBef>
                <a:spcPct val="20000"/>
              </a:spcBef>
              <a:defRPr/>
            </a:pPr>
            <a:r>
              <a:rPr lang="en-GB" altLang="en-US" sz="2000" dirty="0" smtClean="0">
                <a:solidFill>
                  <a:srgbClr val="263C92"/>
                </a:solidFill>
                <a:latin typeface="Calibri" pitchFamily="34" charset="0"/>
              </a:rPr>
              <a:t> </a:t>
            </a:r>
            <a:r>
              <a:rPr lang="en-GB" altLang="en-US" sz="2000" b="1" dirty="0" smtClean="0">
                <a:solidFill>
                  <a:srgbClr val="263C92"/>
                </a:solidFill>
                <a:latin typeface="Calibri" pitchFamily="34" charset="0"/>
              </a:rPr>
              <a:t>Long term: (new) alternative energy sources:</a:t>
            </a:r>
          </a:p>
          <a:p>
            <a:pPr lvl="1" eaLnBrk="1" hangingPunct="1">
              <a:spcBef>
                <a:spcPct val="20000"/>
              </a:spcBef>
              <a:buFontTx/>
              <a:buChar char="–"/>
              <a:defRPr/>
            </a:pPr>
            <a:r>
              <a:rPr lang="en-GB" altLang="en-US" sz="2000" dirty="0" smtClean="0">
                <a:solidFill>
                  <a:srgbClr val="263C92"/>
                </a:solidFill>
                <a:latin typeface="Calibri" pitchFamily="34" charset="0"/>
              </a:rPr>
              <a:t>Solar energy</a:t>
            </a:r>
          </a:p>
          <a:p>
            <a:pPr lvl="1" eaLnBrk="1" hangingPunct="1">
              <a:spcBef>
                <a:spcPct val="20000"/>
              </a:spcBef>
              <a:buFontTx/>
              <a:buChar char="–"/>
              <a:defRPr/>
            </a:pPr>
            <a:r>
              <a:rPr lang="en-GB" altLang="en-US" sz="2000" dirty="0" smtClean="0">
                <a:solidFill>
                  <a:srgbClr val="263C92"/>
                </a:solidFill>
                <a:latin typeface="Calibri" pitchFamily="34" charset="0"/>
              </a:rPr>
              <a:t>Biomass (closed carbon cycle)</a:t>
            </a:r>
          </a:p>
        </p:txBody>
      </p:sp>
      <p:sp>
        <p:nvSpPr>
          <p:cNvPr id="18435" name="Rectangle 25"/>
          <p:cNvSpPr>
            <a:spLocks noChangeArrowheads="1"/>
          </p:cNvSpPr>
          <p:nvPr/>
        </p:nvSpPr>
        <p:spPr bwMode="auto">
          <a:xfrm>
            <a:off x="457200" y="76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a:solidFill>
                  <a:schemeClr val="tx2"/>
                </a:solidFill>
                <a:latin typeface="Calibri" pitchFamily="34" charset="0"/>
              </a:rPr>
              <a:t>REMEDY ???</a:t>
            </a:r>
          </a:p>
        </p:txBody>
      </p:sp>
      <p:sp>
        <p:nvSpPr>
          <p:cNvPr id="18439"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dirty="0" smtClean="0">
                <a:latin typeface="Calibri" pitchFamily="34" charset="0"/>
              </a:rPr>
              <a:t>Page </a:t>
            </a:r>
            <a:fld id="{C7F6F7B9-8FBA-4B66-BF01-1F1385F636B8}" type="slidenum">
              <a:rPr lang="nl-NL" altLang="en-US" sz="1000" smtClean="0">
                <a:latin typeface="Calibri" pitchFamily="34" charset="0"/>
              </a:rPr>
              <a:pPr algn="r" eaLnBrk="1" hangingPunct="1"/>
              <a:t>12</a:t>
            </a:fld>
            <a:endParaRPr lang="nl-NL" altLang="en-US" sz="1000" dirty="0">
              <a:latin typeface="Calibri" pitchFamily="34" charset="0"/>
            </a:endParaRPr>
          </a:p>
        </p:txBody>
      </p:sp>
      <p:sp>
        <p:nvSpPr>
          <p:cNvPr id="9" name="Rectangle 3"/>
          <p:cNvSpPr>
            <a:spLocks noChangeArrowheads="1"/>
          </p:cNvSpPr>
          <p:nvPr/>
        </p:nvSpPr>
        <p:spPr bwMode="auto">
          <a:xfrm>
            <a:off x="1676400" y="2720975"/>
            <a:ext cx="72390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defRPr/>
            </a:pPr>
            <a:r>
              <a:rPr lang="en-GB" altLang="en-US" sz="2000" b="1" dirty="0" smtClean="0">
                <a:solidFill>
                  <a:srgbClr val="263C92"/>
                </a:solidFill>
                <a:latin typeface="Calibri" pitchFamily="34" charset="0"/>
              </a:rPr>
              <a:t>‘Short’ term: higher overall carbon-efficiency from fossil fuels with CCS </a:t>
            </a:r>
          </a:p>
          <a:p>
            <a:pPr marL="0" indent="0" eaLnBrk="1" hangingPunct="1">
              <a:spcBef>
                <a:spcPct val="20000"/>
              </a:spcBef>
              <a:defRPr/>
            </a:pPr>
            <a:r>
              <a:rPr lang="en-GB" altLang="en-US" sz="2000" dirty="0" smtClean="0">
                <a:solidFill>
                  <a:srgbClr val="263C92"/>
                </a:solidFill>
                <a:latin typeface="Calibri" pitchFamily="34" charset="0"/>
              </a:rPr>
              <a:t>(CCS = Carbon Capture &amp; Sequestration)</a:t>
            </a:r>
            <a:br>
              <a:rPr lang="en-GB" altLang="en-US" sz="2000" dirty="0" smtClean="0">
                <a:solidFill>
                  <a:srgbClr val="263C92"/>
                </a:solidFill>
                <a:latin typeface="Calibri" pitchFamily="34" charset="0"/>
              </a:rPr>
            </a:br>
            <a:endParaRPr lang="en-GB" altLang="en-US" sz="2000" dirty="0" smtClean="0">
              <a:solidFill>
                <a:srgbClr val="263C92"/>
              </a:solidFill>
              <a:latin typeface="Calibri" pitchFamily="34" charset="0"/>
            </a:endParaRP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9425" y="4067175"/>
            <a:ext cx="200977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95400" y="2362200"/>
            <a:ext cx="895350" cy="358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2" name="Rectangle 21"/>
          <p:cNvSpPr>
            <a:spLocks noChangeArrowheads="1"/>
          </p:cNvSpPr>
          <p:nvPr/>
        </p:nvSpPr>
        <p:spPr bwMode="auto">
          <a:xfrm>
            <a:off x="1524000" y="2590800"/>
            <a:ext cx="7239000" cy="1273175"/>
          </a:xfrm>
          <a:prstGeom prst="rect">
            <a:avLst/>
          </a:prstGeom>
          <a:noFill/>
          <a:ln w="25400">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1723292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4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bwMode="auto">
          <a:xfrm>
            <a:off x="381000" y="152400"/>
            <a:ext cx="8024812" cy="685800"/>
          </a:xfrm>
          <a:ln>
            <a:miter lim="800000"/>
            <a:headEnd/>
            <a:tailEnd/>
          </a:ln>
        </p:spPr>
        <p:txBody>
          <a:bodyPr vert="horz" wrap="square" lIns="91440" tIns="45720" rIns="91440" bIns="45720" numCol="1" anchor="t" anchorCtr="0" compatLnSpc="1">
            <a:prstTxWarp prst="textNoShape">
              <a:avLst/>
            </a:prstTxWarp>
          </a:bodyPr>
          <a:lstStyle/>
          <a:p>
            <a:pPr>
              <a:defRPr/>
            </a:pPr>
            <a:r>
              <a:rPr lang="en-US" sz="2800" b="1" dirty="0" smtClean="0">
                <a:solidFill>
                  <a:schemeClr val="tx2"/>
                </a:solidFill>
                <a:ea typeface="+mn-ea"/>
                <a:cs typeface="Calibri" pitchFamily="34" charset="0"/>
              </a:rPr>
              <a:t>CO</a:t>
            </a:r>
            <a:r>
              <a:rPr lang="en-US" sz="2800" b="1" baseline="-25000" dirty="0" smtClean="0">
                <a:solidFill>
                  <a:schemeClr val="tx2"/>
                </a:solidFill>
                <a:ea typeface="+mn-ea"/>
                <a:cs typeface="Calibri" pitchFamily="34" charset="0"/>
              </a:rPr>
              <a:t>2</a:t>
            </a:r>
            <a:r>
              <a:rPr lang="en-US" sz="2800" b="1" dirty="0" smtClean="0">
                <a:solidFill>
                  <a:schemeClr val="tx2"/>
                </a:solidFill>
                <a:ea typeface="+mn-ea"/>
                <a:cs typeface="Calibri" pitchFamily="34" charset="0"/>
              </a:rPr>
              <a:t> CAPTURE AND STORAGE (CCS)</a:t>
            </a:r>
          </a:p>
        </p:txBody>
      </p:sp>
      <p:sp>
        <p:nvSpPr>
          <p:cNvPr id="19459" name="Rectangle 4"/>
          <p:cNvSpPr>
            <a:spLocks noChangeArrowheads="1"/>
          </p:cNvSpPr>
          <p:nvPr/>
        </p:nvSpPr>
        <p:spPr bwMode="auto">
          <a:xfrm>
            <a:off x="228600" y="4191000"/>
            <a:ext cx="87630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altLang="en-US">
                <a:solidFill>
                  <a:srgbClr val="263C8A"/>
                </a:solidFill>
                <a:latin typeface="Calibri" pitchFamily="34" charset="0"/>
              </a:rPr>
              <a:t>CO</a:t>
            </a:r>
            <a:r>
              <a:rPr lang="en-US" altLang="en-US" baseline="-25000">
                <a:solidFill>
                  <a:srgbClr val="263C8A"/>
                </a:solidFill>
                <a:latin typeface="Calibri" pitchFamily="34" charset="0"/>
              </a:rPr>
              <a:t>2</a:t>
            </a:r>
            <a:r>
              <a:rPr lang="en-US" altLang="en-US">
                <a:solidFill>
                  <a:srgbClr val="263C8A"/>
                </a:solidFill>
                <a:latin typeface="Calibri" pitchFamily="34" charset="0"/>
              </a:rPr>
              <a:t> capture and storage:</a:t>
            </a:r>
          </a:p>
          <a:p>
            <a:pPr lvl="1" eaLnBrk="1" hangingPunct="1">
              <a:spcBef>
                <a:spcPct val="20000"/>
              </a:spcBef>
              <a:buFontTx/>
              <a:buChar char="–"/>
            </a:pPr>
            <a:r>
              <a:rPr lang="en-US" altLang="en-US">
                <a:solidFill>
                  <a:srgbClr val="263C8A"/>
                </a:solidFill>
                <a:latin typeface="Calibri" pitchFamily="34" charset="0"/>
              </a:rPr>
              <a:t>Mitigation of climate change via long-term isolation of CO</a:t>
            </a:r>
            <a:r>
              <a:rPr lang="en-US" altLang="en-US" baseline="-25000">
                <a:solidFill>
                  <a:srgbClr val="263C8A"/>
                </a:solidFill>
                <a:latin typeface="Calibri" pitchFamily="34" charset="0"/>
              </a:rPr>
              <a:t>2</a:t>
            </a:r>
            <a:r>
              <a:rPr lang="en-US" altLang="en-US">
                <a:solidFill>
                  <a:srgbClr val="263C8A"/>
                </a:solidFill>
                <a:latin typeface="Calibri" pitchFamily="34" charset="0"/>
              </a:rPr>
              <a:t>,</a:t>
            </a:r>
          </a:p>
          <a:p>
            <a:pPr lvl="1" eaLnBrk="1" hangingPunct="1">
              <a:spcBef>
                <a:spcPct val="20000"/>
              </a:spcBef>
              <a:buFontTx/>
              <a:buChar char="–"/>
            </a:pPr>
            <a:r>
              <a:rPr lang="en-US" altLang="en-US">
                <a:solidFill>
                  <a:srgbClr val="263C8A"/>
                </a:solidFill>
                <a:latin typeface="Calibri" pitchFamily="34" charset="0"/>
              </a:rPr>
              <a:t>Storage in geological formations (</a:t>
            </a:r>
            <a:r>
              <a:rPr lang="en-US" altLang="en-US" i="1">
                <a:solidFill>
                  <a:srgbClr val="263C8A"/>
                </a:solidFill>
                <a:latin typeface="Calibri" pitchFamily="34" charset="0"/>
              </a:rPr>
              <a:t>e.g.</a:t>
            </a:r>
            <a:r>
              <a:rPr lang="en-US" altLang="en-US">
                <a:solidFill>
                  <a:srgbClr val="263C8A"/>
                </a:solidFill>
                <a:latin typeface="Calibri" pitchFamily="34" charset="0"/>
              </a:rPr>
              <a:t> depleted gas/oil fields),</a:t>
            </a:r>
          </a:p>
          <a:p>
            <a:pPr lvl="1" eaLnBrk="1" hangingPunct="1">
              <a:spcBef>
                <a:spcPct val="20000"/>
              </a:spcBef>
              <a:buFontTx/>
              <a:buChar char="–"/>
            </a:pPr>
            <a:r>
              <a:rPr lang="en-US" altLang="en-US">
                <a:solidFill>
                  <a:srgbClr val="263C8A"/>
                </a:solidFill>
                <a:latin typeface="Calibri" pitchFamily="34" charset="0"/>
              </a:rPr>
              <a:t>Capture of carbon dioxide (suitable with especially the power sector!),</a:t>
            </a:r>
          </a:p>
          <a:p>
            <a:pPr lvl="2" eaLnBrk="1" hangingPunct="1">
              <a:spcBef>
                <a:spcPct val="20000"/>
              </a:spcBef>
              <a:buFontTx/>
              <a:buChar char="–"/>
            </a:pPr>
            <a:r>
              <a:rPr lang="en-US" altLang="en-US">
                <a:solidFill>
                  <a:srgbClr val="263C8A"/>
                </a:solidFill>
                <a:latin typeface="Calibri" pitchFamily="34" charset="0"/>
              </a:rPr>
              <a:t>High purity CO</a:t>
            </a:r>
            <a:r>
              <a:rPr lang="en-US" altLang="en-US" baseline="-25000">
                <a:solidFill>
                  <a:srgbClr val="263C8A"/>
                </a:solidFill>
                <a:latin typeface="Calibri" pitchFamily="34" charset="0"/>
              </a:rPr>
              <a:t>2</a:t>
            </a:r>
            <a:r>
              <a:rPr lang="en-US" altLang="en-US">
                <a:solidFill>
                  <a:srgbClr val="263C8A"/>
                </a:solidFill>
                <a:latin typeface="Calibri" pitchFamily="34" charset="0"/>
              </a:rPr>
              <a:t> is needed,</a:t>
            </a:r>
          </a:p>
          <a:p>
            <a:pPr lvl="2" eaLnBrk="1" hangingPunct="1">
              <a:spcBef>
                <a:spcPct val="20000"/>
              </a:spcBef>
              <a:buFontTx/>
              <a:buChar char="–"/>
            </a:pPr>
            <a:r>
              <a:rPr lang="en-US" altLang="en-US">
                <a:solidFill>
                  <a:srgbClr val="263C8A"/>
                </a:solidFill>
                <a:latin typeface="Calibri" pitchFamily="34" charset="0"/>
              </a:rPr>
              <a:t>Energy efficiency penalty must be minimized.</a:t>
            </a:r>
          </a:p>
        </p:txBody>
      </p:sp>
      <p:pic>
        <p:nvPicPr>
          <p:cNvPr id="19460" name="Picture 5" descr="storage_block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990600"/>
            <a:ext cx="4951413"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17958" t="14261" r="17958" b="19965"/>
          <a:stretch>
            <a:fillRect/>
          </a:stretch>
        </p:blipFill>
        <p:spPr bwMode="auto">
          <a:xfrm>
            <a:off x="0" y="1219200"/>
            <a:ext cx="3760788"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dirty="0" smtClean="0">
                <a:latin typeface="Calibri" pitchFamily="34" charset="0"/>
              </a:rPr>
              <a:t>Page </a:t>
            </a:r>
            <a:fld id="{31B58B97-18D3-4101-B3A1-59E7199C8208}" type="slidenum">
              <a:rPr lang="nl-NL" altLang="en-US" sz="1000" smtClean="0">
                <a:latin typeface="Calibri" pitchFamily="34" charset="0"/>
              </a:rPr>
              <a:pPr algn="r" eaLnBrk="1" hangingPunct="1"/>
              <a:t>13</a:t>
            </a:fld>
            <a:endParaRPr lang="nl-NL" altLang="en-US" sz="1000" dirty="0">
              <a:latin typeface="Calibri" pitchFamily="34" charset="0"/>
            </a:endParaRPr>
          </a:p>
        </p:txBody>
      </p:sp>
    </p:spTree>
    <p:extLst>
      <p:ext uri="{BB962C8B-B14F-4D97-AF65-F5344CB8AC3E}">
        <p14:creationId xmlns:p14="http://schemas.microsoft.com/office/powerpoint/2010/main" val="237645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bwMode="auto">
          <a:xfrm>
            <a:off x="609600" y="152400"/>
            <a:ext cx="8024812" cy="609600"/>
          </a:xfrm>
          <a:ln>
            <a:miter lim="800000"/>
            <a:headEnd/>
            <a:tailEnd/>
          </a:ln>
        </p:spPr>
        <p:txBody>
          <a:bodyPr vert="horz" wrap="square" lIns="91440" tIns="45720" rIns="91440" bIns="45720" numCol="1" anchor="t" anchorCtr="0" compatLnSpc="1">
            <a:prstTxWarp prst="textNoShape">
              <a:avLst/>
            </a:prstTxWarp>
          </a:bodyPr>
          <a:lstStyle/>
          <a:p>
            <a:pPr>
              <a:defRPr/>
            </a:pPr>
            <a:r>
              <a:rPr lang="en-US" sz="2800" b="1" dirty="0" smtClean="0">
                <a:solidFill>
                  <a:schemeClr val="tx2"/>
                </a:solidFill>
                <a:ea typeface="+mn-ea"/>
                <a:cs typeface="Calibri" pitchFamily="34" charset="0"/>
              </a:rPr>
              <a:t>CO</a:t>
            </a:r>
            <a:r>
              <a:rPr lang="en-US" sz="2800" b="1" baseline="-25000" dirty="0" smtClean="0">
                <a:solidFill>
                  <a:schemeClr val="tx2"/>
                </a:solidFill>
                <a:ea typeface="+mn-ea"/>
                <a:cs typeface="Calibri" pitchFamily="34" charset="0"/>
              </a:rPr>
              <a:t>2</a:t>
            </a:r>
            <a:r>
              <a:rPr lang="en-US" sz="2800" b="1" dirty="0" smtClean="0">
                <a:solidFill>
                  <a:schemeClr val="tx2"/>
                </a:solidFill>
                <a:ea typeface="+mn-ea"/>
                <a:cs typeface="Calibri" pitchFamily="34" charset="0"/>
              </a:rPr>
              <a:t> CAPTURE AND STORAGE </a:t>
            </a:r>
          </a:p>
        </p:txBody>
      </p:sp>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7480" t="7974" r="6882" b="21928"/>
          <a:stretch>
            <a:fillRect/>
          </a:stretch>
        </p:blipFill>
        <p:spPr bwMode="auto">
          <a:xfrm>
            <a:off x="255588" y="1125538"/>
            <a:ext cx="8637587"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8151813" y="6308725"/>
            <a:ext cx="9096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a:solidFill>
                  <a:srgbClr val="263C8A"/>
                </a:solidFill>
                <a:latin typeface="Calibri" pitchFamily="34" charset="0"/>
              </a:rPr>
              <a:t>IPCC (2005)</a:t>
            </a:r>
          </a:p>
        </p:txBody>
      </p:sp>
      <p:sp>
        <p:nvSpPr>
          <p:cNvPr id="246789" name="Rectangle 5"/>
          <p:cNvSpPr>
            <a:spLocks noChangeArrowheads="1"/>
          </p:cNvSpPr>
          <p:nvPr/>
        </p:nvSpPr>
        <p:spPr bwMode="auto">
          <a:xfrm>
            <a:off x="1219200" y="152400"/>
            <a:ext cx="7327900" cy="685800"/>
          </a:xfrm>
          <a:prstGeom prst="rect">
            <a:avLst/>
          </a:prstGeom>
          <a:noFill/>
          <a:ln w="9525">
            <a:noFill/>
            <a:miter lim="800000"/>
            <a:headEnd/>
            <a:tailEnd/>
          </a:ln>
          <a:effectLst/>
        </p:spPr>
        <p:txBody>
          <a:bodyPr anchor="ctr"/>
          <a:lstStyle/>
          <a:p>
            <a:pPr algn="ctr">
              <a:defRPr/>
            </a:pPr>
            <a:endParaRPr lang="en-US" sz="3600" b="1" dirty="0">
              <a:solidFill>
                <a:schemeClr val="bg1"/>
              </a:solidFill>
              <a:effectLst>
                <a:outerShdw blurRad="38100" dist="38100" dir="2700000" algn="tl">
                  <a:srgbClr val="C0C0C0"/>
                </a:outerShdw>
              </a:effectLst>
              <a:latin typeface="Calibri" pitchFamily="34" charset="0"/>
              <a:cs typeface="Calibri" pitchFamily="34" charset="0"/>
            </a:endParaRPr>
          </a:p>
        </p:txBody>
      </p:sp>
      <p:sp>
        <p:nvSpPr>
          <p:cNvPr id="20486"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dirty="0" smtClean="0">
                <a:latin typeface="Calibri" pitchFamily="34" charset="0"/>
              </a:rPr>
              <a:t>Page </a:t>
            </a:r>
            <a:fld id="{B608850F-AA9F-4732-9690-4E4A7C63DF3C}" type="slidenum">
              <a:rPr lang="nl-NL" altLang="en-US" sz="1000" smtClean="0">
                <a:latin typeface="Calibri" pitchFamily="34" charset="0"/>
              </a:rPr>
              <a:pPr algn="r" eaLnBrk="1" hangingPunct="1"/>
              <a:t>14</a:t>
            </a:fld>
            <a:endParaRPr lang="nl-NL" altLang="en-US" sz="1000" dirty="0">
              <a:latin typeface="Calibri" pitchFamily="34" charset="0"/>
            </a:endParaRPr>
          </a:p>
        </p:txBody>
      </p:sp>
    </p:spTree>
    <p:extLst>
      <p:ext uri="{BB962C8B-B14F-4D97-AF65-F5344CB8AC3E}">
        <p14:creationId xmlns:p14="http://schemas.microsoft.com/office/powerpoint/2010/main" val="2216041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bwMode="auto">
          <a:xfrm>
            <a:off x="0" y="1031875"/>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mtClean="0">
                <a:solidFill>
                  <a:schemeClr val="bg1"/>
                </a:solidFill>
                <a:ea typeface="Calibri" pitchFamily="34" charset="0"/>
                <a:cs typeface="Calibri" pitchFamily="34" charset="0"/>
              </a:rPr>
              <a:t>CLC: Chemical-looping Combustion</a:t>
            </a:r>
          </a:p>
        </p:txBody>
      </p:sp>
      <p:sp>
        <p:nvSpPr>
          <p:cNvPr id="21507" name="Rectangle 3"/>
          <p:cNvSpPr>
            <a:spLocks noGrp="1" noChangeArrowheads="1"/>
          </p:cNvSpPr>
          <p:nvPr>
            <p:ph type="body" idx="4294967295"/>
          </p:nvPr>
        </p:nvSpPr>
        <p:spPr bwMode="auto">
          <a:xfrm>
            <a:off x="1143000" y="5410200"/>
            <a:ext cx="7381875" cy="1008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buFont typeface="Wingdings" panose="05000000000000000000" pitchFamily="2" charset="2"/>
              <a:buChar char="v"/>
            </a:pPr>
            <a:r>
              <a:rPr lang="en-US" altLang="en-US" sz="2400" dirty="0" smtClean="0">
                <a:ea typeface="Calibri" pitchFamily="34" charset="0"/>
                <a:cs typeface="Calibri" pitchFamily="34" charset="0"/>
              </a:rPr>
              <a:t>Power production with inherent CO</a:t>
            </a:r>
            <a:r>
              <a:rPr lang="en-US" altLang="en-US" sz="2400" baseline="-25000" dirty="0" smtClean="0">
                <a:ea typeface="Calibri" pitchFamily="34" charset="0"/>
                <a:cs typeface="Calibri" pitchFamily="34" charset="0"/>
              </a:rPr>
              <a:t>2 </a:t>
            </a:r>
            <a:r>
              <a:rPr lang="en-US" altLang="en-US" sz="2400" dirty="0" smtClean="0">
                <a:ea typeface="Calibri" pitchFamily="34" charset="0"/>
                <a:cs typeface="Calibri" pitchFamily="34" charset="0"/>
              </a:rPr>
              <a:t>separation</a:t>
            </a:r>
          </a:p>
          <a:p>
            <a:pPr>
              <a:lnSpc>
                <a:spcPct val="80000"/>
              </a:lnSpc>
              <a:buFont typeface="Wingdings" panose="05000000000000000000" pitchFamily="2" charset="2"/>
              <a:buChar char="v"/>
            </a:pPr>
            <a:r>
              <a:rPr lang="en-US" altLang="en-US" sz="2400" dirty="0" smtClean="0">
                <a:ea typeface="Calibri" pitchFamily="34" charset="0"/>
                <a:cs typeface="Calibri" pitchFamily="34" charset="0"/>
              </a:rPr>
              <a:t>Direct contact between air and fuel is avoided</a:t>
            </a:r>
          </a:p>
        </p:txBody>
      </p:sp>
      <p:grpSp>
        <p:nvGrpSpPr>
          <p:cNvPr id="21508" name="Group 4"/>
          <p:cNvGrpSpPr>
            <a:grpSpLocks/>
          </p:cNvGrpSpPr>
          <p:nvPr/>
        </p:nvGrpSpPr>
        <p:grpSpPr bwMode="auto">
          <a:xfrm>
            <a:off x="1143000" y="1143000"/>
            <a:ext cx="7213600" cy="3935413"/>
            <a:chOff x="521" y="709"/>
            <a:chExt cx="4672" cy="2549"/>
          </a:xfrm>
        </p:grpSpPr>
        <p:sp>
          <p:nvSpPr>
            <p:cNvPr id="21512" name="Text Box 5"/>
            <p:cNvSpPr txBox="1">
              <a:spLocks noChangeAspect="1" noChangeArrowheads="1"/>
            </p:cNvSpPr>
            <p:nvPr/>
          </p:nvSpPr>
          <p:spPr bwMode="auto">
            <a:xfrm>
              <a:off x="2349" y="872"/>
              <a:ext cx="661"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solidFill>
                    <a:srgbClr val="263C8A"/>
                  </a:solidFill>
                  <a:latin typeface="Calibri" pitchFamily="34" charset="0"/>
                </a:rPr>
                <a:t>MeO</a:t>
              </a:r>
            </a:p>
          </p:txBody>
        </p:sp>
        <p:sp>
          <p:nvSpPr>
            <p:cNvPr id="21513" name="Text Box 6"/>
            <p:cNvSpPr txBox="1">
              <a:spLocks noChangeAspect="1" noChangeArrowheads="1"/>
            </p:cNvSpPr>
            <p:nvPr/>
          </p:nvSpPr>
          <p:spPr bwMode="auto">
            <a:xfrm>
              <a:off x="2161" y="2055"/>
              <a:ext cx="661"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solidFill>
                    <a:srgbClr val="263C8A"/>
                  </a:solidFill>
                  <a:latin typeface="Calibri" pitchFamily="34" charset="0"/>
                </a:rPr>
                <a:t>Me</a:t>
              </a:r>
            </a:p>
          </p:txBody>
        </p:sp>
        <p:sp>
          <p:nvSpPr>
            <p:cNvPr id="21514" name="AutoShape 7"/>
            <p:cNvSpPr>
              <a:spLocks noChangeAspect="1" noChangeArrowheads="1"/>
            </p:cNvSpPr>
            <p:nvPr/>
          </p:nvSpPr>
          <p:spPr bwMode="auto">
            <a:xfrm rot="-5400000" flipH="1" flipV="1">
              <a:off x="604" y="1118"/>
              <a:ext cx="1317" cy="9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65 h 21600"/>
                <a:gd name="T20" fmla="*/ 18435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386" y="10827"/>
                  </a:moveTo>
                  <a:cubicBezTo>
                    <a:pt x="19386" y="10818"/>
                    <a:pt x="19387" y="10809"/>
                    <a:pt x="19387" y="10800"/>
                  </a:cubicBezTo>
                  <a:cubicBezTo>
                    <a:pt x="19387" y="6057"/>
                    <a:pt x="15542" y="2213"/>
                    <a:pt x="10800" y="2213"/>
                  </a:cubicBezTo>
                  <a:cubicBezTo>
                    <a:pt x="6088" y="2212"/>
                    <a:pt x="2257" y="6008"/>
                    <a:pt x="2213" y="10720"/>
                  </a:cubicBezTo>
                  <a:lnTo>
                    <a:pt x="0" y="10699"/>
                  </a:lnTo>
                  <a:cubicBezTo>
                    <a:pt x="55" y="4774"/>
                    <a:pt x="4874" y="-1"/>
                    <a:pt x="10800" y="0"/>
                  </a:cubicBezTo>
                  <a:cubicBezTo>
                    <a:pt x="16764" y="0"/>
                    <a:pt x="21600" y="4835"/>
                    <a:pt x="21600" y="10800"/>
                  </a:cubicBezTo>
                  <a:cubicBezTo>
                    <a:pt x="21600" y="10811"/>
                    <a:pt x="21599" y="10823"/>
                    <a:pt x="21599" y="10835"/>
                  </a:cubicBezTo>
                  <a:lnTo>
                    <a:pt x="24299" y="10844"/>
                  </a:lnTo>
                  <a:lnTo>
                    <a:pt x="20481" y="14638"/>
                  </a:lnTo>
                  <a:lnTo>
                    <a:pt x="16686" y="10819"/>
                  </a:lnTo>
                  <a:lnTo>
                    <a:pt x="19386" y="10827"/>
                  </a:lnTo>
                  <a:close/>
                </a:path>
              </a:pathLst>
            </a:custGeom>
            <a:gradFill rotWithShape="1">
              <a:gsLst>
                <a:gs pos="0">
                  <a:srgbClr val="0000FF"/>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15" name="AutoShape 8"/>
            <p:cNvSpPr>
              <a:spLocks noChangeAspect="1" noChangeArrowheads="1"/>
            </p:cNvSpPr>
            <p:nvPr/>
          </p:nvSpPr>
          <p:spPr bwMode="auto">
            <a:xfrm rot="-5400000">
              <a:off x="1486" y="1118"/>
              <a:ext cx="1317" cy="9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65 h 21600"/>
                <a:gd name="T20" fmla="*/ 18435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386" y="10827"/>
                  </a:moveTo>
                  <a:cubicBezTo>
                    <a:pt x="19386" y="10818"/>
                    <a:pt x="19387" y="10809"/>
                    <a:pt x="19387" y="10800"/>
                  </a:cubicBezTo>
                  <a:cubicBezTo>
                    <a:pt x="19387" y="6057"/>
                    <a:pt x="15542" y="2213"/>
                    <a:pt x="10800" y="2213"/>
                  </a:cubicBezTo>
                  <a:cubicBezTo>
                    <a:pt x="6088" y="2212"/>
                    <a:pt x="2257" y="6008"/>
                    <a:pt x="2213" y="10720"/>
                  </a:cubicBezTo>
                  <a:lnTo>
                    <a:pt x="0" y="10699"/>
                  </a:lnTo>
                  <a:cubicBezTo>
                    <a:pt x="55" y="4774"/>
                    <a:pt x="4874" y="-1"/>
                    <a:pt x="10800" y="0"/>
                  </a:cubicBezTo>
                  <a:cubicBezTo>
                    <a:pt x="16764" y="0"/>
                    <a:pt x="21600" y="4835"/>
                    <a:pt x="21600" y="10800"/>
                  </a:cubicBezTo>
                  <a:cubicBezTo>
                    <a:pt x="21600" y="10811"/>
                    <a:pt x="21599" y="10823"/>
                    <a:pt x="21599" y="10835"/>
                  </a:cubicBezTo>
                  <a:lnTo>
                    <a:pt x="24299" y="10844"/>
                  </a:lnTo>
                  <a:lnTo>
                    <a:pt x="20481" y="14638"/>
                  </a:lnTo>
                  <a:lnTo>
                    <a:pt x="16686" y="10819"/>
                  </a:lnTo>
                  <a:lnTo>
                    <a:pt x="19386" y="10827"/>
                  </a:lnTo>
                  <a:close/>
                </a:path>
              </a:pathLst>
            </a:custGeom>
            <a:gradFill rotWithShape="1">
              <a:gsLst>
                <a:gs pos="0">
                  <a:srgbClr val="0000FF"/>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16" name="AutoShape 9"/>
            <p:cNvSpPr>
              <a:spLocks noChangeAspect="1" noChangeArrowheads="1"/>
            </p:cNvSpPr>
            <p:nvPr/>
          </p:nvSpPr>
          <p:spPr bwMode="auto">
            <a:xfrm rot="-5400000" flipH="1" flipV="1">
              <a:off x="2367" y="1118"/>
              <a:ext cx="1317" cy="9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65 h 21600"/>
                <a:gd name="T20" fmla="*/ 18435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386" y="10827"/>
                  </a:moveTo>
                  <a:cubicBezTo>
                    <a:pt x="19386" y="10818"/>
                    <a:pt x="19387" y="10809"/>
                    <a:pt x="19387" y="10800"/>
                  </a:cubicBezTo>
                  <a:cubicBezTo>
                    <a:pt x="19387" y="6057"/>
                    <a:pt x="15542" y="2213"/>
                    <a:pt x="10800" y="2213"/>
                  </a:cubicBezTo>
                  <a:cubicBezTo>
                    <a:pt x="6088" y="2212"/>
                    <a:pt x="2257" y="6008"/>
                    <a:pt x="2213" y="10720"/>
                  </a:cubicBezTo>
                  <a:lnTo>
                    <a:pt x="0" y="10699"/>
                  </a:lnTo>
                  <a:cubicBezTo>
                    <a:pt x="55" y="4774"/>
                    <a:pt x="4874" y="-1"/>
                    <a:pt x="10800" y="0"/>
                  </a:cubicBezTo>
                  <a:cubicBezTo>
                    <a:pt x="16764" y="0"/>
                    <a:pt x="21600" y="4835"/>
                    <a:pt x="21600" y="10800"/>
                  </a:cubicBezTo>
                  <a:cubicBezTo>
                    <a:pt x="21600" y="10811"/>
                    <a:pt x="21599" y="10823"/>
                    <a:pt x="21599" y="10835"/>
                  </a:cubicBezTo>
                  <a:lnTo>
                    <a:pt x="24299" y="10844"/>
                  </a:lnTo>
                  <a:lnTo>
                    <a:pt x="20481" y="14638"/>
                  </a:lnTo>
                  <a:lnTo>
                    <a:pt x="16686" y="10819"/>
                  </a:lnTo>
                  <a:lnTo>
                    <a:pt x="19386" y="10827"/>
                  </a:lnTo>
                  <a:close/>
                </a:path>
              </a:pathLst>
            </a:custGeom>
            <a:gradFill rotWithShape="1">
              <a:gsLst>
                <a:gs pos="0">
                  <a:srgbClr val="FF0000"/>
                </a:gs>
                <a:gs pos="100000">
                  <a:srgbClr val="0000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17" name="AutoShape 10"/>
            <p:cNvSpPr>
              <a:spLocks noChangeAspect="1" noChangeArrowheads="1"/>
            </p:cNvSpPr>
            <p:nvPr/>
          </p:nvSpPr>
          <p:spPr bwMode="auto">
            <a:xfrm rot="-5400000">
              <a:off x="3249" y="1118"/>
              <a:ext cx="1317" cy="9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65 h 21600"/>
                <a:gd name="T20" fmla="*/ 18435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386" y="10827"/>
                  </a:moveTo>
                  <a:cubicBezTo>
                    <a:pt x="19386" y="10818"/>
                    <a:pt x="19387" y="10809"/>
                    <a:pt x="19387" y="10800"/>
                  </a:cubicBezTo>
                  <a:cubicBezTo>
                    <a:pt x="19387" y="6057"/>
                    <a:pt x="15542" y="2213"/>
                    <a:pt x="10800" y="2213"/>
                  </a:cubicBezTo>
                  <a:cubicBezTo>
                    <a:pt x="6088" y="2212"/>
                    <a:pt x="2257" y="6008"/>
                    <a:pt x="2213" y="10720"/>
                  </a:cubicBezTo>
                  <a:lnTo>
                    <a:pt x="0" y="10699"/>
                  </a:lnTo>
                  <a:cubicBezTo>
                    <a:pt x="55" y="4774"/>
                    <a:pt x="4874" y="-1"/>
                    <a:pt x="10800" y="0"/>
                  </a:cubicBezTo>
                  <a:cubicBezTo>
                    <a:pt x="16764" y="0"/>
                    <a:pt x="21600" y="4835"/>
                    <a:pt x="21600" y="10800"/>
                  </a:cubicBezTo>
                  <a:cubicBezTo>
                    <a:pt x="21600" y="10811"/>
                    <a:pt x="21599" y="10823"/>
                    <a:pt x="21599" y="10835"/>
                  </a:cubicBezTo>
                  <a:lnTo>
                    <a:pt x="24299" y="10844"/>
                  </a:lnTo>
                  <a:lnTo>
                    <a:pt x="20481" y="14638"/>
                  </a:lnTo>
                  <a:lnTo>
                    <a:pt x="16686" y="10819"/>
                  </a:lnTo>
                  <a:lnTo>
                    <a:pt x="19386" y="10827"/>
                  </a:lnTo>
                  <a:close/>
                </a:path>
              </a:pathLst>
            </a:custGeom>
            <a:gradFill rotWithShape="1">
              <a:gsLst>
                <a:gs pos="0">
                  <a:srgbClr val="FF0000"/>
                </a:gs>
                <a:gs pos="100000">
                  <a:srgbClr val="0000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18" name="Text Box 11"/>
            <p:cNvSpPr txBox="1">
              <a:spLocks noChangeAspect="1" noChangeArrowheads="1"/>
            </p:cNvSpPr>
            <p:nvPr/>
          </p:nvSpPr>
          <p:spPr bwMode="auto">
            <a:xfrm>
              <a:off x="702" y="872"/>
              <a:ext cx="292"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263C8A"/>
                  </a:solidFill>
                  <a:latin typeface="Calibri" pitchFamily="34" charset="0"/>
                </a:rPr>
                <a:t>Air</a:t>
              </a:r>
            </a:p>
          </p:txBody>
        </p:sp>
        <p:sp>
          <p:nvSpPr>
            <p:cNvPr id="21519" name="Text Box 12"/>
            <p:cNvSpPr txBox="1">
              <a:spLocks noChangeAspect="1" noChangeArrowheads="1"/>
            </p:cNvSpPr>
            <p:nvPr/>
          </p:nvSpPr>
          <p:spPr bwMode="auto">
            <a:xfrm>
              <a:off x="704" y="2007"/>
              <a:ext cx="26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263C8A"/>
                  </a:solidFill>
                  <a:latin typeface="Calibri" pitchFamily="34" charset="0"/>
                </a:rPr>
                <a:t>N</a:t>
              </a:r>
              <a:r>
                <a:rPr lang="en-US" altLang="en-US" baseline="-25000">
                  <a:solidFill>
                    <a:srgbClr val="263C8A"/>
                  </a:solidFill>
                  <a:latin typeface="Calibri" pitchFamily="34" charset="0"/>
                </a:rPr>
                <a:t>2</a:t>
              </a:r>
            </a:p>
          </p:txBody>
        </p:sp>
        <p:sp>
          <p:nvSpPr>
            <p:cNvPr id="21520" name="Text Box 13"/>
            <p:cNvSpPr txBox="1">
              <a:spLocks noChangeAspect="1" noChangeArrowheads="1"/>
            </p:cNvSpPr>
            <p:nvPr/>
          </p:nvSpPr>
          <p:spPr bwMode="auto">
            <a:xfrm>
              <a:off x="4112" y="872"/>
              <a:ext cx="98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263C8A"/>
                  </a:solidFill>
                  <a:latin typeface="Calibri" pitchFamily="34" charset="0"/>
                </a:rPr>
                <a:t>CO</a:t>
              </a:r>
              <a:r>
                <a:rPr lang="en-US" altLang="en-US" baseline="-25000">
                  <a:solidFill>
                    <a:srgbClr val="263C8A"/>
                  </a:solidFill>
                  <a:latin typeface="Calibri" pitchFamily="34" charset="0"/>
                </a:rPr>
                <a:t>2</a:t>
              </a:r>
              <a:r>
                <a:rPr lang="en-US" altLang="en-US">
                  <a:solidFill>
                    <a:srgbClr val="263C8A"/>
                  </a:solidFill>
                  <a:latin typeface="Calibri" pitchFamily="34" charset="0"/>
                </a:rPr>
                <a:t>, H</a:t>
              </a:r>
              <a:r>
                <a:rPr lang="en-US" altLang="en-US" baseline="-25000">
                  <a:solidFill>
                    <a:srgbClr val="263C8A"/>
                  </a:solidFill>
                  <a:latin typeface="Calibri" pitchFamily="34" charset="0"/>
                </a:rPr>
                <a:t>2</a:t>
              </a:r>
              <a:r>
                <a:rPr lang="en-US" altLang="en-US">
                  <a:solidFill>
                    <a:srgbClr val="263C8A"/>
                  </a:solidFill>
                  <a:latin typeface="Calibri" pitchFamily="34" charset="0"/>
                </a:rPr>
                <a:t>O</a:t>
              </a:r>
            </a:p>
          </p:txBody>
        </p:sp>
        <p:sp>
          <p:nvSpPr>
            <p:cNvPr id="21521" name="Text Box 14"/>
            <p:cNvSpPr txBox="1">
              <a:spLocks noChangeAspect="1" noChangeArrowheads="1"/>
            </p:cNvSpPr>
            <p:nvPr/>
          </p:nvSpPr>
          <p:spPr bwMode="auto">
            <a:xfrm>
              <a:off x="4150" y="2050"/>
              <a:ext cx="37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263C8A"/>
                  </a:solidFill>
                  <a:latin typeface="Calibri" pitchFamily="34" charset="0"/>
                </a:rPr>
                <a:t>Fuel</a:t>
              </a:r>
            </a:p>
          </p:txBody>
        </p:sp>
        <p:sp>
          <p:nvSpPr>
            <p:cNvPr id="21522" name="Text Box 15"/>
            <p:cNvSpPr txBox="1">
              <a:spLocks noChangeAspect="1" noChangeArrowheads="1"/>
            </p:cNvSpPr>
            <p:nvPr/>
          </p:nvSpPr>
          <p:spPr bwMode="auto">
            <a:xfrm>
              <a:off x="1833" y="1404"/>
              <a:ext cx="15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263C8A"/>
                  </a:solidFill>
                  <a:latin typeface="Calibri" pitchFamily="34" charset="0"/>
                </a:rPr>
                <a:t>I</a:t>
              </a:r>
            </a:p>
          </p:txBody>
        </p:sp>
        <p:sp>
          <p:nvSpPr>
            <p:cNvPr id="21523" name="Text Box 16"/>
            <p:cNvSpPr txBox="1">
              <a:spLocks noChangeAspect="1" noChangeArrowheads="1"/>
            </p:cNvSpPr>
            <p:nvPr/>
          </p:nvSpPr>
          <p:spPr bwMode="auto">
            <a:xfrm>
              <a:off x="3136" y="1404"/>
              <a:ext cx="194"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263C8A"/>
                  </a:solidFill>
                  <a:latin typeface="Calibri" pitchFamily="34" charset="0"/>
                </a:rPr>
                <a:t>II</a:t>
              </a:r>
            </a:p>
          </p:txBody>
        </p:sp>
        <p:sp>
          <p:nvSpPr>
            <p:cNvPr id="21524" name="Text Box 17"/>
            <p:cNvSpPr txBox="1">
              <a:spLocks noChangeAspect="1" noChangeArrowheads="1"/>
            </p:cNvSpPr>
            <p:nvPr/>
          </p:nvSpPr>
          <p:spPr bwMode="auto">
            <a:xfrm>
              <a:off x="663" y="2522"/>
              <a:ext cx="3030"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solidFill>
                    <a:srgbClr val="263C8A"/>
                  </a:solidFill>
                  <a:latin typeface="Calibri" pitchFamily="34" charset="0"/>
                </a:rPr>
                <a:t>I:   4 Me + 2 O</a:t>
              </a:r>
              <a:r>
                <a:rPr lang="en-US" altLang="en-US" baseline="-25000">
                  <a:solidFill>
                    <a:srgbClr val="263C8A"/>
                  </a:solidFill>
                  <a:latin typeface="Calibri" pitchFamily="34" charset="0"/>
                </a:rPr>
                <a:t>2</a:t>
              </a:r>
              <a:r>
                <a:rPr lang="en-US" altLang="en-US">
                  <a:solidFill>
                    <a:srgbClr val="263C8A"/>
                  </a:solidFill>
                  <a:latin typeface="Calibri" pitchFamily="34" charset="0"/>
                </a:rPr>
                <a:t> → 4 MeO (DH &lt; 0)</a:t>
              </a:r>
            </a:p>
            <a:p>
              <a:pPr algn="ctr" eaLnBrk="1" hangingPunct="1"/>
              <a:endParaRPr lang="en-US" altLang="en-US" sz="1600">
                <a:solidFill>
                  <a:srgbClr val="263C8A"/>
                </a:solidFill>
                <a:latin typeface="Calibri" pitchFamily="34" charset="0"/>
              </a:endParaRPr>
            </a:p>
            <a:p>
              <a:pPr algn="ctr" eaLnBrk="1" hangingPunct="1"/>
              <a:r>
                <a:rPr lang="en-US" altLang="en-US">
                  <a:solidFill>
                    <a:srgbClr val="263C8A"/>
                  </a:solidFill>
                  <a:latin typeface="Calibri" pitchFamily="34" charset="0"/>
                </a:rPr>
                <a:t>II:   4 MeO + CH</a:t>
              </a:r>
              <a:r>
                <a:rPr lang="en-US" altLang="en-US" baseline="-25000">
                  <a:solidFill>
                    <a:srgbClr val="263C8A"/>
                  </a:solidFill>
                  <a:latin typeface="Calibri" pitchFamily="34" charset="0"/>
                </a:rPr>
                <a:t>4</a:t>
              </a:r>
              <a:r>
                <a:rPr lang="en-US" altLang="en-US">
                  <a:solidFill>
                    <a:srgbClr val="263C8A"/>
                  </a:solidFill>
                  <a:latin typeface="Calibri" pitchFamily="34" charset="0"/>
                </a:rPr>
                <a:t> → 4 Me + CO</a:t>
              </a:r>
              <a:r>
                <a:rPr lang="en-US" altLang="en-US" baseline="-25000">
                  <a:solidFill>
                    <a:srgbClr val="263C8A"/>
                  </a:solidFill>
                  <a:latin typeface="Calibri" pitchFamily="34" charset="0"/>
                </a:rPr>
                <a:t>2</a:t>
              </a:r>
              <a:r>
                <a:rPr lang="en-US" altLang="en-US">
                  <a:solidFill>
                    <a:srgbClr val="263C8A"/>
                  </a:solidFill>
                  <a:latin typeface="Calibri" pitchFamily="34" charset="0"/>
                </a:rPr>
                <a:t> + 2 H</a:t>
              </a:r>
              <a:r>
                <a:rPr lang="en-US" altLang="en-US" baseline="-25000">
                  <a:solidFill>
                    <a:srgbClr val="263C8A"/>
                  </a:solidFill>
                  <a:latin typeface="Calibri" pitchFamily="34" charset="0"/>
                </a:rPr>
                <a:t>2</a:t>
              </a:r>
              <a:r>
                <a:rPr lang="en-US" altLang="en-US">
                  <a:solidFill>
                    <a:srgbClr val="263C8A"/>
                  </a:solidFill>
                  <a:latin typeface="Calibri" pitchFamily="34" charset="0"/>
                </a:rPr>
                <a:t>O (DH &gt; 0)</a:t>
              </a:r>
            </a:p>
          </p:txBody>
        </p:sp>
        <p:sp>
          <p:nvSpPr>
            <p:cNvPr id="21525" name="Rectangle 18"/>
            <p:cNvSpPr>
              <a:spLocks noChangeArrowheads="1"/>
            </p:cNvSpPr>
            <p:nvPr/>
          </p:nvSpPr>
          <p:spPr bwMode="auto">
            <a:xfrm>
              <a:off x="521" y="709"/>
              <a:ext cx="4672" cy="2549"/>
            </a:xfrm>
            <a:prstGeom prst="rect">
              <a:avLst/>
            </a:prstGeom>
            <a:noFill/>
            <a:ln w="19050">
              <a:solidFill>
                <a:srgbClr val="263C8A"/>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sp>
        <p:nvSpPr>
          <p:cNvPr id="21509" name="Rectangle 19"/>
          <p:cNvSpPr>
            <a:spLocks noChangeArrowheads="1"/>
          </p:cNvSpPr>
          <p:nvPr/>
        </p:nvSpPr>
        <p:spPr bwMode="auto">
          <a:xfrm>
            <a:off x="990600" y="76200"/>
            <a:ext cx="7327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chemeClr val="tx2"/>
                </a:solidFill>
                <a:latin typeface="Calibri" pitchFamily="34" charset="0"/>
              </a:rPr>
              <a:t>CHEMICAL-LOOPING COMBUSTION (CLC)</a:t>
            </a:r>
          </a:p>
        </p:txBody>
      </p:sp>
      <p:sp>
        <p:nvSpPr>
          <p:cNvPr id="21510"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dirty="0" smtClean="0">
                <a:latin typeface="Calibri" pitchFamily="34" charset="0"/>
              </a:rPr>
              <a:t>Page </a:t>
            </a:r>
            <a:fld id="{4F2567F7-6BAF-46F7-ACD5-43879D4B0E75}" type="slidenum">
              <a:rPr lang="nl-NL" altLang="en-US" sz="1000" smtClean="0">
                <a:latin typeface="Calibri" pitchFamily="34" charset="0"/>
              </a:rPr>
              <a:pPr algn="r" eaLnBrk="1" hangingPunct="1"/>
              <a:t>15</a:t>
            </a:fld>
            <a:endParaRPr lang="nl-NL" altLang="en-US" sz="1000" dirty="0">
              <a:latin typeface="Calibri" pitchFamily="34" charset="0"/>
            </a:endParaRPr>
          </a:p>
        </p:txBody>
      </p:sp>
    </p:spTree>
    <p:extLst>
      <p:ext uri="{BB962C8B-B14F-4D97-AF65-F5344CB8AC3E}">
        <p14:creationId xmlns:p14="http://schemas.microsoft.com/office/powerpoint/2010/main" val="2157356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bwMode="auto">
          <a:xfrm>
            <a:off x="280988" y="152400"/>
            <a:ext cx="8024812" cy="609600"/>
          </a:xfrm>
          <a:ln>
            <a:miter lim="800000"/>
            <a:headEnd/>
            <a:tailEnd/>
          </a:ln>
        </p:spPr>
        <p:txBody>
          <a:bodyPr vert="horz" wrap="square" lIns="91440" tIns="45720" rIns="91440" bIns="45720" numCol="1" anchor="t" anchorCtr="0" compatLnSpc="1">
            <a:prstTxWarp prst="textNoShape">
              <a:avLst/>
            </a:prstTxWarp>
          </a:bodyPr>
          <a:lstStyle/>
          <a:p>
            <a:pPr>
              <a:defRPr/>
            </a:pPr>
            <a:r>
              <a:rPr lang="en-US" sz="2800" b="1" dirty="0" smtClean="0">
                <a:solidFill>
                  <a:schemeClr val="tx2"/>
                </a:solidFill>
                <a:ea typeface="+mn-ea"/>
                <a:cs typeface="Calibri" pitchFamily="34" charset="0"/>
              </a:rPr>
              <a:t>PROCESS SCOPE</a:t>
            </a:r>
          </a:p>
        </p:txBody>
      </p:sp>
      <p:sp>
        <p:nvSpPr>
          <p:cNvPr id="22533" name="Content Placeholder 2"/>
          <p:cNvSpPr>
            <a:spLocks noGrp="1"/>
          </p:cNvSpPr>
          <p:nvPr>
            <p:ph idx="4294967295"/>
          </p:nvPr>
        </p:nvSpPr>
        <p:spPr bwMode="auto">
          <a:xfrm>
            <a:off x="5562600" y="3609975"/>
            <a:ext cx="3276600" cy="301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Wingdings" panose="05000000000000000000" pitchFamily="2" charset="2"/>
              <a:buChar char="v"/>
            </a:pPr>
            <a:r>
              <a:rPr lang="en-US" altLang="en-US" sz="1800" dirty="0" smtClean="0">
                <a:ea typeface="Calibri" pitchFamily="34" charset="0"/>
                <a:cs typeface="Calibri" pitchFamily="34" charset="0"/>
              </a:rPr>
              <a:t>High pressures could be more easily applied</a:t>
            </a:r>
          </a:p>
          <a:p>
            <a:pPr marL="231775" lvl="1" indent="-231775">
              <a:buFont typeface="Wingdings" pitchFamily="2" charset="2"/>
              <a:buChar char="à"/>
            </a:pPr>
            <a:r>
              <a:rPr lang="en-US" altLang="en-US" sz="1800" dirty="0" smtClean="0">
                <a:ea typeface="Calibri" pitchFamily="34" charset="0"/>
                <a:cs typeface="Calibri" pitchFamily="34" charset="0"/>
                <a:sym typeface="Wingdings" pitchFamily="2" charset="2"/>
              </a:rPr>
              <a:t>Higher efficiency can be achieved</a:t>
            </a:r>
          </a:p>
          <a:p>
            <a:pPr marL="231775" lvl="1" indent="-231775">
              <a:buFontTx/>
              <a:buNone/>
            </a:pPr>
            <a:endParaRPr lang="en-US" altLang="en-US" sz="1800" dirty="0" smtClean="0">
              <a:ea typeface="Calibri" pitchFamily="34" charset="0"/>
              <a:cs typeface="Calibri" pitchFamily="34" charset="0"/>
            </a:endParaRPr>
          </a:p>
          <a:p>
            <a:pPr>
              <a:buFont typeface="Wingdings" panose="05000000000000000000" pitchFamily="2" charset="2"/>
              <a:buChar char="v"/>
            </a:pPr>
            <a:r>
              <a:rPr lang="en-US" altLang="en-US" sz="1800" dirty="0" smtClean="0">
                <a:ea typeface="Calibri" pitchFamily="34" charset="0"/>
                <a:cs typeface="Calibri" pitchFamily="34" charset="0"/>
              </a:rPr>
              <a:t>More optimal use of oxygen carrier</a:t>
            </a:r>
          </a:p>
          <a:p>
            <a:pPr marL="231775" indent="-231775">
              <a:buFontTx/>
              <a:buNone/>
            </a:pPr>
            <a:r>
              <a:rPr lang="en-US" altLang="en-US" sz="1800" dirty="0" smtClean="0">
                <a:ea typeface="Calibri" pitchFamily="34" charset="0"/>
                <a:cs typeface="Calibri" pitchFamily="34" charset="0"/>
                <a:sym typeface="Wingdings" pitchFamily="2" charset="2"/>
              </a:rPr>
              <a:t>	 smaller reactor is required</a:t>
            </a:r>
          </a:p>
          <a:p>
            <a:pPr marL="231775" indent="-231775">
              <a:buFontTx/>
              <a:buNone/>
            </a:pPr>
            <a:endParaRPr lang="en-US" altLang="en-US" sz="1800" dirty="0" smtClean="0">
              <a:ea typeface="Calibri" pitchFamily="34" charset="0"/>
              <a:cs typeface="Calibri" pitchFamily="34" charset="0"/>
            </a:endParaRPr>
          </a:p>
          <a:p>
            <a:pPr marL="231775" indent="-231775"/>
            <a:endParaRPr lang="en-US" altLang="en-US" sz="1800" dirty="0" smtClean="0">
              <a:ea typeface="Calibri" pitchFamily="34" charset="0"/>
              <a:cs typeface="Calibri" pitchFamily="34" charset="0"/>
            </a:endParaRPr>
          </a:p>
          <a:p>
            <a:pPr marL="231775" indent="-231775"/>
            <a:endParaRPr lang="en-US" altLang="en-US" sz="1800" dirty="0" smtClean="0">
              <a:ea typeface="Calibri" pitchFamily="34" charset="0"/>
              <a:cs typeface="Calibri" pitchFamily="34" charset="0"/>
            </a:endParaRPr>
          </a:p>
        </p:txBody>
      </p:sp>
      <p:pic>
        <p:nvPicPr>
          <p:cNvPr id="22531" name="Picture 7" descr="CLC system.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79475"/>
            <a:ext cx="6934200"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8"/>
          <p:cNvSpPr txBox="1">
            <a:spLocks noChangeArrowheads="1"/>
          </p:cNvSpPr>
          <p:nvPr/>
        </p:nvSpPr>
        <p:spPr bwMode="auto">
          <a:xfrm>
            <a:off x="6400800" y="18288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T=1200°C</a:t>
            </a:r>
          </a:p>
          <a:p>
            <a:pPr eaLnBrk="1" hangingPunct="1"/>
            <a:r>
              <a:rPr lang="en-US" altLang="en-US">
                <a:latin typeface="Calibri" pitchFamily="34" charset="0"/>
              </a:rPr>
              <a:t>p=20 bar</a:t>
            </a:r>
          </a:p>
        </p:txBody>
      </p:sp>
      <p:sp>
        <p:nvSpPr>
          <p:cNvPr id="22534"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a:latin typeface="Calibri" pitchFamily="34" charset="0"/>
              </a:rPr>
              <a:t>Page </a:t>
            </a:r>
            <a:fld id="{A168FD6D-32C0-44A1-A85E-4CD09ADF176E}" type="slidenum">
              <a:rPr lang="nl-NL" altLang="en-US" sz="1000">
                <a:latin typeface="Calibri" pitchFamily="34" charset="0"/>
              </a:rPr>
              <a:pPr algn="r" eaLnBrk="1" hangingPunct="1"/>
              <a:t>16</a:t>
            </a:fld>
            <a:endParaRPr lang="nl-NL" altLang="en-US" sz="1000">
              <a:latin typeface="Calibri" pitchFamily="34" charset="0"/>
            </a:endParaRPr>
          </a:p>
        </p:txBody>
      </p:sp>
    </p:spTree>
    <p:extLst>
      <p:ext uri="{BB962C8B-B14F-4D97-AF65-F5344CB8AC3E}">
        <p14:creationId xmlns:p14="http://schemas.microsoft.com/office/powerpoint/2010/main" val="3704758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bwMode="auto">
          <a:xfrm>
            <a:off x="0" y="2209800"/>
            <a:ext cx="85344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 typeface="Wingdings" panose="05000000000000000000" pitchFamily="2" charset="2"/>
              <a:buChar char="v"/>
            </a:pPr>
            <a:r>
              <a:rPr lang="en-US" altLang="en-US" sz="2000" dirty="0" smtClean="0">
                <a:ea typeface="Calibri" pitchFamily="34" charset="0"/>
                <a:cs typeface="Calibri" pitchFamily="34" charset="0"/>
              </a:rPr>
              <a:t>Evaluation of the feasibility of chemical-looping combustion with dynamically operated packed bed reactors for Syngas combustion over </a:t>
            </a:r>
            <a:r>
              <a:rPr lang="en-US" altLang="en-US" sz="2000" dirty="0" err="1" smtClean="0">
                <a:ea typeface="Calibri" pitchFamily="34" charset="0"/>
                <a:cs typeface="Calibri" pitchFamily="34" charset="0"/>
              </a:rPr>
              <a:t>ilmenite</a:t>
            </a:r>
            <a:r>
              <a:rPr lang="en-US" altLang="en-US" sz="2000" dirty="0" smtClean="0">
                <a:ea typeface="Calibri" pitchFamily="34" charset="0"/>
                <a:cs typeface="Calibri" pitchFamily="34" charset="0"/>
              </a:rPr>
              <a:t> as oxygen carrier:</a:t>
            </a:r>
          </a:p>
          <a:p>
            <a:pPr>
              <a:lnSpc>
                <a:spcPct val="90000"/>
              </a:lnSpc>
              <a:buFontTx/>
              <a:buNone/>
            </a:pPr>
            <a:r>
              <a:rPr lang="en-US" altLang="en-US" sz="2000" dirty="0" smtClean="0">
                <a:ea typeface="Calibri" pitchFamily="34" charset="0"/>
                <a:cs typeface="Calibri" pitchFamily="34" charset="0"/>
              </a:rPr>
              <a:t>	</a:t>
            </a:r>
          </a:p>
          <a:p>
            <a:pPr lvl="1">
              <a:lnSpc>
                <a:spcPct val="90000"/>
              </a:lnSpc>
            </a:pPr>
            <a:r>
              <a:rPr lang="en-US" altLang="en-US" sz="2000" dirty="0" smtClean="0">
                <a:ea typeface="Calibri" pitchFamily="34" charset="0"/>
                <a:cs typeface="Calibri" pitchFamily="34" charset="0"/>
              </a:rPr>
              <a:t>Oxidation cycle</a:t>
            </a:r>
          </a:p>
          <a:p>
            <a:pPr lvl="2">
              <a:lnSpc>
                <a:spcPct val="90000"/>
              </a:lnSpc>
              <a:buFont typeface="Wingdings" panose="05000000000000000000" pitchFamily="2" charset="2"/>
              <a:buChar char="§"/>
            </a:pPr>
            <a:r>
              <a:rPr lang="en-US" altLang="en-US" sz="2000" dirty="0" smtClean="0">
                <a:ea typeface="Calibri" pitchFamily="34" charset="0"/>
                <a:cs typeface="Calibri" pitchFamily="34" charset="0"/>
              </a:rPr>
              <a:t>An air stream with a very high and constant temperature </a:t>
            </a:r>
            <a:br>
              <a:rPr lang="en-US" altLang="en-US" sz="2000" dirty="0" smtClean="0">
                <a:ea typeface="Calibri" pitchFamily="34" charset="0"/>
                <a:cs typeface="Calibri" pitchFamily="34" charset="0"/>
              </a:rPr>
            </a:br>
            <a:r>
              <a:rPr lang="en-US" altLang="en-US" sz="2000" dirty="0" smtClean="0">
                <a:ea typeface="Calibri" pitchFamily="34" charset="0"/>
                <a:cs typeface="Calibri" pitchFamily="34" charset="0"/>
              </a:rPr>
              <a:t>must be generated</a:t>
            </a:r>
          </a:p>
          <a:p>
            <a:pPr lvl="2">
              <a:lnSpc>
                <a:spcPct val="90000"/>
              </a:lnSpc>
              <a:buFont typeface="Wingdings" panose="05000000000000000000" pitchFamily="2" charset="2"/>
              <a:buChar char="§"/>
            </a:pPr>
            <a:r>
              <a:rPr lang="en-US" altLang="en-US" sz="2000" dirty="0" smtClean="0">
                <a:ea typeface="Calibri" pitchFamily="34" charset="0"/>
                <a:cs typeface="Calibri" pitchFamily="34" charset="0"/>
              </a:rPr>
              <a:t>Oxidation cycle efficiency</a:t>
            </a:r>
          </a:p>
          <a:p>
            <a:pPr lvl="1">
              <a:lnSpc>
                <a:spcPct val="90000"/>
              </a:lnSpc>
            </a:pPr>
            <a:r>
              <a:rPr lang="en-US" altLang="en-US" sz="2000" dirty="0" smtClean="0">
                <a:ea typeface="Calibri" pitchFamily="34" charset="0"/>
                <a:cs typeface="Calibri" pitchFamily="34" charset="0"/>
              </a:rPr>
              <a:t>Reduction cycle</a:t>
            </a:r>
          </a:p>
          <a:p>
            <a:pPr lvl="2">
              <a:lnSpc>
                <a:spcPct val="90000"/>
              </a:lnSpc>
              <a:buFont typeface="Wingdings" panose="05000000000000000000" pitchFamily="2" charset="2"/>
              <a:buChar char="§"/>
            </a:pPr>
            <a:r>
              <a:rPr lang="en-US" altLang="en-US" sz="2000" dirty="0" smtClean="0">
                <a:ea typeface="Calibri" pitchFamily="34" charset="0"/>
                <a:cs typeface="Calibri" pitchFamily="34" charset="0"/>
              </a:rPr>
              <a:t>CO</a:t>
            </a:r>
            <a:r>
              <a:rPr lang="en-US" altLang="en-US" sz="2000" baseline="-25000" dirty="0" smtClean="0">
                <a:ea typeface="Calibri" pitchFamily="34" charset="0"/>
                <a:cs typeface="Calibri" pitchFamily="34" charset="0"/>
              </a:rPr>
              <a:t>2</a:t>
            </a:r>
            <a:r>
              <a:rPr lang="en-US" altLang="en-US" sz="2000" dirty="0" smtClean="0">
                <a:ea typeface="Calibri" pitchFamily="34" charset="0"/>
                <a:cs typeface="Calibri" pitchFamily="34" charset="0"/>
              </a:rPr>
              <a:t> capture efficiency must be maximized</a:t>
            </a:r>
          </a:p>
          <a:p>
            <a:pPr lvl="2">
              <a:lnSpc>
                <a:spcPct val="90000"/>
              </a:lnSpc>
              <a:buFont typeface="Wingdings" panose="05000000000000000000" pitchFamily="2" charset="2"/>
              <a:buChar char="§"/>
            </a:pPr>
            <a:r>
              <a:rPr lang="en-US" altLang="en-US" sz="2000" dirty="0" smtClean="0">
                <a:ea typeface="Calibri" pitchFamily="34" charset="0"/>
                <a:cs typeface="Calibri" pitchFamily="34" charset="0"/>
              </a:rPr>
              <a:t>Methane slip must be avoided </a:t>
            </a:r>
          </a:p>
          <a:p>
            <a:pPr lvl="1">
              <a:lnSpc>
                <a:spcPct val="90000"/>
              </a:lnSpc>
            </a:pPr>
            <a:r>
              <a:rPr lang="en-US" altLang="en-US" sz="2000" dirty="0" smtClean="0">
                <a:ea typeface="Calibri" pitchFamily="34" charset="0"/>
                <a:cs typeface="Calibri" pitchFamily="34" charset="0"/>
              </a:rPr>
              <a:t>Process operation over multiple cycles</a:t>
            </a:r>
          </a:p>
        </p:txBody>
      </p:sp>
      <p:sp>
        <p:nvSpPr>
          <p:cNvPr id="9" name="Rectangle 3"/>
          <p:cNvSpPr txBox="1">
            <a:spLocks noChangeArrowheads="1"/>
          </p:cNvSpPr>
          <p:nvPr/>
        </p:nvSpPr>
        <p:spPr bwMode="auto">
          <a:xfrm>
            <a:off x="838200" y="1219200"/>
            <a:ext cx="7696200" cy="838200"/>
          </a:xfrm>
          <a:prstGeom prst="rect">
            <a:avLst/>
          </a:prstGeom>
          <a:noFill/>
          <a:ln w="9525">
            <a:noFill/>
            <a:miter lim="800000"/>
            <a:headEnd/>
            <a:tailEnd/>
          </a:ln>
        </p:spPr>
        <p:txBody>
          <a:bodyPr lIns="0" tIns="0" rIns="0" bIns="0"/>
          <a:lstStyle/>
          <a:p>
            <a:pPr marL="268288" indent="-268288" eaLnBrk="0" hangingPunct="0">
              <a:lnSpc>
                <a:spcPct val="90000"/>
              </a:lnSpc>
              <a:spcBef>
                <a:spcPct val="20000"/>
              </a:spcBef>
              <a:buClr>
                <a:schemeClr val="accent1"/>
              </a:buClr>
              <a:buFontTx/>
              <a:buChar char="•"/>
              <a:defRPr/>
            </a:pPr>
            <a:r>
              <a:rPr lang="en-US" kern="0" dirty="0">
                <a:solidFill>
                  <a:srgbClr val="FF0000"/>
                </a:solidFill>
                <a:latin typeface="Calibri" pitchFamily="34" charset="0"/>
                <a:cs typeface="Calibri" pitchFamily="34" charset="0"/>
              </a:rPr>
              <a:t>A medium sized (500 kW) fixed bed reactor will be designed, built, operated and integrated in the existing Integrated Gasification Combined Cycle power plant at </a:t>
            </a:r>
            <a:r>
              <a:rPr lang="en-US" kern="0" dirty="0" err="1">
                <a:solidFill>
                  <a:srgbClr val="FF0000"/>
                </a:solidFill>
                <a:latin typeface="Calibri" pitchFamily="34" charset="0"/>
                <a:cs typeface="Calibri" pitchFamily="34" charset="0"/>
              </a:rPr>
              <a:t>Elcogas</a:t>
            </a:r>
            <a:r>
              <a:rPr lang="en-US" kern="0" dirty="0">
                <a:solidFill>
                  <a:srgbClr val="FF0000"/>
                </a:solidFill>
                <a:latin typeface="Calibri" pitchFamily="34" charset="0"/>
                <a:cs typeface="Calibri" pitchFamily="34" charset="0"/>
              </a:rPr>
              <a:t>, Spain.</a:t>
            </a:r>
          </a:p>
        </p:txBody>
      </p:sp>
      <p:pic>
        <p:nvPicPr>
          <p:cNvPr id="23556" name="Picture 9" descr="http://www.sintef.no/project/DemoClock/Images/FP7-gen-CMYK-%5bConverted%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475" y="0"/>
            <a:ext cx="11525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19"/>
          <p:cNvSpPr>
            <a:spLocks noChangeArrowheads="1"/>
          </p:cNvSpPr>
          <p:nvPr/>
        </p:nvSpPr>
        <p:spPr bwMode="auto">
          <a:xfrm>
            <a:off x="914400" y="0"/>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a:solidFill>
                  <a:schemeClr val="tx2"/>
                </a:solidFill>
                <a:latin typeface="Calibri" pitchFamily="34" charset="0"/>
              </a:rPr>
              <a:t>PROCESS OBJECTIVE</a:t>
            </a:r>
          </a:p>
        </p:txBody>
      </p:sp>
      <p:sp>
        <p:nvSpPr>
          <p:cNvPr id="23558"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a:latin typeface="Calibri" pitchFamily="34" charset="0"/>
              </a:rPr>
              <a:t>Page </a:t>
            </a:r>
            <a:fld id="{F0318365-A949-4A2E-A96B-78A813D82D83}" type="slidenum">
              <a:rPr lang="nl-NL" altLang="en-US" sz="1000">
                <a:latin typeface="Calibri" pitchFamily="34" charset="0"/>
              </a:rPr>
              <a:pPr algn="r" eaLnBrk="1" hangingPunct="1"/>
              <a:t>17</a:t>
            </a:fld>
            <a:endParaRPr lang="nl-NL" altLang="en-US" sz="1000">
              <a:latin typeface="Calibri" pitchFamily="34" charset="0"/>
            </a:endParaRPr>
          </a:p>
        </p:txBody>
      </p:sp>
      <p:pic>
        <p:nvPicPr>
          <p:cNvPr id="8" name="Picture 7" descr="object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 cy="70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92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bwMode="auto">
          <a:xfrm>
            <a:off x="1371600" y="9906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mtClean="0">
                <a:solidFill>
                  <a:schemeClr val="bg1"/>
                </a:solidFill>
                <a:ea typeface="Calibri" pitchFamily="34" charset="0"/>
                <a:cs typeface="Calibri" pitchFamily="34" charset="0"/>
              </a:rPr>
              <a:t>Modelling Packed Bed CLC</a:t>
            </a:r>
          </a:p>
        </p:txBody>
      </p:sp>
      <p:sp>
        <p:nvSpPr>
          <p:cNvPr id="25603" name="Rectangle 3"/>
          <p:cNvSpPr>
            <a:spLocks noChangeArrowheads="1"/>
          </p:cNvSpPr>
          <p:nvPr/>
        </p:nvSpPr>
        <p:spPr bwMode="auto">
          <a:xfrm>
            <a:off x="588963" y="2349500"/>
            <a:ext cx="1296987" cy="2808288"/>
          </a:xfrm>
          <a:prstGeom prst="rect">
            <a:avLst/>
          </a:prstGeom>
          <a:noFill/>
          <a:ln w="9525">
            <a:solidFill>
              <a:srgbClr val="263C8A"/>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04" name="Line 4"/>
          <p:cNvSpPr>
            <a:spLocks noChangeShapeType="1"/>
          </p:cNvSpPr>
          <p:nvPr/>
        </p:nvSpPr>
        <p:spPr bwMode="auto">
          <a:xfrm>
            <a:off x="1236663" y="5157788"/>
            <a:ext cx="0" cy="719137"/>
          </a:xfrm>
          <a:prstGeom prst="line">
            <a:avLst/>
          </a:prstGeom>
          <a:noFill/>
          <a:ln w="9525">
            <a:solidFill>
              <a:srgbClr val="263C8A"/>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5605" name="Line 5"/>
          <p:cNvSpPr>
            <a:spLocks noChangeShapeType="1"/>
          </p:cNvSpPr>
          <p:nvPr/>
        </p:nvSpPr>
        <p:spPr bwMode="auto">
          <a:xfrm>
            <a:off x="1236663" y="1700213"/>
            <a:ext cx="0" cy="649287"/>
          </a:xfrm>
          <a:prstGeom prst="line">
            <a:avLst/>
          </a:prstGeom>
          <a:noFill/>
          <a:ln w="9525">
            <a:solidFill>
              <a:srgbClr val="263C8A"/>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5606" name="Text Box 6"/>
          <p:cNvSpPr txBox="1">
            <a:spLocks noChangeArrowheads="1"/>
          </p:cNvSpPr>
          <p:nvPr/>
        </p:nvSpPr>
        <p:spPr bwMode="auto">
          <a:xfrm>
            <a:off x="954088" y="5949950"/>
            <a:ext cx="450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263C8A"/>
                </a:solidFill>
                <a:latin typeface="Calibri" pitchFamily="34" charset="0"/>
              </a:rPr>
              <a:t>Air</a:t>
            </a:r>
          </a:p>
        </p:txBody>
      </p:sp>
      <p:sp>
        <p:nvSpPr>
          <p:cNvPr id="25607" name="Text Box 7"/>
          <p:cNvSpPr txBox="1">
            <a:spLocks noChangeArrowheads="1"/>
          </p:cNvSpPr>
          <p:nvPr/>
        </p:nvSpPr>
        <p:spPr bwMode="auto">
          <a:xfrm>
            <a:off x="763588" y="1206500"/>
            <a:ext cx="733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263C8A"/>
                </a:solidFill>
                <a:latin typeface="Calibri" pitchFamily="34" charset="0"/>
              </a:rPr>
              <a:t>N</a:t>
            </a:r>
            <a:r>
              <a:rPr lang="en-US" altLang="en-US" baseline="-25000">
                <a:solidFill>
                  <a:srgbClr val="263C8A"/>
                </a:solidFill>
                <a:latin typeface="Calibri" pitchFamily="34" charset="0"/>
              </a:rPr>
              <a:t>2</a:t>
            </a:r>
            <a:r>
              <a:rPr lang="en-US" altLang="en-US">
                <a:solidFill>
                  <a:srgbClr val="263C8A"/>
                </a:solidFill>
                <a:latin typeface="Calibri" pitchFamily="34" charset="0"/>
              </a:rPr>
              <a:t>/O</a:t>
            </a:r>
            <a:r>
              <a:rPr lang="en-US" altLang="en-US" baseline="-25000">
                <a:solidFill>
                  <a:srgbClr val="263C8A"/>
                </a:solidFill>
                <a:latin typeface="Calibri" pitchFamily="34" charset="0"/>
              </a:rPr>
              <a:t>2</a:t>
            </a:r>
          </a:p>
        </p:txBody>
      </p:sp>
      <p:sp>
        <p:nvSpPr>
          <p:cNvPr id="25608" name="Line 8"/>
          <p:cNvSpPr>
            <a:spLocks noChangeShapeType="1"/>
          </p:cNvSpPr>
          <p:nvPr/>
        </p:nvSpPr>
        <p:spPr bwMode="auto">
          <a:xfrm>
            <a:off x="588963" y="3141663"/>
            <a:ext cx="1296987" cy="0"/>
          </a:xfrm>
          <a:prstGeom prst="line">
            <a:avLst/>
          </a:prstGeom>
          <a:noFill/>
          <a:ln w="9525">
            <a:solidFill>
              <a:srgbClr val="263C8A"/>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9"/>
          <p:cNvGrpSpPr>
            <a:grpSpLocks/>
          </p:cNvGrpSpPr>
          <p:nvPr/>
        </p:nvGrpSpPr>
        <p:grpSpPr bwMode="auto">
          <a:xfrm>
            <a:off x="588963" y="5013325"/>
            <a:ext cx="1296987" cy="144463"/>
            <a:chOff x="612" y="3158"/>
            <a:chExt cx="817" cy="91"/>
          </a:xfrm>
        </p:grpSpPr>
        <p:sp>
          <p:nvSpPr>
            <p:cNvPr id="25888" name="Oval 10"/>
            <p:cNvSpPr>
              <a:spLocks noChangeArrowheads="1"/>
            </p:cNvSpPr>
            <p:nvPr/>
          </p:nvSpPr>
          <p:spPr bwMode="auto">
            <a:xfrm>
              <a:off x="612"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89" name="Oval 11"/>
            <p:cNvSpPr>
              <a:spLocks noChangeArrowheads="1"/>
            </p:cNvSpPr>
            <p:nvPr/>
          </p:nvSpPr>
          <p:spPr bwMode="auto">
            <a:xfrm>
              <a:off x="70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90" name="Oval 12"/>
            <p:cNvSpPr>
              <a:spLocks noChangeArrowheads="1"/>
            </p:cNvSpPr>
            <p:nvPr/>
          </p:nvSpPr>
          <p:spPr bwMode="auto">
            <a:xfrm>
              <a:off x="79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91" name="Oval 13"/>
            <p:cNvSpPr>
              <a:spLocks noChangeArrowheads="1"/>
            </p:cNvSpPr>
            <p:nvPr/>
          </p:nvSpPr>
          <p:spPr bwMode="auto">
            <a:xfrm>
              <a:off x="884"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92" name="Oval 14"/>
            <p:cNvSpPr>
              <a:spLocks noChangeArrowheads="1"/>
            </p:cNvSpPr>
            <p:nvPr/>
          </p:nvSpPr>
          <p:spPr bwMode="auto">
            <a:xfrm>
              <a:off x="975"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93" name="Oval 15"/>
            <p:cNvSpPr>
              <a:spLocks noChangeArrowheads="1"/>
            </p:cNvSpPr>
            <p:nvPr/>
          </p:nvSpPr>
          <p:spPr bwMode="auto">
            <a:xfrm>
              <a:off x="106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94" name="Oval 16"/>
            <p:cNvSpPr>
              <a:spLocks noChangeArrowheads="1"/>
            </p:cNvSpPr>
            <p:nvPr/>
          </p:nvSpPr>
          <p:spPr bwMode="auto">
            <a:xfrm>
              <a:off x="115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95" name="Oval 17"/>
            <p:cNvSpPr>
              <a:spLocks noChangeArrowheads="1"/>
            </p:cNvSpPr>
            <p:nvPr/>
          </p:nvSpPr>
          <p:spPr bwMode="auto">
            <a:xfrm>
              <a:off x="1247"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96" name="Oval 18"/>
            <p:cNvSpPr>
              <a:spLocks noChangeArrowheads="1"/>
            </p:cNvSpPr>
            <p:nvPr/>
          </p:nvSpPr>
          <p:spPr bwMode="auto">
            <a:xfrm>
              <a:off x="1338"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3" name="Group 19"/>
          <p:cNvGrpSpPr>
            <a:grpSpLocks/>
          </p:cNvGrpSpPr>
          <p:nvPr/>
        </p:nvGrpSpPr>
        <p:grpSpPr bwMode="auto">
          <a:xfrm>
            <a:off x="660400" y="4868863"/>
            <a:ext cx="1152525" cy="144462"/>
            <a:chOff x="657" y="3067"/>
            <a:chExt cx="726" cy="91"/>
          </a:xfrm>
        </p:grpSpPr>
        <p:sp>
          <p:nvSpPr>
            <p:cNvPr id="25880" name="Oval 20"/>
            <p:cNvSpPr>
              <a:spLocks noChangeArrowheads="1"/>
            </p:cNvSpPr>
            <p:nvPr/>
          </p:nvSpPr>
          <p:spPr bwMode="auto">
            <a:xfrm>
              <a:off x="657"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81" name="Oval 21"/>
            <p:cNvSpPr>
              <a:spLocks noChangeArrowheads="1"/>
            </p:cNvSpPr>
            <p:nvPr/>
          </p:nvSpPr>
          <p:spPr bwMode="auto">
            <a:xfrm>
              <a:off x="74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82" name="Oval 22"/>
            <p:cNvSpPr>
              <a:spLocks noChangeArrowheads="1"/>
            </p:cNvSpPr>
            <p:nvPr/>
          </p:nvSpPr>
          <p:spPr bwMode="auto">
            <a:xfrm>
              <a:off x="83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83" name="Oval 23"/>
            <p:cNvSpPr>
              <a:spLocks noChangeArrowheads="1"/>
            </p:cNvSpPr>
            <p:nvPr/>
          </p:nvSpPr>
          <p:spPr bwMode="auto">
            <a:xfrm>
              <a:off x="929"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84" name="Oval 24"/>
            <p:cNvSpPr>
              <a:spLocks noChangeArrowheads="1"/>
            </p:cNvSpPr>
            <p:nvPr/>
          </p:nvSpPr>
          <p:spPr bwMode="auto">
            <a:xfrm>
              <a:off x="1020"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85" name="Oval 25"/>
            <p:cNvSpPr>
              <a:spLocks noChangeArrowheads="1"/>
            </p:cNvSpPr>
            <p:nvPr/>
          </p:nvSpPr>
          <p:spPr bwMode="auto">
            <a:xfrm>
              <a:off x="111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86" name="Oval 26"/>
            <p:cNvSpPr>
              <a:spLocks noChangeArrowheads="1"/>
            </p:cNvSpPr>
            <p:nvPr/>
          </p:nvSpPr>
          <p:spPr bwMode="auto">
            <a:xfrm>
              <a:off x="120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87" name="Oval 27"/>
            <p:cNvSpPr>
              <a:spLocks noChangeArrowheads="1"/>
            </p:cNvSpPr>
            <p:nvPr/>
          </p:nvSpPr>
          <p:spPr bwMode="auto">
            <a:xfrm>
              <a:off x="1292"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4" name="Group 28"/>
          <p:cNvGrpSpPr>
            <a:grpSpLocks/>
          </p:cNvGrpSpPr>
          <p:nvPr/>
        </p:nvGrpSpPr>
        <p:grpSpPr bwMode="auto">
          <a:xfrm>
            <a:off x="588963" y="4725988"/>
            <a:ext cx="1296987" cy="144462"/>
            <a:chOff x="612" y="3158"/>
            <a:chExt cx="817" cy="91"/>
          </a:xfrm>
        </p:grpSpPr>
        <p:sp>
          <p:nvSpPr>
            <p:cNvPr id="25871" name="Oval 29"/>
            <p:cNvSpPr>
              <a:spLocks noChangeArrowheads="1"/>
            </p:cNvSpPr>
            <p:nvPr/>
          </p:nvSpPr>
          <p:spPr bwMode="auto">
            <a:xfrm>
              <a:off x="612"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72" name="Oval 30"/>
            <p:cNvSpPr>
              <a:spLocks noChangeArrowheads="1"/>
            </p:cNvSpPr>
            <p:nvPr/>
          </p:nvSpPr>
          <p:spPr bwMode="auto">
            <a:xfrm>
              <a:off x="70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73" name="Oval 31"/>
            <p:cNvSpPr>
              <a:spLocks noChangeArrowheads="1"/>
            </p:cNvSpPr>
            <p:nvPr/>
          </p:nvSpPr>
          <p:spPr bwMode="auto">
            <a:xfrm>
              <a:off x="79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74" name="Oval 32"/>
            <p:cNvSpPr>
              <a:spLocks noChangeArrowheads="1"/>
            </p:cNvSpPr>
            <p:nvPr/>
          </p:nvSpPr>
          <p:spPr bwMode="auto">
            <a:xfrm>
              <a:off x="884"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75" name="Oval 33"/>
            <p:cNvSpPr>
              <a:spLocks noChangeArrowheads="1"/>
            </p:cNvSpPr>
            <p:nvPr/>
          </p:nvSpPr>
          <p:spPr bwMode="auto">
            <a:xfrm>
              <a:off x="975"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76" name="Oval 34"/>
            <p:cNvSpPr>
              <a:spLocks noChangeArrowheads="1"/>
            </p:cNvSpPr>
            <p:nvPr/>
          </p:nvSpPr>
          <p:spPr bwMode="auto">
            <a:xfrm>
              <a:off x="106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77" name="Oval 35"/>
            <p:cNvSpPr>
              <a:spLocks noChangeArrowheads="1"/>
            </p:cNvSpPr>
            <p:nvPr/>
          </p:nvSpPr>
          <p:spPr bwMode="auto">
            <a:xfrm>
              <a:off x="115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78" name="Oval 36"/>
            <p:cNvSpPr>
              <a:spLocks noChangeArrowheads="1"/>
            </p:cNvSpPr>
            <p:nvPr/>
          </p:nvSpPr>
          <p:spPr bwMode="auto">
            <a:xfrm>
              <a:off x="1247"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79" name="Oval 37"/>
            <p:cNvSpPr>
              <a:spLocks noChangeArrowheads="1"/>
            </p:cNvSpPr>
            <p:nvPr/>
          </p:nvSpPr>
          <p:spPr bwMode="auto">
            <a:xfrm>
              <a:off x="1338"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5" name="Group 38"/>
          <p:cNvGrpSpPr>
            <a:grpSpLocks/>
          </p:cNvGrpSpPr>
          <p:nvPr/>
        </p:nvGrpSpPr>
        <p:grpSpPr bwMode="auto">
          <a:xfrm>
            <a:off x="660400" y="4581525"/>
            <a:ext cx="1152525" cy="144463"/>
            <a:chOff x="657" y="3067"/>
            <a:chExt cx="726" cy="91"/>
          </a:xfrm>
        </p:grpSpPr>
        <p:sp>
          <p:nvSpPr>
            <p:cNvPr id="25863" name="Oval 39"/>
            <p:cNvSpPr>
              <a:spLocks noChangeArrowheads="1"/>
            </p:cNvSpPr>
            <p:nvPr/>
          </p:nvSpPr>
          <p:spPr bwMode="auto">
            <a:xfrm>
              <a:off x="657"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64" name="Oval 40"/>
            <p:cNvSpPr>
              <a:spLocks noChangeArrowheads="1"/>
            </p:cNvSpPr>
            <p:nvPr/>
          </p:nvSpPr>
          <p:spPr bwMode="auto">
            <a:xfrm>
              <a:off x="74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65" name="Oval 41"/>
            <p:cNvSpPr>
              <a:spLocks noChangeArrowheads="1"/>
            </p:cNvSpPr>
            <p:nvPr/>
          </p:nvSpPr>
          <p:spPr bwMode="auto">
            <a:xfrm>
              <a:off x="83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66" name="Oval 42"/>
            <p:cNvSpPr>
              <a:spLocks noChangeArrowheads="1"/>
            </p:cNvSpPr>
            <p:nvPr/>
          </p:nvSpPr>
          <p:spPr bwMode="auto">
            <a:xfrm>
              <a:off x="929"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67" name="Oval 43"/>
            <p:cNvSpPr>
              <a:spLocks noChangeArrowheads="1"/>
            </p:cNvSpPr>
            <p:nvPr/>
          </p:nvSpPr>
          <p:spPr bwMode="auto">
            <a:xfrm>
              <a:off x="1020"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68" name="Oval 44"/>
            <p:cNvSpPr>
              <a:spLocks noChangeArrowheads="1"/>
            </p:cNvSpPr>
            <p:nvPr/>
          </p:nvSpPr>
          <p:spPr bwMode="auto">
            <a:xfrm>
              <a:off x="111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69" name="Oval 45"/>
            <p:cNvSpPr>
              <a:spLocks noChangeArrowheads="1"/>
            </p:cNvSpPr>
            <p:nvPr/>
          </p:nvSpPr>
          <p:spPr bwMode="auto">
            <a:xfrm>
              <a:off x="120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70" name="Oval 46"/>
            <p:cNvSpPr>
              <a:spLocks noChangeArrowheads="1"/>
            </p:cNvSpPr>
            <p:nvPr/>
          </p:nvSpPr>
          <p:spPr bwMode="auto">
            <a:xfrm>
              <a:off x="1292"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6" name="Group 47"/>
          <p:cNvGrpSpPr>
            <a:grpSpLocks/>
          </p:cNvGrpSpPr>
          <p:nvPr/>
        </p:nvGrpSpPr>
        <p:grpSpPr bwMode="auto">
          <a:xfrm>
            <a:off x="588963" y="4437063"/>
            <a:ext cx="1296987" cy="144462"/>
            <a:chOff x="612" y="3158"/>
            <a:chExt cx="817" cy="91"/>
          </a:xfrm>
        </p:grpSpPr>
        <p:sp>
          <p:nvSpPr>
            <p:cNvPr id="25854" name="Oval 48"/>
            <p:cNvSpPr>
              <a:spLocks noChangeArrowheads="1"/>
            </p:cNvSpPr>
            <p:nvPr/>
          </p:nvSpPr>
          <p:spPr bwMode="auto">
            <a:xfrm>
              <a:off x="612"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55" name="Oval 49"/>
            <p:cNvSpPr>
              <a:spLocks noChangeArrowheads="1"/>
            </p:cNvSpPr>
            <p:nvPr/>
          </p:nvSpPr>
          <p:spPr bwMode="auto">
            <a:xfrm>
              <a:off x="70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56" name="Oval 50"/>
            <p:cNvSpPr>
              <a:spLocks noChangeArrowheads="1"/>
            </p:cNvSpPr>
            <p:nvPr/>
          </p:nvSpPr>
          <p:spPr bwMode="auto">
            <a:xfrm>
              <a:off x="79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57" name="Oval 51"/>
            <p:cNvSpPr>
              <a:spLocks noChangeArrowheads="1"/>
            </p:cNvSpPr>
            <p:nvPr/>
          </p:nvSpPr>
          <p:spPr bwMode="auto">
            <a:xfrm>
              <a:off x="884"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58" name="Oval 52"/>
            <p:cNvSpPr>
              <a:spLocks noChangeArrowheads="1"/>
            </p:cNvSpPr>
            <p:nvPr/>
          </p:nvSpPr>
          <p:spPr bwMode="auto">
            <a:xfrm>
              <a:off x="975"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59" name="Oval 53"/>
            <p:cNvSpPr>
              <a:spLocks noChangeArrowheads="1"/>
            </p:cNvSpPr>
            <p:nvPr/>
          </p:nvSpPr>
          <p:spPr bwMode="auto">
            <a:xfrm>
              <a:off x="106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60" name="Oval 54"/>
            <p:cNvSpPr>
              <a:spLocks noChangeArrowheads="1"/>
            </p:cNvSpPr>
            <p:nvPr/>
          </p:nvSpPr>
          <p:spPr bwMode="auto">
            <a:xfrm>
              <a:off x="115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61" name="Oval 55"/>
            <p:cNvSpPr>
              <a:spLocks noChangeArrowheads="1"/>
            </p:cNvSpPr>
            <p:nvPr/>
          </p:nvSpPr>
          <p:spPr bwMode="auto">
            <a:xfrm>
              <a:off x="1247"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62" name="Oval 56"/>
            <p:cNvSpPr>
              <a:spLocks noChangeArrowheads="1"/>
            </p:cNvSpPr>
            <p:nvPr/>
          </p:nvSpPr>
          <p:spPr bwMode="auto">
            <a:xfrm>
              <a:off x="1338"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7" name="Group 57"/>
          <p:cNvGrpSpPr>
            <a:grpSpLocks/>
          </p:cNvGrpSpPr>
          <p:nvPr/>
        </p:nvGrpSpPr>
        <p:grpSpPr bwMode="auto">
          <a:xfrm>
            <a:off x="660400" y="4292600"/>
            <a:ext cx="1152525" cy="144463"/>
            <a:chOff x="657" y="3067"/>
            <a:chExt cx="726" cy="91"/>
          </a:xfrm>
        </p:grpSpPr>
        <p:sp>
          <p:nvSpPr>
            <p:cNvPr id="25846" name="Oval 58"/>
            <p:cNvSpPr>
              <a:spLocks noChangeArrowheads="1"/>
            </p:cNvSpPr>
            <p:nvPr/>
          </p:nvSpPr>
          <p:spPr bwMode="auto">
            <a:xfrm>
              <a:off x="657"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47" name="Oval 59"/>
            <p:cNvSpPr>
              <a:spLocks noChangeArrowheads="1"/>
            </p:cNvSpPr>
            <p:nvPr/>
          </p:nvSpPr>
          <p:spPr bwMode="auto">
            <a:xfrm>
              <a:off x="74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48" name="Oval 60"/>
            <p:cNvSpPr>
              <a:spLocks noChangeArrowheads="1"/>
            </p:cNvSpPr>
            <p:nvPr/>
          </p:nvSpPr>
          <p:spPr bwMode="auto">
            <a:xfrm>
              <a:off x="83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49" name="Oval 61"/>
            <p:cNvSpPr>
              <a:spLocks noChangeArrowheads="1"/>
            </p:cNvSpPr>
            <p:nvPr/>
          </p:nvSpPr>
          <p:spPr bwMode="auto">
            <a:xfrm>
              <a:off x="929"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50" name="Oval 62"/>
            <p:cNvSpPr>
              <a:spLocks noChangeArrowheads="1"/>
            </p:cNvSpPr>
            <p:nvPr/>
          </p:nvSpPr>
          <p:spPr bwMode="auto">
            <a:xfrm>
              <a:off x="1020"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51" name="Oval 63"/>
            <p:cNvSpPr>
              <a:spLocks noChangeArrowheads="1"/>
            </p:cNvSpPr>
            <p:nvPr/>
          </p:nvSpPr>
          <p:spPr bwMode="auto">
            <a:xfrm>
              <a:off x="111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52" name="Oval 64"/>
            <p:cNvSpPr>
              <a:spLocks noChangeArrowheads="1"/>
            </p:cNvSpPr>
            <p:nvPr/>
          </p:nvSpPr>
          <p:spPr bwMode="auto">
            <a:xfrm>
              <a:off x="120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53" name="Oval 65"/>
            <p:cNvSpPr>
              <a:spLocks noChangeArrowheads="1"/>
            </p:cNvSpPr>
            <p:nvPr/>
          </p:nvSpPr>
          <p:spPr bwMode="auto">
            <a:xfrm>
              <a:off x="1292"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8" name="Group 66"/>
          <p:cNvGrpSpPr>
            <a:grpSpLocks/>
          </p:cNvGrpSpPr>
          <p:nvPr/>
        </p:nvGrpSpPr>
        <p:grpSpPr bwMode="auto">
          <a:xfrm>
            <a:off x="588963" y="4149725"/>
            <a:ext cx="1296987" cy="144463"/>
            <a:chOff x="612" y="3158"/>
            <a:chExt cx="817" cy="91"/>
          </a:xfrm>
        </p:grpSpPr>
        <p:sp>
          <p:nvSpPr>
            <p:cNvPr id="25837" name="Oval 67"/>
            <p:cNvSpPr>
              <a:spLocks noChangeArrowheads="1"/>
            </p:cNvSpPr>
            <p:nvPr/>
          </p:nvSpPr>
          <p:spPr bwMode="auto">
            <a:xfrm>
              <a:off x="612"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38" name="Oval 68"/>
            <p:cNvSpPr>
              <a:spLocks noChangeArrowheads="1"/>
            </p:cNvSpPr>
            <p:nvPr/>
          </p:nvSpPr>
          <p:spPr bwMode="auto">
            <a:xfrm>
              <a:off x="70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39" name="Oval 69"/>
            <p:cNvSpPr>
              <a:spLocks noChangeArrowheads="1"/>
            </p:cNvSpPr>
            <p:nvPr/>
          </p:nvSpPr>
          <p:spPr bwMode="auto">
            <a:xfrm>
              <a:off x="79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40" name="Oval 70"/>
            <p:cNvSpPr>
              <a:spLocks noChangeArrowheads="1"/>
            </p:cNvSpPr>
            <p:nvPr/>
          </p:nvSpPr>
          <p:spPr bwMode="auto">
            <a:xfrm>
              <a:off x="884"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41" name="Oval 71"/>
            <p:cNvSpPr>
              <a:spLocks noChangeArrowheads="1"/>
            </p:cNvSpPr>
            <p:nvPr/>
          </p:nvSpPr>
          <p:spPr bwMode="auto">
            <a:xfrm>
              <a:off x="975"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42" name="Oval 72"/>
            <p:cNvSpPr>
              <a:spLocks noChangeArrowheads="1"/>
            </p:cNvSpPr>
            <p:nvPr/>
          </p:nvSpPr>
          <p:spPr bwMode="auto">
            <a:xfrm>
              <a:off x="106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43" name="Oval 73"/>
            <p:cNvSpPr>
              <a:spLocks noChangeArrowheads="1"/>
            </p:cNvSpPr>
            <p:nvPr/>
          </p:nvSpPr>
          <p:spPr bwMode="auto">
            <a:xfrm>
              <a:off x="115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44" name="Oval 74"/>
            <p:cNvSpPr>
              <a:spLocks noChangeArrowheads="1"/>
            </p:cNvSpPr>
            <p:nvPr/>
          </p:nvSpPr>
          <p:spPr bwMode="auto">
            <a:xfrm>
              <a:off x="1247"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45" name="Oval 75"/>
            <p:cNvSpPr>
              <a:spLocks noChangeArrowheads="1"/>
            </p:cNvSpPr>
            <p:nvPr/>
          </p:nvSpPr>
          <p:spPr bwMode="auto">
            <a:xfrm>
              <a:off x="1338"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9" name="Group 76"/>
          <p:cNvGrpSpPr>
            <a:grpSpLocks/>
          </p:cNvGrpSpPr>
          <p:nvPr/>
        </p:nvGrpSpPr>
        <p:grpSpPr bwMode="auto">
          <a:xfrm>
            <a:off x="660400" y="4005263"/>
            <a:ext cx="1152525" cy="144462"/>
            <a:chOff x="657" y="3067"/>
            <a:chExt cx="726" cy="91"/>
          </a:xfrm>
        </p:grpSpPr>
        <p:sp>
          <p:nvSpPr>
            <p:cNvPr id="25829" name="Oval 77"/>
            <p:cNvSpPr>
              <a:spLocks noChangeArrowheads="1"/>
            </p:cNvSpPr>
            <p:nvPr/>
          </p:nvSpPr>
          <p:spPr bwMode="auto">
            <a:xfrm>
              <a:off x="657"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30" name="Oval 78"/>
            <p:cNvSpPr>
              <a:spLocks noChangeArrowheads="1"/>
            </p:cNvSpPr>
            <p:nvPr/>
          </p:nvSpPr>
          <p:spPr bwMode="auto">
            <a:xfrm>
              <a:off x="74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31" name="Oval 79"/>
            <p:cNvSpPr>
              <a:spLocks noChangeArrowheads="1"/>
            </p:cNvSpPr>
            <p:nvPr/>
          </p:nvSpPr>
          <p:spPr bwMode="auto">
            <a:xfrm>
              <a:off x="83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32" name="Oval 80"/>
            <p:cNvSpPr>
              <a:spLocks noChangeArrowheads="1"/>
            </p:cNvSpPr>
            <p:nvPr/>
          </p:nvSpPr>
          <p:spPr bwMode="auto">
            <a:xfrm>
              <a:off x="929"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33" name="Oval 81"/>
            <p:cNvSpPr>
              <a:spLocks noChangeArrowheads="1"/>
            </p:cNvSpPr>
            <p:nvPr/>
          </p:nvSpPr>
          <p:spPr bwMode="auto">
            <a:xfrm>
              <a:off x="1020"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34" name="Oval 82"/>
            <p:cNvSpPr>
              <a:spLocks noChangeArrowheads="1"/>
            </p:cNvSpPr>
            <p:nvPr/>
          </p:nvSpPr>
          <p:spPr bwMode="auto">
            <a:xfrm>
              <a:off x="111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35" name="Oval 83"/>
            <p:cNvSpPr>
              <a:spLocks noChangeArrowheads="1"/>
            </p:cNvSpPr>
            <p:nvPr/>
          </p:nvSpPr>
          <p:spPr bwMode="auto">
            <a:xfrm>
              <a:off x="120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36" name="Oval 84"/>
            <p:cNvSpPr>
              <a:spLocks noChangeArrowheads="1"/>
            </p:cNvSpPr>
            <p:nvPr/>
          </p:nvSpPr>
          <p:spPr bwMode="auto">
            <a:xfrm>
              <a:off x="1292"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10" name="Group 85"/>
          <p:cNvGrpSpPr>
            <a:grpSpLocks/>
          </p:cNvGrpSpPr>
          <p:nvPr/>
        </p:nvGrpSpPr>
        <p:grpSpPr bwMode="auto">
          <a:xfrm>
            <a:off x="588963" y="3860800"/>
            <a:ext cx="1296987" cy="144463"/>
            <a:chOff x="612" y="3158"/>
            <a:chExt cx="817" cy="91"/>
          </a:xfrm>
        </p:grpSpPr>
        <p:sp>
          <p:nvSpPr>
            <p:cNvPr id="25820" name="Oval 86"/>
            <p:cNvSpPr>
              <a:spLocks noChangeArrowheads="1"/>
            </p:cNvSpPr>
            <p:nvPr/>
          </p:nvSpPr>
          <p:spPr bwMode="auto">
            <a:xfrm>
              <a:off x="612"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21" name="Oval 87"/>
            <p:cNvSpPr>
              <a:spLocks noChangeArrowheads="1"/>
            </p:cNvSpPr>
            <p:nvPr/>
          </p:nvSpPr>
          <p:spPr bwMode="auto">
            <a:xfrm>
              <a:off x="70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22" name="Oval 88"/>
            <p:cNvSpPr>
              <a:spLocks noChangeArrowheads="1"/>
            </p:cNvSpPr>
            <p:nvPr/>
          </p:nvSpPr>
          <p:spPr bwMode="auto">
            <a:xfrm>
              <a:off x="79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23" name="Oval 89"/>
            <p:cNvSpPr>
              <a:spLocks noChangeArrowheads="1"/>
            </p:cNvSpPr>
            <p:nvPr/>
          </p:nvSpPr>
          <p:spPr bwMode="auto">
            <a:xfrm>
              <a:off x="884"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24" name="Oval 90"/>
            <p:cNvSpPr>
              <a:spLocks noChangeArrowheads="1"/>
            </p:cNvSpPr>
            <p:nvPr/>
          </p:nvSpPr>
          <p:spPr bwMode="auto">
            <a:xfrm>
              <a:off x="975"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25" name="Oval 91"/>
            <p:cNvSpPr>
              <a:spLocks noChangeArrowheads="1"/>
            </p:cNvSpPr>
            <p:nvPr/>
          </p:nvSpPr>
          <p:spPr bwMode="auto">
            <a:xfrm>
              <a:off x="106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26" name="Oval 92"/>
            <p:cNvSpPr>
              <a:spLocks noChangeArrowheads="1"/>
            </p:cNvSpPr>
            <p:nvPr/>
          </p:nvSpPr>
          <p:spPr bwMode="auto">
            <a:xfrm>
              <a:off x="115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27" name="Oval 93"/>
            <p:cNvSpPr>
              <a:spLocks noChangeArrowheads="1"/>
            </p:cNvSpPr>
            <p:nvPr/>
          </p:nvSpPr>
          <p:spPr bwMode="auto">
            <a:xfrm>
              <a:off x="1247"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28" name="Oval 94"/>
            <p:cNvSpPr>
              <a:spLocks noChangeArrowheads="1"/>
            </p:cNvSpPr>
            <p:nvPr/>
          </p:nvSpPr>
          <p:spPr bwMode="auto">
            <a:xfrm>
              <a:off x="1338"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11" name="Group 95"/>
          <p:cNvGrpSpPr>
            <a:grpSpLocks/>
          </p:cNvGrpSpPr>
          <p:nvPr/>
        </p:nvGrpSpPr>
        <p:grpSpPr bwMode="auto">
          <a:xfrm>
            <a:off x="660400" y="3716338"/>
            <a:ext cx="1152525" cy="144462"/>
            <a:chOff x="657" y="3067"/>
            <a:chExt cx="726" cy="91"/>
          </a:xfrm>
        </p:grpSpPr>
        <p:sp>
          <p:nvSpPr>
            <p:cNvPr id="25812" name="Oval 96"/>
            <p:cNvSpPr>
              <a:spLocks noChangeArrowheads="1"/>
            </p:cNvSpPr>
            <p:nvPr/>
          </p:nvSpPr>
          <p:spPr bwMode="auto">
            <a:xfrm>
              <a:off x="657"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13" name="Oval 97"/>
            <p:cNvSpPr>
              <a:spLocks noChangeArrowheads="1"/>
            </p:cNvSpPr>
            <p:nvPr/>
          </p:nvSpPr>
          <p:spPr bwMode="auto">
            <a:xfrm>
              <a:off x="74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14" name="Oval 98"/>
            <p:cNvSpPr>
              <a:spLocks noChangeArrowheads="1"/>
            </p:cNvSpPr>
            <p:nvPr/>
          </p:nvSpPr>
          <p:spPr bwMode="auto">
            <a:xfrm>
              <a:off x="83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15" name="Oval 99"/>
            <p:cNvSpPr>
              <a:spLocks noChangeArrowheads="1"/>
            </p:cNvSpPr>
            <p:nvPr/>
          </p:nvSpPr>
          <p:spPr bwMode="auto">
            <a:xfrm>
              <a:off x="929"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16" name="Oval 100"/>
            <p:cNvSpPr>
              <a:spLocks noChangeArrowheads="1"/>
            </p:cNvSpPr>
            <p:nvPr/>
          </p:nvSpPr>
          <p:spPr bwMode="auto">
            <a:xfrm>
              <a:off x="1020"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17" name="Oval 101"/>
            <p:cNvSpPr>
              <a:spLocks noChangeArrowheads="1"/>
            </p:cNvSpPr>
            <p:nvPr/>
          </p:nvSpPr>
          <p:spPr bwMode="auto">
            <a:xfrm>
              <a:off x="111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18" name="Oval 102"/>
            <p:cNvSpPr>
              <a:spLocks noChangeArrowheads="1"/>
            </p:cNvSpPr>
            <p:nvPr/>
          </p:nvSpPr>
          <p:spPr bwMode="auto">
            <a:xfrm>
              <a:off x="120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19" name="Oval 103"/>
            <p:cNvSpPr>
              <a:spLocks noChangeArrowheads="1"/>
            </p:cNvSpPr>
            <p:nvPr/>
          </p:nvSpPr>
          <p:spPr bwMode="auto">
            <a:xfrm>
              <a:off x="1292"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12" name="Group 104"/>
          <p:cNvGrpSpPr>
            <a:grpSpLocks/>
          </p:cNvGrpSpPr>
          <p:nvPr/>
        </p:nvGrpSpPr>
        <p:grpSpPr bwMode="auto">
          <a:xfrm>
            <a:off x="588963" y="3571875"/>
            <a:ext cx="1296987" cy="144463"/>
            <a:chOff x="612" y="3158"/>
            <a:chExt cx="817" cy="91"/>
          </a:xfrm>
        </p:grpSpPr>
        <p:sp>
          <p:nvSpPr>
            <p:cNvPr id="25803" name="Oval 105"/>
            <p:cNvSpPr>
              <a:spLocks noChangeArrowheads="1"/>
            </p:cNvSpPr>
            <p:nvPr/>
          </p:nvSpPr>
          <p:spPr bwMode="auto">
            <a:xfrm>
              <a:off x="612"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04" name="Oval 106"/>
            <p:cNvSpPr>
              <a:spLocks noChangeArrowheads="1"/>
            </p:cNvSpPr>
            <p:nvPr/>
          </p:nvSpPr>
          <p:spPr bwMode="auto">
            <a:xfrm>
              <a:off x="70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05" name="Oval 107"/>
            <p:cNvSpPr>
              <a:spLocks noChangeArrowheads="1"/>
            </p:cNvSpPr>
            <p:nvPr/>
          </p:nvSpPr>
          <p:spPr bwMode="auto">
            <a:xfrm>
              <a:off x="79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06" name="Oval 108"/>
            <p:cNvSpPr>
              <a:spLocks noChangeArrowheads="1"/>
            </p:cNvSpPr>
            <p:nvPr/>
          </p:nvSpPr>
          <p:spPr bwMode="auto">
            <a:xfrm>
              <a:off x="884"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07" name="Oval 109"/>
            <p:cNvSpPr>
              <a:spLocks noChangeArrowheads="1"/>
            </p:cNvSpPr>
            <p:nvPr/>
          </p:nvSpPr>
          <p:spPr bwMode="auto">
            <a:xfrm>
              <a:off x="975"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08" name="Oval 110"/>
            <p:cNvSpPr>
              <a:spLocks noChangeArrowheads="1"/>
            </p:cNvSpPr>
            <p:nvPr/>
          </p:nvSpPr>
          <p:spPr bwMode="auto">
            <a:xfrm>
              <a:off x="106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09" name="Oval 111"/>
            <p:cNvSpPr>
              <a:spLocks noChangeArrowheads="1"/>
            </p:cNvSpPr>
            <p:nvPr/>
          </p:nvSpPr>
          <p:spPr bwMode="auto">
            <a:xfrm>
              <a:off x="115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10" name="Oval 112"/>
            <p:cNvSpPr>
              <a:spLocks noChangeArrowheads="1"/>
            </p:cNvSpPr>
            <p:nvPr/>
          </p:nvSpPr>
          <p:spPr bwMode="auto">
            <a:xfrm>
              <a:off x="1247"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11" name="Oval 113"/>
            <p:cNvSpPr>
              <a:spLocks noChangeArrowheads="1"/>
            </p:cNvSpPr>
            <p:nvPr/>
          </p:nvSpPr>
          <p:spPr bwMode="auto">
            <a:xfrm>
              <a:off x="1338"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13" name="Group 114"/>
          <p:cNvGrpSpPr>
            <a:grpSpLocks/>
          </p:cNvGrpSpPr>
          <p:nvPr/>
        </p:nvGrpSpPr>
        <p:grpSpPr bwMode="auto">
          <a:xfrm>
            <a:off x="660400" y="3427413"/>
            <a:ext cx="1152525" cy="144462"/>
            <a:chOff x="657" y="3067"/>
            <a:chExt cx="726" cy="91"/>
          </a:xfrm>
        </p:grpSpPr>
        <p:sp>
          <p:nvSpPr>
            <p:cNvPr id="25795" name="Oval 115"/>
            <p:cNvSpPr>
              <a:spLocks noChangeArrowheads="1"/>
            </p:cNvSpPr>
            <p:nvPr/>
          </p:nvSpPr>
          <p:spPr bwMode="auto">
            <a:xfrm>
              <a:off x="657"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96" name="Oval 116"/>
            <p:cNvSpPr>
              <a:spLocks noChangeArrowheads="1"/>
            </p:cNvSpPr>
            <p:nvPr/>
          </p:nvSpPr>
          <p:spPr bwMode="auto">
            <a:xfrm>
              <a:off x="74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97" name="Oval 117"/>
            <p:cNvSpPr>
              <a:spLocks noChangeArrowheads="1"/>
            </p:cNvSpPr>
            <p:nvPr/>
          </p:nvSpPr>
          <p:spPr bwMode="auto">
            <a:xfrm>
              <a:off x="83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98" name="Oval 118"/>
            <p:cNvSpPr>
              <a:spLocks noChangeArrowheads="1"/>
            </p:cNvSpPr>
            <p:nvPr/>
          </p:nvSpPr>
          <p:spPr bwMode="auto">
            <a:xfrm>
              <a:off x="929"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99" name="Oval 119"/>
            <p:cNvSpPr>
              <a:spLocks noChangeArrowheads="1"/>
            </p:cNvSpPr>
            <p:nvPr/>
          </p:nvSpPr>
          <p:spPr bwMode="auto">
            <a:xfrm>
              <a:off x="1020"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00" name="Oval 120"/>
            <p:cNvSpPr>
              <a:spLocks noChangeArrowheads="1"/>
            </p:cNvSpPr>
            <p:nvPr/>
          </p:nvSpPr>
          <p:spPr bwMode="auto">
            <a:xfrm>
              <a:off x="111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01" name="Oval 121"/>
            <p:cNvSpPr>
              <a:spLocks noChangeArrowheads="1"/>
            </p:cNvSpPr>
            <p:nvPr/>
          </p:nvSpPr>
          <p:spPr bwMode="auto">
            <a:xfrm>
              <a:off x="120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802" name="Oval 122"/>
            <p:cNvSpPr>
              <a:spLocks noChangeArrowheads="1"/>
            </p:cNvSpPr>
            <p:nvPr/>
          </p:nvSpPr>
          <p:spPr bwMode="auto">
            <a:xfrm>
              <a:off x="1292"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14" name="Group 123"/>
          <p:cNvGrpSpPr>
            <a:grpSpLocks/>
          </p:cNvGrpSpPr>
          <p:nvPr/>
        </p:nvGrpSpPr>
        <p:grpSpPr bwMode="auto">
          <a:xfrm>
            <a:off x="588963" y="3286125"/>
            <a:ext cx="1296987" cy="144463"/>
            <a:chOff x="612" y="3158"/>
            <a:chExt cx="817" cy="91"/>
          </a:xfrm>
        </p:grpSpPr>
        <p:sp>
          <p:nvSpPr>
            <p:cNvPr id="25786" name="Oval 124"/>
            <p:cNvSpPr>
              <a:spLocks noChangeArrowheads="1"/>
            </p:cNvSpPr>
            <p:nvPr/>
          </p:nvSpPr>
          <p:spPr bwMode="auto">
            <a:xfrm>
              <a:off x="612"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87" name="Oval 125"/>
            <p:cNvSpPr>
              <a:spLocks noChangeArrowheads="1"/>
            </p:cNvSpPr>
            <p:nvPr/>
          </p:nvSpPr>
          <p:spPr bwMode="auto">
            <a:xfrm>
              <a:off x="70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88" name="Oval 126"/>
            <p:cNvSpPr>
              <a:spLocks noChangeArrowheads="1"/>
            </p:cNvSpPr>
            <p:nvPr/>
          </p:nvSpPr>
          <p:spPr bwMode="auto">
            <a:xfrm>
              <a:off x="79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89" name="Oval 127"/>
            <p:cNvSpPr>
              <a:spLocks noChangeArrowheads="1"/>
            </p:cNvSpPr>
            <p:nvPr/>
          </p:nvSpPr>
          <p:spPr bwMode="auto">
            <a:xfrm>
              <a:off x="884"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90" name="Oval 128"/>
            <p:cNvSpPr>
              <a:spLocks noChangeArrowheads="1"/>
            </p:cNvSpPr>
            <p:nvPr/>
          </p:nvSpPr>
          <p:spPr bwMode="auto">
            <a:xfrm>
              <a:off x="975"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91" name="Oval 129"/>
            <p:cNvSpPr>
              <a:spLocks noChangeArrowheads="1"/>
            </p:cNvSpPr>
            <p:nvPr/>
          </p:nvSpPr>
          <p:spPr bwMode="auto">
            <a:xfrm>
              <a:off x="106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92" name="Oval 130"/>
            <p:cNvSpPr>
              <a:spLocks noChangeArrowheads="1"/>
            </p:cNvSpPr>
            <p:nvPr/>
          </p:nvSpPr>
          <p:spPr bwMode="auto">
            <a:xfrm>
              <a:off x="115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93" name="Oval 131"/>
            <p:cNvSpPr>
              <a:spLocks noChangeArrowheads="1"/>
            </p:cNvSpPr>
            <p:nvPr/>
          </p:nvSpPr>
          <p:spPr bwMode="auto">
            <a:xfrm>
              <a:off x="1247"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94" name="Oval 132"/>
            <p:cNvSpPr>
              <a:spLocks noChangeArrowheads="1"/>
            </p:cNvSpPr>
            <p:nvPr/>
          </p:nvSpPr>
          <p:spPr bwMode="auto">
            <a:xfrm>
              <a:off x="1338"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15" name="Group 133"/>
          <p:cNvGrpSpPr>
            <a:grpSpLocks/>
          </p:cNvGrpSpPr>
          <p:nvPr/>
        </p:nvGrpSpPr>
        <p:grpSpPr bwMode="auto">
          <a:xfrm>
            <a:off x="660400" y="3141663"/>
            <a:ext cx="1152525" cy="144462"/>
            <a:chOff x="657" y="3067"/>
            <a:chExt cx="726" cy="91"/>
          </a:xfrm>
        </p:grpSpPr>
        <p:sp>
          <p:nvSpPr>
            <p:cNvPr id="25778" name="Oval 134"/>
            <p:cNvSpPr>
              <a:spLocks noChangeArrowheads="1"/>
            </p:cNvSpPr>
            <p:nvPr/>
          </p:nvSpPr>
          <p:spPr bwMode="auto">
            <a:xfrm>
              <a:off x="657"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79" name="Oval 135"/>
            <p:cNvSpPr>
              <a:spLocks noChangeArrowheads="1"/>
            </p:cNvSpPr>
            <p:nvPr/>
          </p:nvSpPr>
          <p:spPr bwMode="auto">
            <a:xfrm>
              <a:off x="74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80" name="Oval 136"/>
            <p:cNvSpPr>
              <a:spLocks noChangeArrowheads="1"/>
            </p:cNvSpPr>
            <p:nvPr/>
          </p:nvSpPr>
          <p:spPr bwMode="auto">
            <a:xfrm>
              <a:off x="83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81" name="Oval 137"/>
            <p:cNvSpPr>
              <a:spLocks noChangeArrowheads="1"/>
            </p:cNvSpPr>
            <p:nvPr/>
          </p:nvSpPr>
          <p:spPr bwMode="auto">
            <a:xfrm>
              <a:off x="929"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82" name="Oval 138"/>
            <p:cNvSpPr>
              <a:spLocks noChangeArrowheads="1"/>
            </p:cNvSpPr>
            <p:nvPr/>
          </p:nvSpPr>
          <p:spPr bwMode="auto">
            <a:xfrm>
              <a:off x="1020"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83" name="Oval 139"/>
            <p:cNvSpPr>
              <a:spLocks noChangeArrowheads="1"/>
            </p:cNvSpPr>
            <p:nvPr/>
          </p:nvSpPr>
          <p:spPr bwMode="auto">
            <a:xfrm>
              <a:off x="111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84" name="Oval 140"/>
            <p:cNvSpPr>
              <a:spLocks noChangeArrowheads="1"/>
            </p:cNvSpPr>
            <p:nvPr/>
          </p:nvSpPr>
          <p:spPr bwMode="auto">
            <a:xfrm>
              <a:off x="120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85" name="Oval 141"/>
            <p:cNvSpPr>
              <a:spLocks noChangeArrowheads="1"/>
            </p:cNvSpPr>
            <p:nvPr/>
          </p:nvSpPr>
          <p:spPr bwMode="auto">
            <a:xfrm>
              <a:off x="1292"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sp>
        <p:nvSpPr>
          <p:cNvPr id="25623" name="Rectangle 142"/>
          <p:cNvSpPr>
            <a:spLocks noChangeArrowheads="1"/>
          </p:cNvSpPr>
          <p:nvPr/>
        </p:nvSpPr>
        <p:spPr bwMode="auto">
          <a:xfrm>
            <a:off x="588963" y="2349500"/>
            <a:ext cx="1296987" cy="2808288"/>
          </a:xfrm>
          <a:prstGeom prst="rect">
            <a:avLst/>
          </a:prstGeom>
          <a:noFill/>
          <a:ln w="9525">
            <a:solidFill>
              <a:srgbClr val="263C8A"/>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24" name="Line 143"/>
          <p:cNvSpPr>
            <a:spLocks noChangeShapeType="1"/>
          </p:cNvSpPr>
          <p:nvPr/>
        </p:nvSpPr>
        <p:spPr bwMode="auto">
          <a:xfrm>
            <a:off x="588963" y="3141663"/>
            <a:ext cx="1296987" cy="0"/>
          </a:xfrm>
          <a:prstGeom prst="line">
            <a:avLst/>
          </a:prstGeom>
          <a:noFill/>
          <a:ln w="9525">
            <a:solidFill>
              <a:srgbClr val="263C8A"/>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625" name="Group 144"/>
          <p:cNvGrpSpPr>
            <a:grpSpLocks/>
          </p:cNvGrpSpPr>
          <p:nvPr/>
        </p:nvGrpSpPr>
        <p:grpSpPr bwMode="auto">
          <a:xfrm>
            <a:off x="588963" y="5013325"/>
            <a:ext cx="1296987" cy="144463"/>
            <a:chOff x="612" y="3158"/>
            <a:chExt cx="817" cy="91"/>
          </a:xfrm>
        </p:grpSpPr>
        <p:sp>
          <p:nvSpPr>
            <p:cNvPr id="25769" name="Oval 145"/>
            <p:cNvSpPr>
              <a:spLocks noChangeArrowheads="1"/>
            </p:cNvSpPr>
            <p:nvPr/>
          </p:nvSpPr>
          <p:spPr bwMode="auto">
            <a:xfrm>
              <a:off x="612"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70" name="Oval 146"/>
            <p:cNvSpPr>
              <a:spLocks noChangeArrowheads="1"/>
            </p:cNvSpPr>
            <p:nvPr/>
          </p:nvSpPr>
          <p:spPr bwMode="auto">
            <a:xfrm>
              <a:off x="703"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71" name="Oval 147"/>
            <p:cNvSpPr>
              <a:spLocks noChangeArrowheads="1"/>
            </p:cNvSpPr>
            <p:nvPr/>
          </p:nvSpPr>
          <p:spPr bwMode="auto">
            <a:xfrm>
              <a:off x="793"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72" name="Oval 148"/>
            <p:cNvSpPr>
              <a:spLocks noChangeArrowheads="1"/>
            </p:cNvSpPr>
            <p:nvPr/>
          </p:nvSpPr>
          <p:spPr bwMode="auto">
            <a:xfrm>
              <a:off x="884"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73" name="Oval 149"/>
            <p:cNvSpPr>
              <a:spLocks noChangeArrowheads="1"/>
            </p:cNvSpPr>
            <p:nvPr/>
          </p:nvSpPr>
          <p:spPr bwMode="auto">
            <a:xfrm>
              <a:off x="975"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74" name="Oval 150"/>
            <p:cNvSpPr>
              <a:spLocks noChangeArrowheads="1"/>
            </p:cNvSpPr>
            <p:nvPr/>
          </p:nvSpPr>
          <p:spPr bwMode="auto">
            <a:xfrm>
              <a:off x="1066"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75" name="Oval 151"/>
            <p:cNvSpPr>
              <a:spLocks noChangeArrowheads="1"/>
            </p:cNvSpPr>
            <p:nvPr/>
          </p:nvSpPr>
          <p:spPr bwMode="auto">
            <a:xfrm>
              <a:off x="1156"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76" name="Oval 152"/>
            <p:cNvSpPr>
              <a:spLocks noChangeArrowheads="1"/>
            </p:cNvSpPr>
            <p:nvPr/>
          </p:nvSpPr>
          <p:spPr bwMode="auto">
            <a:xfrm>
              <a:off x="1247"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77" name="Oval 153"/>
            <p:cNvSpPr>
              <a:spLocks noChangeArrowheads="1"/>
            </p:cNvSpPr>
            <p:nvPr/>
          </p:nvSpPr>
          <p:spPr bwMode="auto">
            <a:xfrm>
              <a:off x="1338"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5626" name="Group 154"/>
          <p:cNvGrpSpPr>
            <a:grpSpLocks/>
          </p:cNvGrpSpPr>
          <p:nvPr/>
        </p:nvGrpSpPr>
        <p:grpSpPr bwMode="auto">
          <a:xfrm>
            <a:off x="660400" y="4868863"/>
            <a:ext cx="1152525" cy="144462"/>
            <a:chOff x="657" y="3067"/>
            <a:chExt cx="726" cy="91"/>
          </a:xfrm>
        </p:grpSpPr>
        <p:sp>
          <p:nvSpPr>
            <p:cNvPr id="25761" name="Oval 155"/>
            <p:cNvSpPr>
              <a:spLocks noChangeArrowheads="1"/>
            </p:cNvSpPr>
            <p:nvPr/>
          </p:nvSpPr>
          <p:spPr bwMode="auto">
            <a:xfrm>
              <a:off x="657"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62" name="Oval 156"/>
            <p:cNvSpPr>
              <a:spLocks noChangeArrowheads="1"/>
            </p:cNvSpPr>
            <p:nvPr/>
          </p:nvSpPr>
          <p:spPr bwMode="auto">
            <a:xfrm>
              <a:off x="748"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63" name="Oval 157"/>
            <p:cNvSpPr>
              <a:spLocks noChangeArrowheads="1"/>
            </p:cNvSpPr>
            <p:nvPr/>
          </p:nvSpPr>
          <p:spPr bwMode="auto">
            <a:xfrm>
              <a:off x="838"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64" name="Oval 158"/>
            <p:cNvSpPr>
              <a:spLocks noChangeArrowheads="1"/>
            </p:cNvSpPr>
            <p:nvPr/>
          </p:nvSpPr>
          <p:spPr bwMode="auto">
            <a:xfrm>
              <a:off x="929"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65" name="Oval 159"/>
            <p:cNvSpPr>
              <a:spLocks noChangeArrowheads="1"/>
            </p:cNvSpPr>
            <p:nvPr/>
          </p:nvSpPr>
          <p:spPr bwMode="auto">
            <a:xfrm>
              <a:off x="1020"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66" name="Oval 160"/>
            <p:cNvSpPr>
              <a:spLocks noChangeArrowheads="1"/>
            </p:cNvSpPr>
            <p:nvPr/>
          </p:nvSpPr>
          <p:spPr bwMode="auto">
            <a:xfrm>
              <a:off x="1111"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67" name="Oval 161"/>
            <p:cNvSpPr>
              <a:spLocks noChangeArrowheads="1"/>
            </p:cNvSpPr>
            <p:nvPr/>
          </p:nvSpPr>
          <p:spPr bwMode="auto">
            <a:xfrm>
              <a:off x="1201"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68" name="Oval 162"/>
            <p:cNvSpPr>
              <a:spLocks noChangeArrowheads="1"/>
            </p:cNvSpPr>
            <p:nvPr/>
          </p:nvSpPr>
          <p:spPr bwMode="auto">
            <a:xfrm>
              <a:off x="1292"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5627" name="Group 163"/>
          <p:cNvGrpSpPr>
            <a:grpSpLocks/>
          </p:cNvGrpSpPr>
          <p:nvPr/>
        </p:nvGrpSpPr>
        <p:grpSpPr bwMode="auto">
          <a:xfrm>
            <a:off x="588963" y="4725988"/>
            <a:ext cx="1296987" cy="144462"/>
            <a:chOff x="612" y="3158"/>
            <a:chExt cx="817" cy="91"/>
          </a:xfrm>
        </p:grpSpPr>
        <p:sp>
          <p:nvSpPr>
            <p:cNvPr id="25752" name="Oval 164"/>
            <p:cNvSpPr>
              <a:spLocks noChangeArrowheads="1"/>
            </p:cNvSpPr>
            <p:nvPr/>
          </p:nvSpPr>
          <p:spPr bwMode="auto">
            <a:xfrm>
              <a:off x="612"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53" name="Oval 165"/>
            <p:cNvSpPr>
              <a:spLocks noChangeArrowheads="1"/>
            </p:cNvSpPr>
            <p:nvPr/>
          </p:nvSpPr>
          <p:spPr bwMode="auto">
            <a:xfrm>
              <a:off x="703"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54" name="Oval 166"/>
            <p:cNvSpPr>
              <a:spLocks noChangeArrowheads="1"/>
            </p:cNvSpPr>
            <p:nvPr/>
          </p:nvSpPr>
          <p:spPr bwMode="auto">
            <a:xfrm>
              <a:off x="793"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55" name="Oval 167"/>
            <p:cNvSpPr>
              <a:spLocks noChangeArrowheads="1"/>
            </p:cNvSpPr>
            <p:nvPr/>
          </p:nvSpPr>
          <p:spPr bwMode="auto">
            <a:xfrm>
              <a:off x="884"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56" name="Oval 168"/>
            <p:cNvSpPr>
              <a:spLocks noChangeArrowheads="1"/>
            </p:cNvSpPr>
            <p:nvPr/>
          </p:nvSpPr>
          <p:spPr bwMode="auto">
            <a:xfrm>
              <a:off x="975"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57" name="Oval 169"/>
            <p:cNvSpPr>
              <a:spLocks noChangeArrowheads="1"/>
            </p:cNvSpPr>
            <p:nvPr/>
          </p:nvSpPr>
          <p:spPr bwMode="auto">
            <a:xfrm>
              <a:off x="1066"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58" name="Oval 170"/>
            <p:cNvSpPr>
              <a:spLocks noChangeArrowheads="1"/>
            </p:cNvSpPr>
            <p:nvPr/>
          </p:nvSpPr>
          <p:spPr bwMode="auto">
            <a:xfrm>
              <a:off x="1156"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59" name="Oval 171"/>
            <p:cNvSpPr>
              <a:spLocks noChangeArrowheads="1"/>
            </p:cNvSpPr>
            <p:nvPr/>
          </p:nvSpPr>
          <p:spPr bwMode="auto">
            <a:xfrm>
              <a:off x="1247"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60" name="Oval 172"/>
            <p:cNvSpPr>
              <a:spLocks noChangeArrowheads="1"/>
            </p:cNvSpPr>
            <p:nvPr/>
          </p:nvSpPr>
          <p:spPr bwMode="auto">
            <a:xfrm>
              <a:off x="1338"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5628" name="Group 173"/>
          <p:cNvGrpSpPr>
            <a:grpSpLocks/>
          </p:cNvGrpSpPr>
          <p:nvPr/>
        </p:nvGrpSpPr>
        <p:grpSpPr bwMode="auto">
          <a:xfrm>
            <a:off x="660400" y="4581525"/>
            <a:ext cx="1152525" cy="144463"/>
            <a:chOff x="657" y="3067"/>
            <a:chExt cx="726" cy="91"/>
          </a:xfrm>
        </p:grpSpPr>
        <p:sp>
          <p:nvSpPr>
            <p:cNvPr id="25744" name="Oval 174"/>
            <p:cNvSpPr>
              <a:spLocks noChangeArrowheads="1"/>
            </p:cNvSpPr>
            <p:nvPr/>
          </p:nvSpPr>
          <p:spPr bwMode="auto">
            <a:xfrm>
              <a:off x="657"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45" name="Oval 175"/>
            <p:cNvSpPr>
              <a:spLocks noChangeArrowheads="1"/>
            </p:cNvSpPr>
            <p:nvPr/>
          </p:nvSpPr>
          <p:spPr bwMode="auto">
            <a:xfrm>
              <a:off x="748"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46" name="Oval 176"/>
            <p:cNvSpPr>
              <a:spLocks noChangeArrowheads="1"/>
            </p:cNvSpPr>
            <p:nvPr/>
          </p:nvSpPr>
          <p:spPr bwMode="auto">
            <a:xfrm>
              <a:off x="838"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47" name="Oval 177"/>
            <p:cNvSpPr>
              <a:spLocks noChangeArrowheads="1"/>
            </p:cNvSpPr>
            <p:nvPr/>
          </p:nvSpPr>
          <p:spPr bwMode="auto">
            <a:xfrm>
              <a:off x="929"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48" name="Oval 178"/>
            <p:cNvSpPr>
              <a:spLocks noChangeArrowheads="1"/>
            </p:cNvSpPr>
            <p:nvPr/>
          </p:nvSpPr>
          <p:spPr bwMode="auto">
            <a:xfrm>
              <a:off x="1020"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49" name="Oval 179"/>
            <p:cNvSpPr>
              <a:spLocks noChangeArrowheads="1"/>
            </p:cNvSpPr>
            <p:nvPr/>
          </p:nvSpPr>
          <p:spPr bwMode="auto">
            <a:xfrm>
              <a:off x="1111"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50" name="Oval 180"/>
            <p:cNvSpPr>
              <a:spLocks noChangeArrowheads="1"/>
            </p:cNvSpPr>
            <p:nvPr/>
          </p:nvSpPr>
          <p:spPr bwMode="auto">
            <a:xfrm>
              <a:off x="1201"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51" name="Oval 181"/>
            <p:cNvSpPr>
              <a:spLocks noChangeArrowheads="1"/>
            </p:cNvSpPr>
            <p:nvPr/>
          </p:nvSpPr>
          <p:spPr bwMode="auto">
            <a:xfrm>
              <a:off x="1292"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5629" name="Group 182"/>
          <p:cNvGrpSpPr>
            <a:grpSpLocks/>
          </p:cNvGrpSpPr>
          <p:nvPr/>
        </p:nvGrpSpPr>
        <p:grpSpPr bwMode="auto">
          <a:xfrm>
            <a:off x="588963" y="4437063"/>
            <a:ext cx="1296987" cy="144462"/>
            <a:chOff x="612" y="3158"/>
            <a:chExt cx="817" cy="91"/>
          </a:xfrm>
        </p:grpSpPr>
        <p:sp>
          <p:nvSpPr>
            <p:cNvPr id="25735" name="Oval 183"/>
            <p:cNvSpPr>
              <a:spLocks noChangeArrowheads="1"/>
            </p:cNvSpPr>
            <p:nvPr/>
          </p:nvSpPr>
          <p:spPr bwMode="auto">
            <a:xfrm>
              <a:off x="612"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36" name="Oval 184"/>
            <p:cNvSpPr>
              <a:spLocks noChangeArrowheads="1"/>
            </p:cNvSpPr>
            <p:nvPr/>
          </p:nvSpPr>
          <p:spPr bwMode="auto">
            <a:xfrm>
              <a:off x="703"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37" name="Oval 185"/>
            <p:cNvSpPr>
              <a:spLocks noChangeArrowheads="1"/>
            </p:cNvSpPr>
            <p:nvPr/>
          </p:nvSpPr>
          <p:spPr bwMode="auto">
            <a:xfrm>
              <a:off x="793"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38" name="Oval 186"/>
            <p:cNvSpPr>
              <a:spLocks noChangeArrowheads="1"/>
            </p:cNvSpPr>
            <p:nvPr/>
          </p:nvSpPr>
          <p:spPr bwMode="auto">
            <a:xfrm>
              <a:off x="884"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39" name="Oval 187"/>
            <p:cNvSpPr>
              <a:spLocks noChangeArrowheads="1"/>
            </p:cNvSpPr>
            <p:nvPr/>
          </p:nvSpPr>
          <p:spPr bwMode="auto">
            <a:xfrm>
              <a:off x="975"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40" name="Oval 188"/>
            <p:cNvSpPr>
              <a:spLocks noChangeArrowheads="1"/>
            </p:cNvSpPr>
            <p:nvPr/>
          </p:nvSpPr>
          <p:spPr bwMode="auto">
            <a:xfrm>
              <a:off x="1066"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41" name="Oval 189"/>
            <p:cNvSpPr>
              <a:spLocks noChangeArrowheads="1"/>
            </p:cNvSpPr>
            <p:nvPr/>
          </p:nvSpPr>
          <p:spPr bwMode="auto">
            <a:xfrm>
              <a:off x="1156"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42" name="Oval 190"/>
            <p:cNvSpPr>
              <a:spLocks noChangeArrowheads="1"/>
            </p:cNvSpPr>
            <p:nvPr/>
          </p:nvSpPr>
          <p:spPr bwMode="auto">
            <a:xfrm>
              <a:off x="1247"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43" name="Oval 191"/>
            <p:cNvSpPr>
              <a:spLocks noChangeArrowheads="1"/>
            </p:cNvSpPr>
            <p:nvPr/>
          </p:nvSpPr>
          <p:spPr bwMode="auto">
            <a:xfrm>
              <a:off x="1338"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5630" name="Group 192"/>
          <p:cNvGrpSpPr>
            <a:grpSpLocks/>
          </p:cNvGrpSpPr>
          <p:nvPr/>
        </p:nvGrpSpPr>
        <p:grpSpPr bwMode="auto">
          <a:xfrm>
            <a:off x="660400" y="4292600"/>
            <a:ext cx="1152525" cy="144463"/>
            <a:chOff x="657" y="3067"/>
            <a:chExt cx="726" cy="91"/>
          </a:xfrm>
        </p:grpSpPr>
        <p:sp>
          <p:nvSpPr>
            <p:cNvPr id="25727" name="Oval 193"/>
            <p:cNvSpPr>
              <a:spLocks noChangeArrowheads="1"/>
            </p:cNvSpPr>
            <p:nvPr/>
          </p:nvSpPr>
          <p:spPr bwMode="auto">
            <a:xfrm>
              <a:off x="657"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28" name="Oval 194"/>
            <p:cNvSpPr>
              <a:spLocks noChangeArrowheads="1"/>
            </p:cNvSpPr>
            <p:nvPr/>
          </p:nvSpPr>
          <p:spPr bwMode="auto">
            <a:xfrm>
              <a:off x="748"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29" name="Oval 195"/>
            <p:cNvSpPr>
              <a:spLocks noChangeArrowheads="1"/>
            </p:cNvSpPr>
            <p:nvPr/>
          </p:nvSpPr>
          <p:spPr bwMode="auto">
            <a:xfrm>
              <a:off x="838"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30" name="Oval 196"/>
            <p:cNvSpPr>
              <a:spLocks noChangeArrowheads="1"/>
            </p:cNvSpPr>
            <p:nvPr/>
          </p:nvSpPr>
          <p:spPr bwMode="auto">
            <a:xfrm>
              <a:off x="929"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31" name="Oval 197"/>
            <p:cNvSpPr>
              <a:spLocks noChangeArrowheads="1"/>
            </p:cNvSpPr>
            <p:nvPr/>
          </p:nvSpPr>
          <p:spPr bwMode="auto">
            <a:xfrm>
              <a:off x="1020"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32" name="Oval 198"/>
            <p:cNvSpPr>
              <a:spLocks noChangeArrowheads="1"/>
            </p:cNvSpPr>
            <p:nvPr/>
          </p:nvSpPr>
          <p:spPr bwMode="auto">
            <a:xfrm>
              <a:off x="1111"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33" name="Oval 199"/>
            <p:cNvSpPr>
              <a:spLocks noChangeArrowheads="1"/>
            </p:cNvSpPr>
            <p:nvPr/>
          </p:nvSpPr>
          <p:spPr bwMode="auto">
            <a:xfrm>
              <a:off x="1201"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34" name="Oval 200"/>
            <p:cNvSpPr>
              <a:spLocks noChangeArrowheads="1"/>
            </p:cNvSpPr>
            <p:nvPr/>
          </p:nvSpPr>
          <p:spPr bwMode="auto">
            <a:xfrm>
              <a:off x="1292"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5631" name="Group 201"/>
          <p:cNvGrpSpPr>
            <a:grpSpLocks/>
          </p:cNvGrpSpPr>
          <p:nvPr/>
        </p:nvGrpSpPr>
        <p:grpSpPr bwMode="auto">
          <a:xfrm>
            <a:off x="588963" y="4149725"/>
            <a:ext cx="1296987" cy="144463"/>
            <a:chOff x="612" y="3158"/>
            <a:chExt cx="817" cy="91"/>
          </a:xfrm>
        </p:grpSpPr>
        <p:sp>
          <p:nvSpPr>
            <p:cNvPr id="25718" name="Oval 202"/>
            <p:cNvSpPr>
              <a:spLocks noChangeArrowheads="1"/>
            </p:cNvSpPr>
            <p:nvPr/>
          </p:nvSpPr>
          <p:spPr bwMode="auto">
            <a:xfrm>
              <a:off x="612"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19" name="Oval 203"/>
            <p:cNvSpPr>
              <a:spLocks noChangeArrowheads="1"/>
            </p:cNvSpPr>
            <p:nvPr/>
          </p:nvSpPr>
          <p:spPr bwMode="auto">
            <a:xfrm>
              <a:off x="703"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20" name="Oval 204"/>
            <p:cNvSpPr>
              <a:spLocks noChangeArrowheads="1"/>
            </p:cNvSpPr>
            <p:nvPr/>
          </p:nvSpPr>
          <p:spPr bwMode="auto">
            <a:xfrm>
              <a:off x="793"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21" name="Oval 205"/>
            <p:cNvSpPr>
              <a:spLocks noChangeArrowheads="1"/>
            </p:cNvSpPr>
            <p:nvPr/>
          </p:nvSpPr>
          <p:spPr bwMode="auto">
            <a:xfrm>
              <a:off x="884"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22" name="Oval 206"/>
            <p:cNvSpPr>
              <a:spLocks noChangeArrowheads="1"/>
            </p:cNvSpPr>
            <p:nvPr/>
          </p:nvSpPr>
          <p:spPr bwMode="auto">
            <a:xfrm>
              <a:off x="975"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23" name="Oval 207"/>
            <p:cNvSpPr>
              <a:spLocks noChangeArrowheads="1"/>
            </p:cNvSpPr>
            <p:nvPr/>
          </p:nvSpPr>
          <p:spPr bwMode="auto">
            <a:xfrm>
              <a:off x="1066"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24" name="Oval 208"/>
            <p:cNvSpPr>
              <a:spLocks noChangeArrowheads="1"/>
            </p:cNvSpPr>
            <p:nvPr/>
          </p:nvSpPr>
          <p:spPr bwMode="auto">
            <a:xfrm>
              <a:off x="1156"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25" name="Oval 209"/>
            <p:cNvSpPr>
              <a:spLocks noChangeArrowheads="1"/>
            </p:cNvSpPr>
            <p:nvPr/>
          </p:nvSpPr>
          <p:spPr bwMode="auto">
            <a:xfrm>
              <a:off x="1247"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26" name="Oval 210"/>
            <p:cNvSpPr>
              <a:spLocks noChangeArrowheads="1"/>
            </p:cNvSpPr>
            <p:nvPr/>
          </p:nvSpPr>
          <p:spPr bwMode="auto">
            <a:xfrm>
              <a:off x="1338"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5632" name="Group 211"/>
          <p:cNvGrpSpPr>
            <a:grpSpLocks/>
          </p:cNvGrpSpPr>
          <p:nvPr/>
        </p:nvGrpSpPr>
        <p:grpSpPr bwMode="auto">
          <a:xfrm>
            <a:off x="660400" y="4005263"/>
            <a:ext cx="1152525" cy="144462"/>
            <a:chOff x="657" y="3067"/>
            <a:chExt cx="726" cy="91"/>
          </a:xfrm>
        </p:grpSpPr>
        <p:sp>
          <p:nvSpPr>
            <p:cNvPr id="25710" name="Oval 212"/>
            <p:cNvSpPr>
              <a:spLocks noChangeArrowheads="1"/>
            </p:cNvSpPr>
            <p:nvPr/>
          </p:nvSpPr>
          <p:spPr bwMode="auto">
            <a:xfrm>
              <a:off x="657"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11" name="Oval 213"/>
            <p:cNvSpPr>
              <a:spLocks noChangeArrowheads="1"/>
            </p:cNvSpPr>
            <p:nvPr/>
          </p:nvSpPr>
          <p:spPr bwMode="auto">
            <a:xfrm>
              <a:off x="748"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12" name="Oval 214"/>
            <p:cNvSpPr>
              <a:spLocks noChangeArrowheads="1"/>
            </p:cNvSpPr>
            <p:nvPr/>
          </p:nvSpPr>
          <p:spPr bwMode="auto">
            <a:xfrm>
              <a:off x="838"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13" name="Oval 215"/>
            <p:cNvSpPr>
              <a:spLocks noChangeArrowheads="1"/>
            </p:cNvSpPr>
            <p:nvPr/>
          </p:nvSpPr>
          <p:spPr bwMode="auto">
            <a:xfrm>
              <a:off x="929"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14" name="Oval 216"/>
            <p:cNvSpPr>
              <a:spLocks noChangeArrowheads="1"/>
            </p:cNvSpPr>
            <p:nvPr/>
          </p:nvSpPr>
          <p:spPr bwMode="auto">
            <a:xfrm>
              <a:off x="1020"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15" name="Oval 217"/>
            <p:cNvSpPr>
              <a:spLocks noChangeArrowheads="1"/>
            </p:cNvSpPr>
            <p:nvPr/>
          </p:nvSpPr>
          <p:spPr bwMode="auto">
            <a:xfrm>
              <a:off x="1111"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16" name="Oval 218"/>
            <p:cNvSpPr>
              <a:spLocks noChangeArrowheads="1"/>
            </p:cNvSpPr>
            <p:nvPr/>
          </p:nvSpPr>
          <p:spPr bwMode="auto">
            <a:xfrm>
              <a:off x="1201"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17" name="Oval 219"/>
            <p:cNvSpPr>
              <a:spLocks noChangeArrowheads="1"/>
            </p:cNvSpPr>
            <p:nvPr/>
          </p:nvSpPr>
          <p:spPr bwMode="auto">
            <a:xfrm>
              <a:off x="1292"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5633" name="Group 220"/>
          <p:cNvGrpSpPr>
            <a:grpSpLocks/>
          </p:cNvGrpSpPr>
          <p:nvPr/>
        </p:nvGrpSpPr>
        <p:grpSpPr bwMode="auto">
          <a:xfrm>
            <a:off x="588963" y="3860800"/>
            <a:ext cx="1296987" cy="144463"/>
            <a:chOff x="612" y="3158"/>
            <a:chExt cx="817" cy="91"/>
          </a:xfrm>
        </p:grpSpPr>
        <p:sp>
          <p:nvSpPr>
            <p:cNvPr id="25701" name="Oval 221"/>
            <p:cNvSpPr>
              <a:spLocks noChangeArrowheads="1"/>
            </p:cNvSpPr>
            <p:nvPr/>
          </p:nvSpPr>
          <p:spPr bwMode="auto">
            <a:xfrm>
              <a:off x="612"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02" name="Oval 222"/>
            <p:cNvSpPr>
              <a:spLocks noChangeArrowheads="1"/>
            </p:cNvSpPr>
            <p:nvPr/>
          </p:nvSpPr>
          <p:spPr bwMode="auto">
            <a:xfrm>
              <a:off x="703"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03" name="Oval 223"/>
            <p:cNvSpPr>
              <a:spLocks noChangeArrowheads="1"/>
            </p:cNvSpPr>
            <p:nvPr/>
          </p:nvSpPr>
          <p:spPr bwMode="auto">
            <a:xfrm>
              <a:off x="793"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04" name="Oval 224"/>
            <p:cNvSpPr>
              <a:spLocks noChangeArrowheads="1"/>
            </p:cNvSpPr>
            <p:nvPr/>
          </p:nvSpPr>
          <p:spPr bwMode="auto">
            <a:xfrm>
              <a:off x="884"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05" name="Oval 225"/>
            <p:cNvSpPr>
              <a:spLocks noChangeArrowheads="1"/>
            </p:cNvSpPr>
            <p:nvPr/>
          </p:nvSpPr>
          <p:spPr bwMode="auto">
            <a:xfrm>
              <a:off x="975"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06" name="Oval 226"/>
            <p:cNvSpPr>
              <a:spLocks noChangeArrowheads="1"/>
            </p:cNvSpPr>
            <p:nvPr/>
          </p:nvSpPr>
          <p:spPr bwMode="auto">
            <a:xfrm>
              <a:off x="1066"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07" name="Oval 227"/>
            <p:cNvSpPr>
              <a:spLocks noChangeArrowheads="1"/>
            </p:cNvSpPr>
            <p:nvPr/>
          </p:nvSpPr>
          <p:spPr bwMode="auto">
            <a:xfrm>
              <a:off x="1156"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08" name="Oval 228"/>
            <p:cNvSpPr>
              <a:spLocks noChangeArrowheads="1"/>
            </p:cNvSpPr>
            <p:nvPr/>
          </p:nvSpPr>
          <p:spPr bwMode="auto">
            <a:xfrm>
              <a:off x="1247"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09" name="Oval 229"/>
            <p:cNvSpPr>
              <a:spLocks noChangeArrowheads="1"/>
            </p:cNvSpPr>
            <p:nvPr/>
          </p:nvSpPr>
          <p:spPr bwMode="auto">
            <a:xfrm>
              <a:off x="1338"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5634" name="Group 230"/>
          <p:cNvGrpSpPr>
            <a:grpSpLocks/>
          </p:cNvGrpSpPr>
          <p:nvPr/>
        </p:nvGrpSpPr>
        <p:grpSpPr bwMode="auto">
          <a:xfrm>
            <a:off x="660400" y="3716338"/>
            <a:ext cx="1152525" cy="144462"/>
            <a:chOff x="657" y="3067"/>
            <a:chExt cx="726" cy="91"/>
          </a:xfrm>
        </p:grpSpPr>
        <p:sp>
          <p:nvSpPr>
            <p:cNvPr id="25693" name="Oval 231"/>
            <p:cNvSpPr>
              <a:spLocks noChangeArrowheads="1"/>
            </p:cNvSpPr>
            <p:nvPr/>
          </p:nvSpPr>
          <p:spPr bwMode="auto">
            <a:xfrm>
              <a:off x="657"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94" name="Oval 232"/>
            <p:cNvSpPr>
              <a:spLocks noChangeArrowheads="1"/>
            </p:cNvSpPr>
            <p:nvPr/>
          </p:nvSpPr>
          <p:spPr bwMode="auto">
            <a:xfrm>
              <a:off x="748"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95" name="Oval 233"/>
            <p:cNvSpPr>
              <a:spLocks noChangeArrowheads="1"/>
            </p:cNvSpPr>
            <p:nvPr/>
          </p:nvSpPr>
          <p:spPr bwMode="auto">
            <a:xfrm>
              <a:off x="838"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96" name="Oval 234"/>
            <p:cNvSpPr>
              <a:spLocks noChangeArrowheads="1"/>
            </p:cNvSpPr>
            <p:nvPr/>
          </p:nvSpPr>
          <p:spPr bwMode="auto">
            <a:xfrm>
              <a:off x="929"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97" name="Oval 235"/>
            <p:cNvSpPr>
              <a:spLocks noChangeArrowheads="1"/>
            </p:cNvSpPr>
            <p:nvPr/>
          </p:nvSpPr>
          <p:spPr bwMode="auto">
            <a:xfrm>
              <a:off x="1020"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98" name="Oval 236"/>
            <p:cNvSpPr>
              <a:spLocks noChangeArrowheads="1"/>
            </p:cNvSpPr>
            <p:nvPr/>
          </p:nvSpPr>
          <p:spPr bwMode="auto">
            <a:xfrm>
              <a:off x="1111"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99" name="Oval 237"/>
            <p:cNvSpPr>
              <a:spLocks noChangeArrowheads="1"/>
            </p:cNvSpPr>
            <p:nvPr/>
          </p:nvSpPr>
          <p:spPr bwMode="auto">
            <a:xfrm>
              <a:off x="1201"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700" name="Oval 238"/>
            <p:cNvSpPr>
              <a:spLocks noChangeArrowheads="1"/>
            </p:cNvSpPr>
            <p:nvPr/>
          </p:nvSpPr>
          <p:spPr bwMode="auto">
            <a:xfrm>
              <a:off x="1292"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5635" name="Group 239"/>
          <p:cNvGrpSpPr>
            <a:grpSpLocks/>
          </p:cNvGrpSpPr>
          <p:nvPr/>
        </p:nvGrpSpPr>
        <p:grpSpPr bwMode="auto">
          <a:xfrm>
            <a:off x="588963" y="3571875"/>
            <a:ext cx="1296987" cy="144463"/>
            <a:chOff x="612" y="3158"/>
            <a:chExt cx="817" cy="91"/>
          </a:xfrm>
        </p:grpSpPr>
        <p:sp>
          <p:nvSpPr>
            <p:cNvPr id="25684" name="Oval 240"/>
            <p:cNvSpPr>
              <a:spLocks noChangeArrowheads="1"/>
            </p:cNvSpPr>
            <p:nvPr/>
          </p:nvSpPr>
          <p:spPr bwMode="auto">
            <a:xfrm>
              <a:off x="612"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85" name="Oval 241"/>
            <p:cNvSpPr>
              <a:spLocks noChangeArrowheads="1"/>
            </p:cNvSpPr>
            <p:nvPr/>
          </p:nvSpPr>
          <p:spPr bwMode="auto">
            <a:xfrm>
              <a:off x="703"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86" name="Oval 242"/>
            <p:cNvSpPr>
              <a:spLocks noChangeArrowheads="1"/>
            </p:cNvSpPr>
            <p:nvPr/>
          </p:nvSpPr>
          <p:spPr bwMode="auto">
            <a:xfrm>
              <a:off x="793"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87" name="Oval 243"/>
            <p:cNvSpPr>
              <a:spLocks noChangeArrowheads="1"/>
            </p:cNvSpPr>
            <p:nvPr/>
          </p:nvSpPr>
          <p:spPr bwMode="auto">
            <a:xfrm>
              <a:off x="884"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88" name="Oval 244"/>
            <p:cNvSpPr>
              <a:spLocks noChangeArrowheads="1"/>
            </p:cNvSpPr>
            <p:nvPr/>
          </p:nvSpPr>
          <p:spPr bwMode="auto">
            <a:xfrm>
              <a:off x="975"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89" name="Oval 245"/>
            <p:cNvSpPr>
              <a:spLocks noChangeArrowheads="1"/>
            </p:cNvSpPr>
            <p:nvPr/>
          </p:nvSpPr>
          <p:spPr bwMode="auto">
            <a:xfrm>
              <a:off x="1066"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90" name="Oval 246"/>
            <p:cNvSpPr>
              <a:spLocks noChangeArrowheads="1"/>
            </p:cNvSpPr>
            <p:nvPr/>
          </p:nvSpPr>
          <p:spPr bwMode="auto">
            <a:xfrm>
              <a:off x="1156"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91" name="Oval 247"/>
            <p:cNvSpPr>
              <a:spLocks noChangeArrowheads="1"/>
            </p:cNvSpPr>
            <p:nvPr/>
          </p:nvSpPr>
          <p:spPr bwMode="auto">
            <a:xfrm>
              <a:off x="1247"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92" name="Oval 248"/>
            <p:cNvSpPr>
              <a:spLocks noChangeArrowheads="1"/>
            </p:cNvSpPr>
            <p:nvPr/>
          </p:nvSpPr>
          <p:spPr bwMode="auto">
            <a:xfrm>
              <a:off x="1338"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5636" name="Group 249"/>
          <p:cNvGrpSpPr>
            <a:grpSpLocks/>
          </p:cNvGrpSpPr>
          <p:nvPr/>
        </p:nvGrpSpPr>
        <p:grpSpPr bwMode="auto">
          <a:xfrm>
            <a:off x="660400" y="3427413"/>
            <a:ext cx="1152525" cy="144462"/>
            <a:chOff x="657" y="3067"/>
            <a:chExt cx="726" cy="91"/>
          </a:xfrm>
        </p:grpSpPr>
        <p:sp>
          <p:nvSpPr>
            <p:cNvPr id="25676" name="Oval 250"/>
            <p:cNvSpPr>
              <a:spLocks noChangeArrowheads="1"/>
            </p:cNvSpPr>
            <p:nvPr/>
          </p:nvSpPr>
          <p:spPr bwMode="auto">
            <a:xfrm>
              <a:off x="657"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77" name="Oval 251"/>
            <p:cNvSpPr>
              <a:spLocks noChangeArrowheads="1"/>
            </p:cNvSpPr>
            <p:nvPr/>
          </p:nvSpPr>
          <p:spPr bwMode="auto">
            <a:xfrm>
              <a:off x="748"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78" name="Oval 252"/>
            <p:cNvSpPr>
              <a:spLocks noChangeArrowheads="1"/>
            </p:cNvSpPr>
            <p:nvPr/>
          </p:nvSpPr>
          <p:spPr bwMode="auto">
            <a:xfrm>
              <a:off x="838"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79" name="Oval 253"/>
            <p:cNvSpPr>
              <a:spLocks noChangeArrowheads="1"/>
            </p:cNvSpPr>
            <p:nvPr/>
          </p:nvSpPr>
          <p:spPr bwMode="auto">
            <a:xfrm>
              <a:off x="929"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80" name="Oval 254"/>
            <p:cNvSpPr>
              <a:spLocks noChangeArrowheads="1"/>
            </p:cNvSpPr>
            <p:nvPr/>
          </p:nvSpPr>
          <p:spPr bwMode="auto">
            <a:xfrm>
              <a:off x="1020"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81" name="Oval 255"/>
            <p:cNvSpPr>
              <a:spLocks noChangeArrowheads="1"/>
            </p:cNvSpPr>
            <p:nvPr/>
          </p:nvSpPr>
          <p:spPr bwMode="auto">
            <a:xfrm>
              <a:off x="1111"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82" name="Oval 256"/>
            <p:cNvSpPr>
              <a:spLocks noChangeArrowheads="1"/>
            </p:cNvSpPr>
            <p:nvPr/>
          </p:nvSpPr>
          <p:spPr bwMode="auto">
            <a:xfrm>
              <a:off x="1201"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83" name="Oval 257"/>
            <p:cNvSpPr>
              <a:spLocks noChangeArrowheads="1"/>
            </p:cNvSpPr>
            <p:nvPr/>
          </p:nvSpPr>
          <p:spPr bwMode="auto">
            <a:xfrm>
              <a:off x="1292"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5637" name="Group 258"/>
          <p:cNvGrpSpPr>
            <a:grpSpLocks/>
          </p:cNvGrpSpPr>
          <p:nvPr/>
        </p:nvGrpSpPr>
        <p:grpSpPr bwMode="auto">
          <a:xfrm>
            <a:off x="588963" y="3286125"/>
            <a:ext cx="1296987" cy="144463"/>
            <a:chOff x="612" y="3158"/>
            <a:chExt cx="817" cy="91"/>
          </a:xfrm>
        </p:grpSpPr>
        <p:sp>
          <p:nvSpPr>
            <p:cNvPr id="25667" name="Oval 259"/>
            <p:cNvSpPr>
              <a:spLocks noChangeArrowheads="1"/>
            </p:cNvSpPr>
            <p:nvPr/>
          </p:nvSpPr>
          <p:spPr bwMode="auto">
            <a:xfrm>
              <a:off x="612"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68" name="Oval 260"/>
            <p:cNvSpPr>
              <a:spLocks noChangeArrowheads="1"/>
            </p:cNvSpPr>
            <p:nvPr/>
          </p:nvSpPr>
          <p:spPr bwMode="auto">
            <a:xfrm>
              <a:off x="703"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69" name="Oval 261"/>
            <p:cNvSpPr>
              <a:spLocks noChangeArrowheads="1"/>
            </p:cNvSpPr>
            <p:nvPr/>
          </p:nvSpPr>
          <p:spPr bwMode="auto">
            <a:xfrm>
              <a:off x="793"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70" name="Oval 262"/>
            <p:cNvSpPr>
              <a:spLocks noChangeArrowheads="1"/>
            </p:cNvSpPr>
            <p:nvPr/>
          </p:nvSpPr>
          <p:spPr bwMode="auto">
            <a:xfrm>
              <a:off x="884"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71" name="Oval 263"/>
            <p:cNvSpPr>
              <a:spLocks noChangeArrowheads="1"/>
            </p:cNvSpPr>
            <p:nvPr/>
          </p:nvSpPr>
          <p:spPr bwMode="auto">
            <a:xfrm>
              <a:off x="975"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72" name="Oval 264"/>
            <p:cNvSpPr>
              <a:spLocks noChangeArrowheads="1"/>
            </p:cNvSpPr>
            <p:nvPr/>
          </p:nvSpPr>
          <p:spPr bwMode="auto">
            <a:xfrm>
              <a:off x="1066"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73" name="Oval 265"/>
            <p:cNvSpPr>
              <a:spLocks noChangeArrowheads="1"/>
            </p:cNvSpPr>
            <p:nvPr/>
          </p:nvSpPr>
          <p:spPr bwMode="auto">
            <a:xfrm>
              <a:off x="1156"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74" name="Oval 266"/>
            <p:cNvSpPr>
              <a:spLocks noChangeArrowheads="1"/>
            </p:cNvSpPr>
            <p:nvPr/>
          </p:nvSpPr>
          <p:spPr bwMode="auto">
            <a:xfrm>
              <a:off x="1247"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75" name="Oval 267"/>
            <p:cNvSpPr>
              <a:spLocks noChangeArrowheads="1"/>
            </p:cNvSpPr>
            <p:nvPr/>
          </p:nvSpPr>
          <p:spPr bwMode="auto">
            <a:xfrm>
              <a:off x="1338"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5638" name="Group 268"/>
          <p:cNvGrpSpPr>
            <a:grpSpLocks/>
          </p:cNvGrpSpPr>
          <p:nvPr/>
        </p:nvGrpSpPr>
        <p:grpSpPr bwMode="auto">
          <a:xfrm>
            <a:off x="660400" y="3141663"/>
            <a:ext cx="1152525" cy="144462"/>
            <a:chOff x="657" y="3067"/>
            <a:chExt cx="726" cy="91"/>
          </a:xfrm>
        </p:grpSpPr>
        <p:sp>
          <p:nvSpPr>
            <p:cNvPr id="25659" name="Oval 269"/>
            <p:cNvSpPr>
              <a:spLocks noChangeArrowheads="1"/>
            </p:cNvSpPr>
            <p:nvPr/>
          </p:nvSpPr>
          <p:spPr bwMode="auto">
            <a:xfrm>
              <a:off x="657"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60" name="Oval 270"/>
            <p:cNvSpPr>
              <a:spLocks noChangeArrowheads="1"/>
            </p:cNvSpPr>
            <p:nvPr/>
          </p:nvSpPr>
          <p:spPr bwMode="auto">
            <a:xfrm>
              <a:off x="748"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61" name="Oval 271"/>
            <p:cNvSpPr>
              <a:spLocks noChangeArrowheads="1"/>
            </p:cNvSpPr>
            <p:nvPr/>
          </p:nvSpPr>
          <p:spPr bwMode="auto">
            <a:xfrm>
              <a:off x="838"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62" name="Oval 272"/>
            <p:cNvSpPr>
              <a:spLocks noChangeArrowheads="1"/>
            </p:cNvSpPr>
            <p:nvPr/>
          </p:nvSpPr>
          <p:spPr bwMode="auto">
            <a:xfrm>
              <a:off x="929"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63" name="Oval 273"/>
            <p:cNvSpPr>
              <a:spLocks noChangeArrowheads="1"/>
            </p:cNvSpPr>
            <p:nvPr/>
          </p:nvSpPr>
          <p:spPr bwMode="auto">
            <a:xfrm>
              <a:off x="1020"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64" name="Oval 274"/>
            <p:cNvSpPr>
              <a:spLocks noChangeArrowheads="1"/>
            </p:cNvSpPr>
            <p:nvPr/>
          </p:nvSpPr>
          <p:spPr bwMode="auto">
            <a:xfrm>
              <a:off x="1111"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65" name="Oval 275"/>
            <p:cNvSpPr>
              <a:spLocks noChangeArrowheads="1"/>
            </p:cNvSpPr>
            <p:nvPr/>
          </p:nvSpPr>
          <p:spPr bwMode="auto">
            <a:xfrm>
              <a:off x="1201"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66" name="Oval 276"/>
            <p:cNvSpPr>
              <a:spLocks noChangeArrowheads="1"/>
            </p:cNvSpPr>
            <p:nvPr/>
          </p:nvSpPr>
          <p:spPr bwMode="auto">
            <a:xfrm>
              <a:off x="1292"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sp>
        <p:nvSpPr>
          <p:cNvPr id="25639" name="Line 277"/>
          <p:cNvSpPr>
            <a:spLocks noChangeShapeType="1"/>
          </p:cNvSpPr>
          <p:nvPr/>
        </p:nvSpPr>
        <p:spPr bwMode="auto">
          <a:xfrm flipV="1">
            <a:off x="1812925" y="4437063"/>
            <a:ext cx="1728788" cy="576262"/>
          </a:xfrm>
          <a:prstGeom prst="line">
            <a:avLst/>
          </a:prstGeom>
          <a:noFill/>
          <a:ln w="9525">
            <a:solidFill>
              <a:srgbClr val="263C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0" name="Line 278"/>
          <p:cNvSpPr>
            <a:spLocks noChangeShapeType="1"/>
          </p:cNvSpPr>
          <p:nvPr/>
        </p:nvSpPr>
        <p:spPr bwMode="auto">
          <a:xfrm>
            <a:off x="1812925" y="5157788"/>
            <a:ext cx="1655763" cy="647700"/>
          </a:xfrm>
          <a:prstGeom prst="line">
            <a:avLst/>
          </a:prstGeom>
          <a:noFill/>
          <a:ln w="9525">
            <a:solidFill>
              <a:srgbClr val="263C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1" name="Oval 279"/>
          <p:cNvSpPr>
            <a:spLocks noChangeArrowheads="1"/>
          </p:cNvSpPr>
          <p:nvPr/>
        </p:nvSpPr>
        <p:spPr bwMode="auto">
          <a:xfrm>
            <a:off x="2820988" y="4437063"/>
            <a:ext cx="1368425" cy="1368425"/>
          </a:xfrm>
          <a:prstGeom prst="ellipse">
            <a:avLst/>
          </a:prstGeom>
          <a:solidFill>
            <a:schemeClr val="tx2"/>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2184" name="Oval 280"/>
          <p:cNvSpPr>
            <a:spLocks noChangeArrowheads="1"/>
          </p:cNvSpPr>
          <p:nvPr/>
        </p:nvSpPr>
        <p:spPr bwMode="auto">
          <a:xfrm>
            <a:off x="2828925" y="4438650"/>
            <a:ext cx="1368425" cy="1368425"/>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pic>
        <p:nvPicPr>
          <p:cNvPr id="252185" name="Picture 2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3938" y="3556000"/>
            <a:ext cx="39211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186" name="Picture 2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6950" y="3554413"/>
            <a:ext cx="3994150" cy="294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187" name="Picture 283"/>
          <p:cNvPicPr>
            <a:picLocks noChangeAspect="1" noChangeArrowheads="1"/>
          </p:cNvPicPr>
          <p:nvPr/>
        </p:nvPicPr>
        <p:blipFill>
          <a:blip r:embed="rId4" cstate="print">
            <a:extLst>
              <a:ext uri="{28A0092B-C50C-407E-A947-70E740481C1C}">
                <a14:useLocalDpi xmlns:a14="http://schemas.microsoft.com/office/drawing/2010/main" val="0"/>
              </a:ext>
            </a:extLst>
          </a:blip>
          <a:srcRect b="20168"/>
          <a:stretch>
            <a:fillRect/>
          </a:stretch>
        </p:blipFill>
        <p:spPr bwMode="auto">
          <a:xfrm>
            <a:off x="4795838" y="3546475"/>
            <a:ext cx="4195762"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188" name="Picture 28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6950" y="3560763"/>
            <a:ext cx="3967163" cy="294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189" name="Picture 28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6950" y="3543300"/>
            <a:ext cx="3986213"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190" name="Picture 28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6950" y="3556000"/>
            <a:ext cx="3921125"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49" name="Oval 287"/>
          <p:cNvSpPr>
            <a:spLocks noChangeArrowheads="1"/>
          </p:cNvSpPr>
          <p:nvPr/>
        </p:nvSpPr>
        <p:spPr bwMode="auto">
          <a:xfrm>
            <a:off x="3138488" y="5953125"/>
            <a:ext cx="144462" cy="144463"/>
          </a:xfrm>
          <a:prstGeom prst="ellipse">
            <a:avLst/>
          </a:prstGeom>
          <a:solidFill>
            <a:srgbClr val="0000FF"/>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50" name="Oval 288"/>
          <p:cNvSpPr>
            <a:spLocks noChangeArrowheads="1"/>
          </p:cNvSpPr>
          <p:nvPr/>
        </p:nvSpPr>
        <p:spPr bwMode="auto">
          <a:xfrm>
            <a:off x="3135313" y="6169025"/>
            <a:ext cx="144462" cy="144463"/>
          </a:xfrm>
          <a:prstGeom prst="ellipse">
            <a:avLst/>
          </a:prstGeom>
          <a:solidFill>
            <a:schemeClr val="bg1"/>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651" name="Text Box 289"/>
          <p:cNvSpPr txBox="1">
            <a:spLocks noChangeArrowheads="1"/>
          </p:cNvSpPr>
          <p:nvPr/>
        </p:nvSpPr>
        <p:spPr bwMode="auto">
          <a:xfrm>
            <a:off x="3278188" y="5842000"/>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rgbClr val="263C8A"/>
                </a:solidFill>
                <a:latin typeface="Calibri" pitchFamily="34" charset="0"/>
              </a:rPr>
              <a:t>Me</a:t>
            </a:r>
          </a:p>
        </p:txBody>
      </p:sp>
      <p:sp>
        <p:nvSpPr>
          <p:cNvPr id="25652" name="Text Box 290"/>
          <p:cNvSpPr txBox="1">
            <a:spLocks noChangeArrowheads="1"/>
          </p:cNvSpPr>
          <p:nvPr/>
        </p:nvSpPr>
        <p:spPr bwMode="auto">
          <a:xfrm>
            <a:off x="3275013" y="6067425"/>
            <a:ext cx="5984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rgbClr val="263C8A"/>
                </a:solidFill>
                <a:latin typeface="Calibri" pitchFamily="34" charset="0"/>
              </a:rPr>
              <a:t>MeO</a:t>
            </a:r>
          </a:p>
        </p:txBody>
      </p:sp>
      <p:pic>
        <p:nvPicPr>
          <p:cNvPr id="252195" name="Picture 29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11713" y="3556000"/>
            <a:ext cx="3976687"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54" name="Text Box 292"/>
          <p:cNvSpPr txBox="1">
            <a:spLocks noChangeArrowheads="1"/>
          </p:cNvSpPr>
          <p:nvPr/>
        </p:nvSpPr>
        <p:spPr bwMode="auto">
          <a:xfrm>
            <a:off x="2240591" y="1021557"/>
            <a:ext cx="22179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u="sng" dirty="0">
                <a:solidFill>
                  <a:srgbClr val="263C8A"/>
                </a:solidFill>
                <a:latin typeface="Calibri" pitchFamily="34" charset="0"/>
              </a:rPr>
              <a:t>Oxidation cycle:</a:t>
            </a:r>
          </a:p>
        </p:txBody>
      </p:sp>
      <p:sp>
        <p:nvSpPr>
          <p:cNvPr id="25655" name="Text Box 293"/>
          <p:cNvSpPr txBox="1">
            <a:spLocks noChangeArrowheads="1"/>
          </p:cNvSpPr>
          <p:nvPr/>
        </p:nvSpPr>
        <p:spPr bwMode="auto">
          <a:xfrm>
            <a:off x="2270623" y="1700213"/>
            <a:ext cx="65579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altLang="en-US" sz="2000" dirty="0">
                <a:solidFill>
                  <a:srgbClr val="263C8A"/>
                </a:solidFill>
                <a:latin typeface="Calibri" pitchFamily="34" charset="0"/>
              </a:rPr>
              <a:t> Description of concentration/ temperature profiles </a:t>
            </a:r>
          </a:p>
          <a:p>
            <a:pPr eaLnBrk="1" hangingPunct="1">
              <a:buFontTx/>
              <a:buChar char="•"/>
            </a:pPr>
            <a:r>
              <a:rPr lang="en-US" altLang="en-US" sz="2000" dirty="0">
                <a:solidFill>
                  <a:srgbClr val="263C8A"/>
                </a:solidFill>
                <a:latin typeface="Calibri" pitchFamily="34" charset="0"/>
              </a:rPr>
              <a:t> Description of particle </a:t>
            </a:r>
            <a:r>
              <a:rPr lang="en-US" altLang="en-US" sz="2000" dirty="0" err="1">
                <a:solidFill>
                  <a:srgbClr val="263C8A"/>
                </a:solidFill>
                <a:latin typeface="Calibri" pitchFamily="34" charset="0"/>
              </a:rPr>
              <a:t>behaviour</a:t>
            </a:r>
            <a:r>
              <a:rPr lang="en-US" altLang="en-US" sz="2000" dirty="0">
                <a:solidFill>
                  <a:srgbClr val="263C8A"/>
                </a:solidFill>
                <a:latin typeface="Calibri" pitchFamily="34" charset="0"/>
              </a:rPr>
              <a:t> </a:t>
            </a:r>
            <a:br>
              <a:rPr lang="en-US" altLang="en-US" sz="2000" dirty="0">
                <a:solidFill>
                  <a:srgbClr val="263C8A"/>
                </a:solidFill>
                <a:latin typeface="Calibri" pitchFamily="34" charset="0"/>
              </a:rPr>
            </a:br>
            <a:r>
              <a:rPr lang="en-US" altLang="en-US" sz="2000" dirty="0">
                <a:solidFill>
                  <a:srgbClr val="263C8A"/>
                </a:solidFill>
                <a:latin typeface="Calibri" pitchFamily="34" charset="0"/>
              </a:rPr>
              <a:t>  (shrinking core/ two-zone model)</a:t>
            </a:r>
          </a:p>
        </p:txBody>
      </p:sp>
      <p:sp>
        <p:nvSpPr>
          <p:cNvPr id="25656" name="Rectangle 19"/>
          <p:cNvSpPr>
            <a:spLocks noChangeArrowheads="1"/>
          </p:cNvSpPr>
          <p:nvPr/>
        </p:nvSpPr>
        <p:spPr bwMode="auto">
          <a:xfrm>
            <a:off x="1066800" y="76200"/>
            <a:ext cx="7327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a:solidFill>
                  <a:schemeClr val="tx2"/>
                </a:solidFill>
                <a:latin typeface="Calibri" pitchFamily="34" charset="0"/>
              </a:rPr>
              <a:t>CHEMICAL-LOOPING COMBUSTION (CLC)</a:t>
            </a:r>
          </a:p>
        </p:txBody>
      </p:sp>
      <p:sp>
        <p:nvSpPr>
          <p:cNvPr id="25657"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a:latin typeface="Calibri" pitchFamily="34" charset="0"/>
              </a:rPr>
              <a:t>Page </a:t>
            </a:r>
            <a:fld id="{041D243E-85C6-4AC6-97E8-BDAFF5FD0FA4}" type="slidenum">
              <a:rPr lang="nl-NL" altLang="en-US" sz="1000">
                <a:latin typeface="Calibri" pitchFamily="34" charset="0"/>
              </a:rPr>
              <a:pPr algn="r" eaLnBrk="1" hangingPunct="1"/>
              <a:t>18</a:t>
            </a:fld>
            <a:endParaRPr lang="nl-NL" altLang="en-US" sz="1000">
              <a:latin typeface="Calibri" pitchFamily="34" charset="0"/>
            </a:endParaRPr>
          </a:p>
        </p:txBody>
      </p:sp>
    </p:spTree>
    <p:extLst>
      <p:ext uri="{BB962C8B-B14F-4D97-AF65-F5344CB8AC3E}">
        <p14:creationId xmlns:p14="http://schemas.microsoft.com/office/powerpoint/2010/main" val="4267179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3000"/>
                                        <p:tgtEl>
                                          <p:spTgt spid="2"/>
                                        </p:tgtEl>
                                      </p:cBhvr>
                                    </p:animEffect>
                                    <p:set>
                                      <p:cBhvr>
                                        <p:cTn id="7" dur="1" fill="hold">
                                          <p:stCondLst>
                                            <p:cond delay="2999"/>
                                          </p:stCondLst>
                                        </p:cTn>
                                        <p:tgtEl>
                                          <p:spTgt spid="2"/>
                                        </p:tgtEl>
                                        <p:attrNameLst>
                                          <p:attrName>style.visibility</p:attrName>
                                        </p:attrNameLst>
                                      </p:cBhvr>
                                      <p:to>
                                        <p:strVal val="hidden"/>
                                      </p:to>
                                    </p:set>
                                  </p:childTnLst>
                                </p:cTn>
                              </p:par>
                              <p:par>
                                <p:cTn id="8" presetID="6" presetClass="emph" presetSubtype="0" fill="hold" grpId="0" nodeType="withEffect">
                                  <p:stCondLst>
                                    <p:cond delay="0"/>
                                  </p:stCondLst>
                                  <p:childTnLst>
                                    <p:animScale>
                                      <p:cBhvr>
                                        <p:cTn id="9" dur="3000" fill="hold"/>
                                        <p:tgtEl>
                                          <p:spTgt spid="252184"/>
                                        </p:tgtEl>
                                      </p:cBhvr>
                                      <p:by x="0" y="0"/>
                                    </p:animScale>
                                  </p:childTnLst>
                                </p:cTn>
                              </p:par>
                              <p:par>
                                <p:cTn id="10" presetID="10" presetClass="exit" presetSubtype="0" fill="hold" nodeType="withEffect">
                                  <p:stCondLst>
                                    <p:cond delay="500"/>
                                  </p:stCondLst>
                                  <p:childTnLst>
                                    <p:animEffect transition="out" filter="fade">
                                      <p:cBhvr>
                                        <p:cTn id="11" dur="3000"/>
                                        <p:tgtEl>
                                          <p:spTgt spid="3"/>
                                        </p:tgtEl>
                                      </p:cBhvr>
                                    </p:animEffect>
                                    <p:set>
                                      <p:cBhvr>
                                        <p:cTn id="12" dur="1" fill="hold">
                                          <p:stCondLst>
                                            <p:cond delay="2999"/>
                                          </p:stCondLst>
                                        </p:cTn>
                                        <p:tgtEl>
                                          <p:spTgt spid="3"/>
                                        </p:tgtEl>
                                        <p:attrNameLst>
                                          <p:attrName>style.visibility</p:attrName>
                                        </p:attrNameLst>
                                      </p:cBhvr>
                                      <p:to>
                                        <p:strVal val="hidden"/>
                                      </p:to>
                                    </p:set>
                                  </p:childTnLst>
                                </p:cTn>
                              </p:par>
                              <p:par>
                                <p:cTn id="13" presetID="10" presetClass="exit" presetSubtype="0" fill="hold" nodeType="withEffect">
                                  <p:stCondLst>
                                    <p:cond delay="1000"/>
                                  </p:stCondLst>
                                  <p:childTnLst>
                                    <p:animEffect transition="out" filter="fade">
                                      <p:cBhvr>
                                        <p:cTn id="14" dur="3000"/>
                                        <p:tgtEl>
                                          <p:spTgt spid="4"/>
                                        </p:tgtEl>
                                      </p:cBhvr>
                                    </p:animEffect>
                                    <p:set>
                                      <p:cBhvr>
                                        <p:cTn id="15" dur="1" fill="hold">
                                          <p:stCondLst>
                                            <p:cond delay="2999"/>
                                          </p:stCondLst>
                                        </p:cTn>
                                        <p:tgtEl>
                                          <p:spTgt spid="4"/>
                                        </p:tgtEl>
                                        <p:attrNameLst>
                                          <p:attrName>style.visibility</p:attrName>
                                        </p:attrNameLst>
                                      </p:cBhvr>
                                      <p:to>
                                        <p:strVal val="hidden"/>
                                      </p:to>
                                    </p:set>
                                  </p:childTnLst>
                                </p:cTn>
                              </p:par>
                              <p:par>
                                <p:cTn id="16" presetID="10" presetClass="exit" presetSubtype="0" fill="hold" nodeType="withEffect">
                                  <p:stCondLst>
                                    <p:cond delay="1500"/>
                                  </p:stCondLst>
                                  <p:childTnLst>
                                    <p:animEffect transition="out" filter="fade">
                                      <p:cBhvr>
                                        <p:cTn id="17" dur="3000"/>
                                        <p:tgtEl>
                                          <p:spTgt spid="5"/>
                                        </p:tgtEl>
                                      </p:cBhvr>
                                    </p:animEffect>
                                    <p:set>
                                      <p:cBhvr>
                                        <p:cTn id="18" dur="1" fill="hold">
                                          <p:stCondLst>
                                            <p:cond delay="2999"/>
                                          </p:stCondLst>
                                        </p:cTn>
                                        <p:tgtEl>
                                          <p:spTgt spid="5"/>
                                        </p:tgtEl>
                                        <p:attrNameLst>
                                          <p:attrName>style.visibility</p:attrName>
                                        </p:attrNameLst>
                                      </p:cBhvr>
                                      <p:to>
                                        <p:strVal val="hidden"/>
                                      </p:to>
                                    </p:set>
                                  </p:childTnLst>
                                </p:cTn>
                              </p:par>
                              <p:par>
                                <p:cTn id="19" presetID="10" presetClass="exit" presetSubtype="0" fill="hold" nodeType="withEffect">
                                  <p:stCondLst>
                                    <p:cond delay="2000"/>
                                  </p:stCondLst>
                                  <p:childTnLst>
                                    <p:animEffect transition="out" filter="fade">
                                      <p:cBhvr>
                                        <p:cTn id="20" dur="3000"/>
                                        <p:tgtEl>
                                          <p:spTgt spid="6"/>
                                        </p:tgtEl>
                                      </p:cBhvr>
                                    </p:animEffect>
                                    <p:set>
                                      <p:cBhvr>
                                        <p:cTn id="21" dur="1" fill="hold">
                                          <p:stCondLst>
                                            <p:cond delay="2999"/>
                                          </p:stCondLst>
                                        </p:cTn>
                                        <p:tgtEl>
                                          <p:spTgt spid="6"/>
                                        </p:tgtEl>
                                        <p:attrNameLst>
                                          <p:attrName>style.visibility</p:attrName>
                                        </p:attrNameLst>
                                      </p:cBhvr>
                                      <p:to>
                                        <p:strVal val="hidden"/>
                                      </p:to>
                                    </p:set>
                                  </p:childTnLst>
                                </p:cTn>
                              </p:par>
                              <p:par>
                                <p:cTn id="22" presetID="10" presetClass="exit" presetSubtype="0" fill="hold" nodeType="withEffect">
                                  <p:stCondLst>
                                    <p:cond delay="2500"/>
                                  </p:stCondLst>
                                  <p:childTnLst>
                                    <p:animEffect transition="out" filter="fade">
                                      <p:cBhvr>
                                        <p:cTn id="23" dur="3000"/>
                                        <p:tgtEl>
                                          <p:spTgt spid="7"/>
                                        </p:tgtEl>
                                      </p:cBhvr>
                                    </p:animEffect>
                                    <p:set>
                                      <p:cBhvr>
                                        <p:cTn id="24" dur="1" fill="hold">
                                          <p:stCondLst>
                                            <p:cond delay="2999"/>
                                          </p:stCondLst>
                                        </p:cTn>
                                        <p:tgtEl>
                                          <p:spTgt spid="7"/>
                                        </p:tgtEl>
                                        <p:attrNameLst>
                                          <p:attrName>style.visibility</p:attrName>
                                        </p:attrNameLst>
                                      </p:cBhvr>
                                      <p:to>
                                        <p:strVal val="hidden"/>
                                      </p:to>
                                    </p:set>
                                  </p:childTnLst>
                                </p:cTn>
                              </p:par>
                              <p:par>
                                <p:cTn id="25" presetID="10" presetClass="exit" presetSubtype="0" fill="hold" nodeType="withEffect">
                                  <p:stCondLst>
                                    <p:cond delay="3000"/>
                                  </p:stCondLst>
                                  <p:childTnLst>
                                    <p:animEffect transition="out" filter="fade">
                                      <p:cBhvr>
                                        <p:cTn id="26" dur="3000"/>
                                        <p:tgtEl>
                                          <p:spTgt spid="8"/>
                                        </p:tgtEl>
                                      </p:cBhvr>
                                    </p:animEffect>
                                    <p:set>
                                      <p:cBhvr>
                                        <p:cTn id="27" dur="1" fill="hold">
                                          <p:stCondLst>
                                            <p:cond delay="2999"/>
                                          </p:stCondLst>
                                        </p:cTn>
                                        <p:tgtEl>
                                          <p:spTgt spid="8"/>
                                        </p:tgtEl>
                                        <p:attrNameLst>
                                          <p:attrName>style.visibility</p:attrName>
                                        </p:attrNameLst>
                                      </p:cBhvr>
                                      <p:to>
                                        <p:strVal val="hidden"/>
                                      </p:to>
                                    </p:set>
                                  </p:childTnLst>
                                </p:cTn>
                              </p:par>
                              <p:par>
                                <p:cTn id="28" presetID="10" presetClass="exit" presetSubtype="0" fill="hold" nodeType="withEffect">
                                  <p:stCondLst>
                                    <p:cond delay="3500"/>
                                  </p:stCondLst>
                                  <p:childTnLst>
                                    <p:animEffect transition="out" filter="fade">
                                      <p:cBhvr>
                                        <p:cTn id="29" dur="3000"/>
                                        <p:tgtEl>
                                          <p:spTgt spid="9"/>
                                        </p:tgtEl>
                                      </p:cBhvr>
                                    </p:animEffect>
                                    <p:set>
                                      <p:cBhvr>
                                        <p:cTn id="30" dur="1" fill="hold">
                                          <p:stCondLst>
                                            <p:cond delay="2999"/>
                                          </p:stCondLst>
                                        </p:cTn>
                                        <p:tgtEl>
                                          <p:spTgt spid="9"/>
                                        </p:tgtEl>
                                        <p:attrNameLst>
                                          <p:attrName>style.visibility</p:attrName>
                                        </p:attrNameLst>
                                      </p:cBhvr>
                                      <p:to>
                                        <p:strVal val="hidden"/>
                                      </p:to>
                                    </p:set>
                                  </p:childTnLst>
                                </p:cTn>
                              </p:par>
                              <p:par>
                                <p:cTn id="31" presetID="10" presetClass="exit" presetSubtype="0" fill="hold" nodeType="withEffect">
                                  <p:stCondLst>
                                    <p:cond delay="4000"/>
                                  </p:stCondLst>
                                  <p:childTnLst>
                                    <p:animEffect transition="out" filter="fade">
                                      <p:cBhvr>
                                        <p:cTn id="32" dur="3000"/>
                                        <p:tgtEl>
                                          <p:spTgt spid="10"/>
                                        </p:tgtEl>
                                      </p:cBhvr>
                                    </p:animEffect>
                                    <p:set>
                                      <p:cBhvr>
                                        <p:cTn id="33" dur="1" fill="hold">
                                          <p:stCondLst>
                                            <p:cond delay="2999"/>
                                          </p:stCondLst>
                                        </p:cTn>
                                        <p:tgtEl>
                                          <p:spTgt spid="10"/>
                                        </p:tgtEl>
                                        <p:attrNameLst>
                                          <p:attrName>style.visibility</p:attrName>
                                        </p:attrNameLst>
                                      </p:cBhvr>
                                      <p:to>
                                        <p:strVal val="hidden"/>
                                      </p:to>
                                    </p:set>
                                  </p:childTnLst>
                                </p:cTn>
                              </p:par>
                              <p:par>
                                <p:cTn id="34" presetID="10" presetClass="exit" presetSubtype="0" fill="hold" nodeType="withEffect">
                                  <p:stCondLst>
                                    <p:cond delay="4500"/>
                                  </p:stCondLst>
                                  <p:childTnLst>
                                    <p:animEffect transition="out" filter="fade">
                                      <p:cBhvr>
                                        <p:cTn id="35" dur="3000"/>
                                        <p:tgtEl>
                                          <p:spTgt spid="11"/>
                                        </p:tgtEl>
                                      </p:cBhvr>
                                    </p:animEffect>
                                    <p:set>
                                      <p:cBhvr>
                                        <p:cTn id="36" dur="1" fill="hold">
                                          <p:stCondLst>
                                            <p:cond delay="2999"/>
                                          </p:stCondLst>
                                        </p:cTn>
                                        <p:tgtEl>
                                          <p:spTgt spid="11"/>
                                        </p:tgtEl>
                                        <p:attrNameLst>
                                          <p:attrName>style.visibility</p:attrName>
                                        </p:attrNameLst>
                                      </p:cBhvr>
                                      <p:to>
                                        <p:strVal val="hidden"/>
                                      </p:to>
                                    </p:set>
                                  </p:childTnLst>
                                </p:cTn>
                              </p:par>
                              <p:par>
                                <p:cTn id="37" presetID="10" presetClass="exit" presetSubtype="0" fill="hold" nodeType="withEffect">
                                  <p:stCondLst>
                                    <p:cond delay="5000"/>
                                  </p:stCondLst>
                                  <p:childTnLst>
                                    <p:animEffect transition="out" filter="fade">
                                      <p:cBhvr>
                                        <p:cTn id="38" dur="3000"/>
                                        <p:tgtEl>
                                          <p:spTgt spid="12"/>
                                        </p:tgtEl>
                                      </p:cBhvr>
                                    </p:animEffect>
                                    <p:set>
                                      <p:cBhvr>
                                        <p:cTn id="39" dur="1" fill="hold">
                                          <p:stCondLst>
                                            <p:cond delay="2999"/>
                                          </p:stCondLst>
                                        </p:cTn>
                                        <p:tgtEl>
                                          <p:spTgt spid="12"/>
                                        </p:tgtEl>
                                        <p:attrNameLst>
                                          <p:attrName>style.visibility</p:attrName>
                                        </p:attrNameLst>
                                      </p:cBhvr>
                                      <p:to>
                                        <p:strVal val="hidden"/>
                                      </p:to>
                                    </p:set>
                                  </p:childTnLst>
                                </p:cTn>
                              </p:par>
                              <p:par>
                                <p:cTn id="40" presetID="10" presetClass="exit" presetSubtype="0" fill="hold" nodeType="withEffect">
                                  <p:stCondLst>
                                    <p:cond delay="5500"/>
                                  </p:stCondLst>
                                  <p:childTnLst>
                                    <p:animEffect transition="out" filter="fade">
                                      <p:cBhvr>
                                        <p:cTn id="41" dur="3000"/>
                                        <p:tgtEl>
                                          <p:spTgt spid="13"/>
                                        </p:tgtEl>
                                      </p:cBhvr>
                                    </p:animEffect>
                                    <p:set>
                                      <p:cBhvr>
                                        <p:cTn id="42" dur="1" fill="hold">
                                          <p:stCondLst>
                                            <p:cond delay="2999"/>
                                          </p:stCondLst>
                                        </p:cTn>
                                        <p:tgtEl>
                                          <p:spTgt spid="13"/>
                                        </p:tgtEl>
                                        <p:attrNameLst>
                                          <p:attrName>style.visibility</p:attrName>
                                        </p:attrNameLst>
                                      </p:cBhvr>
                                      <p:to>
                                        <p:strVal val="hidden"/>
                                      </p:to>
                                    </p:set>
                                  </p:childTnLst>
                                </p:cTn>
                              </p:par>
                              <p:par>
                                <p:cTn id="43" presetID="10" presetClass="exit" presetSubtype="0" fill="hold" nodeType="withEffect">
                                  <p:stCondLst>
                                    <p:cond delay="6000"/>
                                  </p:stCondLst>
                                  <p:childTnLst>
                                    <p:animEffect transition="out" filter="fade">
                                      <p:cBhvr>
                                        <p:cTn id="44" dur="3000"/>
                                        <p:tgtEl>
                                          <p:spTgt spid="14"/>
                                        </p:tgtEl>
                                      </p:cBhvr>
                                    </p:animEffect>
                                    <p:set>
                                      <p:cBhvr>
                                        <p:cTn id="45" dur="1" fill="hold">
                                          <p:stCondLst>
                                            <p:cond delay="2999"/>
                                          </p:stCondLst>
                                        </p:cTn>
                                        <p:tgtEl>
                                          <p:spTgt spid="14"/>
                                        </p:tgtEl>
                                        <p:attrNameLst>
                                          <p:attrName>style.visibility</p:attrName>
                                        </p:attrNameLst>
                                      </p:cBhvr>
                                      <p:to>
                                        <p:strVal val="hidden"/>
                                      </p:to>
                                    </p:set>
                                  </p:childTnLst>
                                </p:cTn>
                              </p:par>
                              <p:par>
                                <p:cTn id="46" presetID="10" presetClass="exit" presetSubtype="0" fill="hold" nodeType="withEffect">
                                  <p:stCondLst>
                                    <p:cond delay="6500"/>
                                  </p:stCondLst>
                                  <p:childTnLst>
                                    <p:animEffect transition="out" filter="fade">
                                      <p:cBhvr>
                                        <p:cTn id="47" dur="3000"/>
                                        <p:tgtEl>
                                          <p:spTgt spid="15"/>
                                        </p:tgtEl>
                                      </p:cBhvr>
                                    </p:animEffect>
                                    <p:set>
                                      <p:cBhvr>
                                        <p:cTn id="48" dur="1" fill="hold">
                                          <p:stCondLst>
                                            <p:cond delay="2999"/>
                                          </p:stCondLst>
                                        </p:cTn>
                                        <p:tgtEl>
                                          <p:spTgt spid="15"/>
                                        </p:tgtEl>
                                        <p:attrNameLst>
                                          <p:attrName>style.visibility</p:attrName>
                                        </p:attrNameLst>
                                      </p:cBhvr>
                                      <p:to>
                                        <p:strVal val="hidden"/>
                                      </p:to>
                                    </p:set>
                                  </p:childTnLst>
                                </p:cTn>
                              </p:par>
                              <p:par>
                                <p:cTn id="49" presetID="1" presetClass="exit" presetSubtype="0" fill="hold" nodeType="withEffect">
                                  <p:stCondLst>
                                    <p:cond delay="1000"/>
                                  </p:stCondLst>
                                  <p:childTnLst>
                                    <p:set>
                                      <p:cBhvr>
                                        <p:cTn id="50" dur="1" fill="hold">
                                          <p:stCondLst>
                                            <p:cond delay="0"/>
                                          </p:stCondLst>
                                        </p:cTn>
                                        <p:tgtEl>
                                          <p:spTgt spid="252190"/>
                                        </p:tgtEl>
                                        <p:attrNameLst>
                                          <p:attrName>style.visibility</p:attrName>
                                        </p:attrNameLst>
                                      </p:cBhvr>
                                      <p:to>
                                        <p:strVal val="hidden"/>
                                      </p:to>
                                    </p:set>
                                  </p:childTnLst>
                                </p:cTn>
                              </p:par>
                              <p:par>
                                <p:cTn id="51" presetID="1" presetClass="entr" presetSubtype="0" fill="hold" nodeType="withEffect">
                                  <p:stCondLst>
                                    <p:cond delay="1000"/>
                                  </p:stCondLst>
                                  <p:childTnLst>
                                    <p:set>
                                      <p:cBhvr>
                                        <p:cTn id="52" dur="1" fill="hold">
                                          <p:stCondLst>
                                            <p:cond delay="0"/>
                                          </p:stCondLst>
                                        </p:cTn>
                                        <p:tgtEl>
                                          <p:spTgt spid="252188"/>
                                        </p:tgtEl>
                                        <p:attrNameLst>
                                          <p:attrName>style.visibility</p:attrName>
                                        </p:attrNameLst>
                                      </p:cBhvr>
                                      <p:to>
                                        <p:strVal val="visible"/>
                                      </p:to>
                                    </p:set>
                                  </p:childTnLst>
                                </p:cTn>
                              </p:par>
                              <p:par>
                                <p:cTn id="53" presetID="1" presetClass="exit" presetSubtype="0" fill="hold" nodeType="withEffect">
                                  <p:stCondLst>
                                    <p:cond delay="2500"/>
                                  </p:stCondLst>
                                  <p:childTnLst>
                                    <p:set>
                                      <p:cBhvr>
                                        <p:cTn id="54" dur="1" fill="hold">
                                          <p:stCondLst>
                                            <p:cond delay="0"/>
                                          </p:stCondLst>
                                        </p:cTn>
                                        <p:tgtEl>
                                          <p:spTgt spid="252188"/>
                                        </p:tgtEl>
                                        <p:attrNameLst>
                                          <p:attrName>style.visibility</p:attrName>
                                        </p:attrNameLst>
                                      </p:cBhvr>
                                      <p:to>
                                        <p:strVal val="hidden"/>
                                      </p:to>
                                    </p:set>
                                  </p:childTnLst>
                                </p:cTn>
                              </p:par>
                              <p:par>
                                <p:cTn id="55" presetID="1" presetClass="entr" presetSubtype="0" fill="hold" nodeType="withEffect">
                                  <p:stCondLst>
                                    <p:cond delay="2500"/>
                                  </p:stCondLst>
                                  <p:childTnLst>
                                    <p:set>
                                      <p:cBhvr>
                                        <p:cTn id="56" dur="1" fill="hold">
                                          <p:stCondLst>
                                            <p:cond delay="0"/>
                                          </p:stCondLst>
                                        </p:cTn>
                                        <p:tgtEl>
                                          <p:spTgt spid="252187"/>
                                        </p:tgtEl>
                                        <p:attrNameLst>
                                          <p:attrName>style.visibility</p:attrName>
                                        </p:attrNameLst>
                                      </p:cBhvr>
                                      <p:to>
                                        <p:strVal val="visible"/>
                                      </p:to>
                                    </p:set>
                                  </p:childTnLst>
                                </p:cTn>
                              </p:par>
                              <p:par>
                                <p:cTn id="57" presetID="1" presetClass="exit" presetSubtype="0" fill="hold" nodeType="withEffect">
                                  <p:stCondLst>
                                    <p:cond delay="4000"/>
                                  </p:stCondLst>
                                  <p:childTnLst>
                                    <p:set>
                                      <p:cBhvr>
                                        <p:cTn id="58" dur="1" fill="hold">
                                          <p:stCondLst>
                                            <p:cond delay="0"/>
                                          </p:stCondLst>
                                        </p:cTn>
                                        <p:tgtEl>
                                          <p:spTgt spid="252187"/>
                                        </p:tgtEl>
                                        <p:attrNameLst>
                                          <p:attrName>style.visibility</p:attrName>
                                        </p:attrNameLst>
                                      </p:cBhvr>
                                      <p:to>
                                        <p:strVal val="hidden"/>
                                      </p:to>
                                    </p:set>
                                  </p:childTnLst>
                                </p:cTn>
                              </p:par>
                              <p:par>
                                <p:cTn id="59" presetID="1" presetClass="entr" presetSubtype="0" fill="hold" nodeType="withEffect">
                                  <p:stCondLst>
                                    <p:cond delay="4000"/>
                                  </p:stCondLst>
                                  <p:childTnLst>
                                    <p:set>
                                      <p:cBhvr>
                                        <p:cTn id="60" dur="1" fill="hold">
                                          <p:stCondLst>
                                            <p:cond delay="0"/>
                                          </p:stCondLst>
                                        </p:cTn>
                                        <p:tgtEl>
                                          <p:spTgt spid="252186"/>
                                        </p:tgtEl>
                                        <p:attrNameLst>
                                          <p:attrName>style.visibility</p:attrName>
                                        </p:attrNameLst>
                                      </p:cBhvr>
                                      <p:to>
                                        <p:strVal val="visible"/>
                                      </p:to>
                                    </p:set>
                                  </p:childTnLst>
                                </p:cTn>
                              </p:par>
                              <p:par>
                                <p:cTn id="61" presetID="1" presetClass="exit" presetSubtype="0" fill="hold" nodeType="withEffect">
                                  <p:stCondLst>
                                    <p:cond delay="5500"/>
                                  </p:stCondLst>
                                  <p:childTnLst>
                                    <p:set>
                                      <p:cBhvr>
                                        <p:cTn id="62" dur="1" fill="hold">
                                          <p:stCondLst>
                                            <p:cond delay="0"/>
                                          </p:stCondLst>
                                        </p:cTn>
                                        <p:tgtEl>
                                          <p:spTgt spid="252186"/>
                                        </p:tgtEl>
                                        <p:attrNameLst>
                                          <p:attrName>style.visibility</p:attrName>
                                        </p:attrNameLst>
                                      </p:cBhvr>
                                      <p:to>
                                        <p:strVal val="hidden"/>
                                      </p:to>
                                    </p:set>
                                  </p:childTnLst>
                                </p:cTn>
                              </p:par>
                              <p:par>
                                <p:cTn id="63" presetID="1" presetClass="entr" presetSubtype="0" fill="hold" nodeType="withEffect">
                                  <p:stCondLst>
                                    <p:cond delay="5500"/>
                                  </p:stCondLst>
                                  <p:childTnLst>
                                    <p:set>
                                      <p:cBhvr>
                                        <p:cTn id="64" dur="1" fill="hold">
                                          <p:stCondLst>
                                            <p:cond delay="0"/>
                                          </p:stCondLst>
                                        </p:cTn>
                                        <p:tgtEl>
                                          <p:spTgt spid="252195"/>
                                        </p:tgtEl>
                                        <p:attrNameLst>
                                          <p:attrName>style.visibility</p:attrName>
                                        </p:attrNameLst>
                                      </p:cBhvr>
                                      <p:to>
                                        <p:strVal val="visible"/>
                                      </p:to>
                                    </p:set>
                                  </p:childTnLst>
                                </p:cTn>
                              </p:par>
                              <p:par>
                                <p:cTn id="65" presetID="1" presetClass="exit" presetSubtype="0" fill="hold" nodeType="withEffect">
                                  <p:stCondLst>
                                    <p:cond delay="7000"/>
                                  </p:stCondLst>
                                  <p:childTnLst>
                                    <p:set>
                                      <p:cBhvr>
                                        <p:cTn id="66" dur="1" fill="hold">
                                          <p:stCondLst>
                                            <p:cond delay="0"/>
                                          </p:stCondLst>
                                        </p:cTn>
                                        <p:tgtEl>
                                          <p:spTgt spid="252195"/>
                                        </p:tgtEl>
                                        <p:attrNameLst>
                                          <p:attrName>style.visibility</p:attrName>
                                        </p:attrNameLst>
                                      </p:cBhvr>
                                      <p:to>
                                        <p:strVal val="hidden"/>
                                      </p:to>
                                    </p:set>
                                  </p:childTnLst>
                                </p:cTn>
                              </p:par>
                              <p:par>
                                <p:cTn id="67" presetID="1" presetClass="entr" presetSubtype="0" fill="hold" nodeType="withEffect">
                                  <p:stCondLst>
                                    <p:cond delay="7000"/>
                                  </p:stCondLst>
                                  <p:childTnLst>
                                    <p:set>
                                      <p:cBhvr>
                                        <p:cTn id="68" dur="1" fill="hold">
                                          <p:stCondLst>
                                            <p:cond delay="0"/>
                                          </p:stCondLst>
                                        </p:cTn>
                                        <p:tgtEl>
                                          <p:spTgt spid="252185"/>
                                        </p:tgtEl>
                                        <p:attrNameLst>
                                          <p:attrName>style.visibility</p:attrName>
                                        </p:attrNameLst>
                                      </p:cBhvr>
                                      <p:to>
                                        <p:strVal val="visible"/>
                                      </p:to>
                                    </p:set>
                                  </p:childTnLst>
                                </p:cTn>
                              </p:par>
                              <p:par>
                                <p:cTn id="69" presetID="1" presetClass="exit" presetSubtype="0" fill="hold" nodeType="withEffect">
                                  <p:stCondLst>
                                    <p:cond delay="8500"/>
                                  </p:stCondLst>
                                  <p:childTnLst>
                                    <p:set>
                                      <p:cBhvr>
                                        <p:cTn id="70" dur="1" fill="hold">
                                          <p:stCondLst>
                                            <p:cond delay="0"/>
                                          </p:stCondLst>
                                        </p:cTn>
                                        <p:tgtEl>
                                          <p:spTgt spid="252185"/>
                                        </p:tgtEl>
                                        <p:attrNameLst>
                                          <p:attrName>style.visibility</p:attrName>
                                        </p:attrNameLst>
                                      </p:cBhvr>
                                      <p:to>
                                        <p:strVal val="hidden"/>
                                      </p:to>
                                    </p:set>
                                  </p:childTnLst>
                                </p:cTn>
                              </p:par>
                              <p:par>
                                <p:cTn id="71" presetID="1" presetClass="entr" presetSubtype="0" fill="hold" nodeType="withEffect">
                                  <p:stCondLst>
                                    <p:cond delay="8500"/>
                                  </p:stCondLst>
                                  <p:childTnLst>
                                    <p:set>
                                      <p:cBhvr>
                                        <p:cTn id="72" dur="1" fill="hold">
                                          <p:stCondLst>
                                            <p:cond delay="0"/>
                                          </p:stCondLst>
                                        </p:cTn>
                                        <p:tgtEl>
                                          <p:spTgt spid="252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1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bwMode="auto">
          <a:xfrm>
            <a:off x="2743200" y="914400"/>
            <a:ext cx="64008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mtClean="0">
                <a:solidFill>
                  <a:schemeClr val="bg1"/>
                </a:solidFill>
                <a:ea typeface="Calibri" pitchFamily="34" charset="0"/>
                <a:cs typeface="Calibri" pitchFamily="34" charset="0"/>
              </a:rPr>
              <a:t>Modelling Packed Bed CLC</a:t>
            </a:r>
          </a:p>
        </p:txBody>
      </p:sp>
      <p:sp>
        <p:nvSpPr>
          <p:cNvPr id="26627" name="Rectangle 3"/>
          <p:cNvSpPr>
            <a:spLocks noChangeArrowheads="1"/>
          </p:cNvSpPr>
          <p:nvPr/>
        </p:nvSpPr>
        <p:spPr bwMode="auto">
          <a:xfrm>
            <a:off x="563563" y="2349500"/>
            <a:ext cx="1296987" cy="2808288"/>
          </a:xfrm>
          <a:prstGeom prst="rect">
            <a:avLst/>
          </a:prstGeom>
          <a:noFill/>
          <a:ln w="9525">
            <a:solidFill>
              <a:srgbClr val="263C8A"/>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28" name="Line 4"/>
          <p:cNvSpPr>
            <a:spLocks noChangeShapeType="1"/>
          </p:cNvSpPr>
          <p:nvPr/>
        </p:nvSpPr>
        <p:spPr bwMode="auto">
          <a:xfrm>
            <a:off x="1211263" y="5157788"/>
            <a:ext cx="0" cy="719137"/>
          </a:xfrm>
          <a:prstGeom prst="line">
            <a:avLst/>
          </a:prstGeom>
          <a:noFill/>
          <a:ln w="9525">
            <a:solidFill>
              <a:srgbClr val="263C8A"/>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6629" name="Line 5"/>
          <p:cNvSpPr>
            <a:spLocks noChangeShapeType="1"/>
          </p:cNvSpPr>
          <p:nvPr/>
        </p:nvSpPr>
        <p:spPr bwMode="auto">
          <a:xfrm>
            <a:off x="1211263" y="1700213"/>
            <a:ext cx="0" cy="649287"/>
          </a:xfrm>
          <a:prstGeom prst="line">
            <a:avLst/>
          </a:prstGeom>
          <a:noFill/>
          <a:ln w="9525">
            <a:solidFill>
              <a:srgbClr val="263C8A"/>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6630" name="Text Box 6"/>
          <p:cNvSpPr txBox="1">
            <a:spLocks noChangeArrowheads="1"/>
          </p:cNvSpPr>
          <p:nvPr/>
        </p:nvSpPr>
        <p:spPr bwMode="auto">
          <a:xfrm>
            <a:off x="839788" y="5949950"/>
            <a:ext cx="53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263C8A"/>
                </a:solidFill>
                <a:latin typeface="Calibri" pitchFamily="34" charset="0"/>
              </a:rPr>
              <a:t>CH</a:t>
            </a:r>
            <a:r>
              <a:rPr lang="en-US" altLang="en-US" baseline="-25000">
                <a:solidFill>
                  <a:srgbClr val="263C8A"/>
                </a:solidFill>
                <a:latin typeface="Calibri" pitchFamily="34" charset="0"/>
              </a:rPr>
              <a:t>4</a:t>
            </a:r>
          </a:p>
        </p:txBody>
      </p:sp>
      <p:sp>
        <p:nvSpPr>
          <p:cNvPr id="26631" name="Text Box 7"/>
          <p:cNvSpPr txBox="1">
            <a:spLocks noChangeArrowheads="1"/>
          </p:cNvSpPr>
          <p:nvPr/>
        </p:nvSpPr>
        <p:spPr bwMode="auto">
          <a:xfrm>
            <a:off x="509588" y="1206500"/>
            <a:ext cx="1001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263C8A"/>
                </a:solidFill>
                <a:latin typeface="Calibri" pitchFamily="34" charset="0"/>
              </a:rPr>
              <a:t>CO</a:t>
            </a:r>
            <a:r>
              <a:rPr lang="en-US" altLang="en-US" baseline="-25000">
                <a:solidFill>
                  <a:srgbClr val="263C8A"/>
                </a:solidFill>
                <a:latin typeface="Calibri" pitchFamily="34" charset="0"/>
              </a:rPr>
              <a:t>2</a:t>
            </a:r>
            <a:r>
              <a:rPr lang="en-US" altLang="en-US">
                <a:solidFill>
                  <a:srgbClr val="263C8A"/>
                </a:solidFill>
                <a:latin typeface="Calibri" pitchFamily="34" charset="0"/>
              </a:rPr>
              <a:t>/H</a:t>
            </a:r>
            <a:r>
              <a:rPr lang="en-US" altLang="en-US" baseline="-25000">
                <a:solidFill>
                  <a:srgbClr val="263C8A"/>
                </a:solidFill>
                <a:latin typeface="Calibri" pitchFamily="34" charset="0"/>
              </a:rPr>
              <a:t>2</a:t>
            </a:r>
            <a:r>
              <a:rPr lang="en-US" altLang="en-US">
                <a:solidFill>
                  <a:srgbClr val="263C8A"/>
                </a:solidFill>
                <a:latin typeface="Calibri" pitchFamily="34" charset="0"/>
              </a:rPr>
              <a:t>O</a:t>
            </a:r>
            <a:endParaRPr lang="en-US" altLang="en-US" baseline="-25000">
              <a:solidFill>
                <a:srgbClr val="263C8A"/>
              </a:solidFill>
              <a:latin typeface="Calibri" pitchFamily="34" charset="0"/>
            </a:endParaRPr>
          </a:p>
        </p:txBody>
      </p:sp>
      <p:sp>
        <p:nvSpPr>
          <p:cNvPr id="26632" name="Line 8"/>
          <p:cNvSpPr>
            <a:spLocks noChangeShapeType="1"/>
          </p:cNvSpPr>
          <p:nvPr/>
        </p:nvSpPr>
        <p:spPr bwMode="auto">
          <a:xfrm>
            <a:off x="563563" y="3141663"/>
            <a:ext cx="1296987" cy="0"/>
          </a:xfrm>
          <a:prstGeom prst="line">
            <a:avLst/>
          </a:prstGeom>
          <a:noFill/>
          <a:ln w="9525">
            <a:solidFill>
              <a:srgbClr val="263C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3" name="Text Box 9"/>
          <p:cNvSpPr txBox="1">
            <a:spLocks noChangeArrowheads="1"/>
          </p:cNvSpPr>
          <p:nvPr/>
        </p:nvSpPr>
        <p:spPr bwMode="auto">
          <a:xfrm>
            <a:off x="2278063" y="1143000"/>
            <a:ext cx="22633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u="sng" dirty="0">
                <a:solidFill>
                  <a:srgbClr val="263C8A"/>
                </a:solidFill>
                <a:latin typeface="Calibri" pitchFamily="34" charset="0"/>
              </a:rPr>
              <a:t>Reduction cycle:</a:t>
            </a:r>
          </a:p>
        </p:txBody>
      </p:sp>
      <p:grpSp>
        <p:nvGrpSpPr>
          <p:cNvPr id="2" name="Group 10"/>
          <p:cNvGrpSpPr>
            <a:grpSpLocks/>
          </p:cNvGrpSpPr>
          <p:nvPr/>
        </p:nvGrpSpPr>
        <p:grpSpPr bwMode="auto">
          <a:xfrm>
            <a:off x="563563" y="5013325"/>
            <a:ext cx="1296987" cy="144463"/>
            <a:chOff x="612" y="3158"/>
            <a:chExt cx="817" cy="91"/>
          </a:xfrm>
        </p:grpSpPr>
        <p:sp>
          <p:nvSpPr>
            <p:cNvPr id="26906" name="Oval 11"/>
            <p:cNvSpPr>
              <a:spLocks noChangeArrowheads="1"/>
            </p:cNvSpPr>
            <p:nvPr/>
          </p:nvSpPr>
          <p:spPr bwMode="auto">
            <a:xfrm>
              <a:off x="612"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907" name="Oval 12"/>
            <p:cNvSpPr>
              <a:spLocks noChangeArrowheads="1"/>
            </p:cNvSpPr>
            <p:nvPr/>
          </p:nvSpPr>
          <p:spPr bwMode="auto">
            <a:xfrm>
              <a:off x="70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908" name="Oval 13"/>
            <p:cNvSpPr>
              <a:spLocks noChangeArrowheads="1"/>
            </p:cNvSpPr>
            <p:nvPr/>
          </p:nvSpPr>
          <p:spPr bwMode="auto">
            <a:xfrm>
              <a:off x="79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909" name="Oval 14"/>
            <p:cNvSpPr>
              <a:spLocks noChangeArrowheads="1"/>
            </p:cNvSpPr>
            <p:nvPr/>
          </p:nvSpPr>
          <p:spPr bwMode="auto">
            <a:xfrm>
              <a:off x="884"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910" name="Oval 15"/>
            <p:cNvSpPr>
              <a:spLocks noChangeArrowheads="1"/>
            </p:cNvSpPr>
            <p:nvPr/>
          </p:nvSpPr>
          <p:spPr bwMode="auto">
            <a:xfrm>
              <a:off x="975"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911" name="Oval 16"/>
            <p:cNvSpPr>
              <a:spLocks noChangeArrowheads="1"/>
            </p:cNvSpPr>
            <p:nvPr/>
          </p:nvSpPr>
          <p:spPr bwMode="auto">
            <a:xfrm>
              <a:off x="106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912" name="Oval 17"/>
            <p:cNvSpPr>
              <a:spLocks noChangeArrowheads="1"/>
            </p:cNvSpPr>
            <p:nvPr/>
          </p:nvSpPr>
          <p:spPr bwMode="auto">
            <a:xfrm>
              <a:off x="115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913" name="Oval 18"/>
            <p:cNvSpPr>
              <a:spLocks noChangeArrowheads="1"/>
            </p:cNvSpPr>
            <p:nvPr/>
          </p:nvSpPr>
          <p:spPr bwMode="auto">
            <a:xfrm>
              <a:off x="1247"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914" name="Oval 19"/>
            <p:cNvSpPr>
              <a:spLocks noChangeArrowheads="1"/>
            </p:cNvSpPr>
            <p:nvPr/>
          </p:nvSpPr>
          <p:spPr bwMode="auto">
            <a:xfrm>
              <a:off x="1338"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3" name="Group 20"/>
          <p:cNvGrpSpPr>
            <a:grpSpLocks/>
          </p:cNvGrpSpPr>
          <p:nvPr/>
        </p:nvGrpSpPr>
        <p:grpSpPr bwMode="auto">
          <a:xfrm>
            <a:off x="635000" y="4868863"/>
            <a:ext cx="1152525" cy="144462"/>
            <a:chOff x="657" y="3067"/>
            <a:chExt cx="726" cy="91"/>
          </a:xfrm>
        </p:grpSpPr>
        <p:sp>
          <p:nvSpPr>
            <p:cNvPr id="26898" name="Oval 21"/>
            <p:cNvSpPr>
              <a:spLocks noChangeArrowheads="1"/>
            </p:cNvSpPr>
            <p:nvPr/>
          </p:nvSpPr>
          <p:spPr bwMode="auto">
            <a:xfrm>
              <a:off x="657"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99" name="Oval 22"/>
            <p:cNvSpPr>
              <a:spLocks noChangeArrowheads="1"/>
            </p:cNvSpPr>
            <p:nvPr/>
          </p:nvSpPr>
          <p:spPr bwMode="auto">
            <a:xfrm>
              <a:off x="74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900" name="Oval 23"/>
            <p:cNvSpPr>
              <a:spLocks noChangeArrowheads="1"/>
            </p:cNvSpPr>
            <p:nvPr/>
          </p:nvSpPr>
          <p:spPr bwMode="auto">
            <a:xfrm>
              <a:off x="83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901" name="Oval 24"/>
            <p:cNvSpPr>
              <a:spLocks noChangeArrowheads="1"/>
            </p:cNvSpPr>
            <p:nvPr/>
          </p:nvSpPr>
          <p:spPr bwMode="auto">
            <a:xfrm>
              <a:off x="929"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902" name="Oval 25"/>
            <p:cNvSpPr>
              <a:spLocks noChangeArrowheads="1"/>
            </p:cNvSpPr>
            <p:nvPr/>
          </p:nvSpPr>
          <p:spPr bwMode="auto">
            <a:xfrm>
              <a:off x="1020"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903" name="Oval 26"/>
            <p:cNvSpPr>
              <a:spLocks noChangeArrowheads="1"/>
            </p:cNvSpPr>
            <p:nvPr/>
          </p:nvSpPr>
          <p:spPr bwMode="auto">
            <a:xfrm>
              <a:off x="111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904" name="Oval 27"/>
            <p:cNvSpPr>
              <a:spLocks noChangeArrowheads="1"/>
            </p:cNvSpPr>
            <p:nvPr/>
          </p:nvSpPr>
          <p:spPr bwMode="auto">
            <a:xfrm>
              <a:off x="120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905" name="Oval 28"/>
            <p:cNvSpPr>
              <a:spLocks noChangeArrowheads="1"/>
            </p:cNvSpPr>
            <p:nvPr/>
          </p:nvSpPr>
          <p:spPr bwMode="auto">
            <a:xfrm>
              <a:off x="1292"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4" name="Group 29"/>
          <p:cNvGrpSpPr>
            <a:grpSpLocks/>
          </p:cNvGrpSpPr>
          <p:nvPr/>
        </p:nvGrpSpPr>
        <p:grpSpPr bwMode="auto">
          <a:xfrm>
            <a:off x="563563" y="4725988"/>
            <a:ext cx="1296987" cy="144462"/>
            <a:chOff x="612" y="3158"/>
            <a:chExt cx="817" cy="91"/>
          </a:xfrm>
        </p:grpSpPr>
        <p:sp>
          <p:nvSpPr>
            <p:cNvPr id="26889" name="Oval 30"/>
            <p:cNvSpPr>
              <a:spLocks noChangeArrowheads="1"/>
            </p:cNvSpPr>
            <p:nvPr/>
          </p:nvSpPr>
          <p:spPr bwMode="auto">
            <a:xfrm>
              <a:off x="612"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90" name="Oval 31"/>
            <p:cNvSpPr>
              <a:spLocks noChangeArrowheads="1"/>
            </p:cNvSpPr>
            <p:nvPr/>
          </p:nvSpPr>
          <p:spPr bwMode="auto">
            <a:xfrm>
              <a:off x="70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91" name="Oval 32"/>
            <p:cNvSpPr>
              <a:spLocks noChangeArrowheads="1"/>
            </p:cNvSpPr>
            <p:nvPr/>
          </p:nvSpPr>
          <p:spPr bwMode="auto">
            <a:xfrm>
              <a:off x="79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92" name="Oval 33"/>
            <p:cNvSpPr>
              <a:spLocks noChangeArrowheads="1"/>
            </p:cNvSpPr>
            <p:nvPr/>
          </p:nvSpPr>
          <p:spPr bwMode="auto">
            <a:xfrm>
              <a:off x="884"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93" name="Oval 34"/>
            <p:cNvSpPr>
              <a:spLocks noChangeArrowheads="1"/>
            </p:cNvSpPr>
            <p:nvPr/>
          </p:nvSpPr>
          <p:spPr bwMode="auto">
            <a:xfrm>
              <a:off x="975"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94" name="Oval 35"/>
            <p:cNvSpPr>
              <a:spLocks noChangeArrowheads="1"/>
            </p:cNvSpPr>
            <p:nvPr/>
          </p:nvSpPr>
          <p:spPr bwMode="auto">
            <a:xfrm>
              <a:off x="106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95" name="Oval 36"/>
            <p:cNvSpPr>
              <a:spLocks noChangeArrowheads="1"/>
            </p:cNvSpPr>
            <p:nvPr/>
          </p:nvSpPr>
          <p:spPr bwMode="auto">
            <a:xfrm>
              <a:off x="115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96" name="Oval 37"/>
            <p:cNvSpPr>
              <a:spLocks noChangeArrowheads="1"/>
            </p:cNvSpPr>
            <p:nvPr/>
          </p:nvSpPr>
          <p:spPr bwMode="auto">
            <a:xfrm>
              <a:off x="1247"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97" name="Oval 38"/>
            <p:cNvSpPr>
              <a:spLocks noChangeArrowheads="1"/>
            </p:cNvSpPr>
            <p:nvPr/>
          </p:nvSpPr>
          <p:spPr bwMode="auto">
            <a:xfrm>
              <a:off x="1338"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5" name="Group 39"/>
          <p:cNvGrpSpPr>
            <a:grpSpLocks/>
          </p:cNvGrpSpPr>
          <p:nvPr/>
        </p:nvGrpSpPr>
        <p:grpSpPr bwMode="auto">
          <a:xfrm>
            <a:off x="635000" y="4581525"/>
            <a:ext cx="1152525" cy="144463"/>
            <a:chOff x="657" y="3067"/>
            <a:chExt cx="726" cy="91"/>
          </a:xfrm>
        </p:grpSpPr>
        <p:sp>
          <p:nvSpPr>
            <p:cNvPr id="26881" name="Oval 40"/>
            <p:cNvSpPr>
              <a:spLocks noChangeArrowheads="1"/>
            </p:cNvSpPr>
            <p:nvPr/>
          </p:nvSpPr>
          <p:spPr bwMode="auto">
            <a:xfrm>
              <a:off x="657"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82" name="Oval 41"/>
            <p:cNvSpPr>
              <a:spLocks noChangeArrowheads="1"/>
            </p:cNvSpPr>
            <p:nvPr/>
          </p:nvSpPr>
          <p:spPr bwMode="auto">
            <a:xfrm>
              <a:off x="74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83" name="Oval 42"/>
            <p:cNvSpPr>
              <a:spLocks noChangeArrowheads="1"/>
            </p:cNvSpPr>
            <p:nvPr/>
          </p:nvSpPr>
          <p:spPr bwMode="auto">
            <a:xfrm>
              <a:off x="83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84" name="Oval 43"/>
            <p:cNvSpPr>
              <a:spLocks noChangeArrowheads="1"/>
            </p:cNvSpPr>
            <p:nvPr/>
          </p:nvSpPr>
          <p:spPr bwMode="auto">
            <a:xfrm>
              <a:off x="929"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85" name="Oval 44"/>
            <p:cNvSpPr>
              <a:spLocks noChangeArrowheads="1"/>
            </p:cNvSpPr>
            <p:nvPr/>
          </p:nvSpPr>
          <p:spPr bwMode="auto">
            <a:xfrm>
              <a:off x="1020"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86" name="Oval 45"/>
            <p:cNvSpPr>
              <a:spLocks noChangeArrowheads="1"/>
            </p:cNvSpPr>
            <p:nvPr/>
          </p:nvSpPr>
          <p:spPr bwMode="auto">
            <a:xfrm>
              <a:off x="111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87" name="Oval 46"/>
            <p:cNvSpPr>
              <a:spLocks noChangeArrowheads="1"/>
            </p:cNvSpPr>
            <p:nvPr/>
          </p:nvSpPr>
          <p:spPr bwMode="auto">
            <a:xfrm>
              <a:off x="120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88" name="Oval 47"/>
            <p:cNvSpPr>
              <a:spLocks noChangeArrowheads="1"/>
            </p:cNvSpPr>
            <p:nvPr/>
          </p:nvSpPr>
          <p:spPr bwMode="auto">
            <a:xfrm>
              <a:off x="1292"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6" name="Group 48"/>
          <p:cNvGrpSpPr>
            <a:grpSpLocks/>
          </p:cNvGrpSpPr>
          <p:nvPr/>
        </p:nvGrpSpPr>
        <p:grpSpPr bwMode="auto">
          <a:xfrm>
            <a:off x="563563" y="4437063"/>
            <a:ext cx="1296987" cy="144462"/>
            <a:chOff x="612" y="3158"/>
            <a:chExt cx="817" cy="91"/>
          </a:xfrm>
        </p:grpSpPr>
        <p:sp>
          <p:nvSpPr>
            <p:cNvPr id="26872" name="Oval 49"/>
            <p:cNvSpPr>
              <a:spLocks noChangeArrowheads="1"/>
            </p:cNvSpPr>
            <p:nvPr/>
          </p:nvSpPr>
          <p:spPr bwMode="auto">
            <a:xfrm>
              <a:off x="612"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73" name="Oval 50"/>
            <p:cNvSpPr>
              <a:spLocks noChangeArrowheads="1"/>
            </p:cNvSpPr>
            <p:nvPr/>
          </p:nvSpPr>
          <p:spPr bwMode="auto">
            <a:xfrm>
              <a:off x="70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74" name="Oval 51"/>
            <p:cNvSpPr>
              <a:spLocks noChangeArrowheads="1"/>
            </p:cNvSpPr>
            <p:nvPr/>
          </p:nvSpPr>
          <p:spPr bwMode="auto">
            <a:xfrm>
              <a:off x="79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75" name="Oval 52"/>
            <p:cNvSpPr>
              <a:spLocks noChangeArrowheads="1"/>
            </p:cNvSpPr>
            <p:nvPr/>
          </p:nvSpPr>
          <p:spPr bwMode="auto">
            <a:xfrm>
              <a:off x="884"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76" name="Oval 53"/>
            <p:cNvSpPr>
              <a:spLocks noChangeArrowheads="1"/>
            </p:cNvSpPr>
            <p:nvPr/>
          </p:nvSpPr>
          <p:spPr bwMode="auto">
            <a:xfrm>
              <a:off x="975"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77" name="Oval 54"/>
            <p:cNvSpPr>
              <a:spLocks noChangeArrowheads="1"/>
            </p:cNvSpPr>
            <p:nvPr/>
          </p:nvSpPr>
          <p:spPr bwMode="auto">
            <a:xfrm>
              <a:off x="106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78" name="Oval 55"/>
            <p:cNvSpPr>
              <a:spLocks noChangeArrowheads="1"/>
            </p:cNvSpPr>
            <p:nvPr/>
          </p:nvSpPr>
          <p:spPr bwMode="auto">
            <a:xfrm>
              <a:off x="115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79" name="Oval 56"/>
            <p:cNvSpPr>
              <a:spLocks noChangeArrowheads="1"/>
            </p:cNvSpPr>
            <p:nvPr/>
          </p:nvSpPr>
          <p:spPr bwMode="auto">
            <a:xfrm>
              <a:off x="1247"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80" name="Oval 57"/>
            <p:cNvSpPr>
              <a:spLocks noChangeArrowheads="1"/>
            </p:cNvSpPr>
            <p:nvPr/>
          </p:nvSpPr>
          <p:spPr bwMode="auto">
            <a:xfrm>
              <a:off x="1338"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7" name="Group 58"/>
          <p:cNvGrpSpPr>
            <a:grpSpLocks/>
          </p:cNvGrpSpPr>
          <p:nvPr/>
        </p:nvGrpSpPr>
        <p:grpSpPr bwMode="auto">
          <a:xfrm>
            <a:off x="635000" y="4292600"/>
            <a:ext cx="1152525" cy="144463"/>
            <a:chOff x="657" y="3067"/>
            <a:chExt cx="726" cy="91"/>
          </a:xfrm>
        </p:grpSpPr>
        <p:sp>
          <p:nvSpPr>
            <p:cNvPr id="26864" name="Oval 59"/>
            <p:cNvSpPr>
              <a:spLocks noChangeArrowheads="1"/>
            </p:cNvSpPr>
            <p:nvPr/>
          </p:nvSpPr>
          <p:spPr bwMode="auto">
            <a:xfrm>
              <a:off x="657"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65" name="Oval 60"/>
            <p:cNvSpPr>
              <a:spLocks noChangeArrowheads="1"/>
            </p:cNvSpPr>
            <p:nvPr/>
          </p:nvSpPr>
          <p:spPr bwMode="auto">
            <a:xfrm>
              <a:off x="74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66" name="Oval 61"/>
            <p:cNvSpPr>
              <a:spLocks noChangeArrowheads="1"/>
            </p:cNvSpPr>
            <p:nvPr/>
          </p:nvSpPr>
          <p:spPr bwMode="auto">
            <a:xfrm>
              <a:off x="83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67" name="Oval 62"/>
            <p:cNvSpPr>
              <a:spLocks noChangeArrowheads="1"/>
            </p:cNvSpPr>
            <p:nvPr/>
          </p:nvSpPr>
          <p:spPr bwMode="auto">
            <a:xfrm>
              <a:off x="929"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68" name="Oval 63"/>
            <p:cNvSpPr>
              <a:spLocks noChangeArrowheads="1"/>
            </p:cNvSpPr>
            <p:nvPr/>
          </p:nvSpPr>
          <p:spPr bwMode="auto">
            <a:xfrm>
              <a:off x="1020"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69" name="Oval 64"/>
            <p:cNvSpPr>
              <a:spLocks noChangeArrowheads="1"/>
            </p:cNvSpPr>
            <p:nvPr/>
          </p:nvSpPr>
          <p:spPr bwMode="auto">
            <a:xfrm>
              <a:off x="111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70" name="Oval 65"/>
            <p:cNvSpPr>
              <a:spLocks noChangeArrowheads="1"/>
            </p:cNvSpPr>
            <p:nvPr/>
          </p:nvSpPr>
          <p:spPr bwMode="auto">
            <a:xfrm>
              <a:off x="120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71" name="Oval 66"/>
            <p:cNvSpPr>
              <a:spLocks noChangeArrowheads="1"/>
            </p:cNvSpPr>
            <p:nvPr/>
          </p:nvSpPr>
          <p:spPr bwMode="auto">
            <a:xfrm>
              <a:off x="1292"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8" name="Group 67"/>
          <p:cNvGrpSpPr>
            <a:grpSpLocks/>
          </p:cNvGrpSpPr>
          <p:nvPr/>
        </p:nvGrpSpPr>
        <p:grpSpPr bwMode="auto">
          <a:xfrm>
            <a:off x="563563" y="4149725"/>
            <a:ext cx="1296987" cy="144463"/>
            <a:chOff x="612" y="3158"/>
            <a:chExt cx="817" cy="91"/>
          </a:xfrm>
        </p:grpSpPr>
        <p:sp>
          <p:nvSpPr>
            <p:cNvPr id="26855" name="Oval 68"/>
            <p:cNvSpPr>
              <a:spLocks noChangeArrowheads="1"/>
            </p:cNvSpPr>
            <p:nvPr/>
          </p:nvSpPr>
          <p:spPr bwMode="auto">
            <a:xfrm>
              <a:off x="612"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56" name="Oval 69"/>
            <p:cNvSpPr>
              <a:spLocks noChangeArrowheads="1"/>
            </p:cNvSpPr>
            <p:nvPr/>
          </p:nvSpPr>
          <p:spPr bwMode="auto">
            <a:xfrm>
              <a:off x="70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57" name="Oval 70"/>
            <p:cNvSpPr>
              <a:spLocks noChangeArrowheads="1"/>
            </p:cNvSpPr>
            <p:nvPr/>
          </p:nvSpPr>
          <p:spPr bwMode="auto">
            <a:xfrm>
              <a:off x="79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58" name="Oval 71"/>
            <p:cNvSpPr>
              <a:spLocks noChangeArrowheads="1"/>
            </p:cNvSpPr>
            <p:nvPr/>
          </p:nvSpPr>
          <p:spPr bwMode="auto">
            <a:xfrm>
              <a:off x="884"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59" name="Oval 72"/>
            <p:cNvSpPr>
              <a:spLocks noChangeArrowheads="1"/>
            </p:cNvSpPr>
            <p:nvPr/>
          </p:nvSpPr>
          <p:spPr bwMode="auto">
            <a:xfrm>
              <a:off x="975"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60" name="Oval 73"/>
            <p:cNvSpPr>
              <a:spLocks noChangeArrowheads="1"/>
            </p:cNvSpPr>
            <p:nvPr/>
          </p:nvSpPr>
          <p:spPr bwMode="auto">
            <a:xfrm>
              <a:off x="106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61" name="Oval 74"/>
            <p:cNvSpPr>
              <a:spLocks noChangeArrowheads="1"/>
            </p:cNvSpPr>
            <p:nvPr/>
          </p:nvSpPr>
          <p:spPr bwMode="auto">
            <a:xfrm>
              <a:off x="115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62" name="Oval 75"/>
            <p:cNvSpPr>
              <a:spLocks noChangeArrowheads="1"/>
            </p:cNvSpPr>
            <p:nvPr/>
          </p:nvSpPr>
          <p:spPr bwMode="auto">
            <a:xfrm>
              <a:off x="1247"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63" name="Oval 76"/>
            <p:cNvSpPr>
              <a:spLocks noChangeArrowheads="1"/>
            </p:cNvSpPr>
            <p:nvPr/>
          </p:nvSpPr>
          <p:spPr bwMode="auto">
            <a:xfrm>
              <a:off x="1338"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9" name="Group 77"/>
          <p:cNvGrpSpPr>
            <a:grpSpLocks/>
          </p:cNvGrpSpPr>
          <p:nvPr/>
        </p:nvGrpSpPr>
        <p:grpSpPr bwMode="auto">
          <a:xfrm>
            <a:off x="635000" y="4005263"/>
            <a:ext cx="1152525" cy="144462"/>
            <a:chOff x="657" y="3067"/>
            <a:chExt cx="726" cy="91"/>
          </a:xfrm>
        </p:grpSpPr>
        <p:sp>
          <p:nvSpPr>
            <p:cNvPr id="26847" name="Oval 78"/>
            <p:cNvSpPr>
              <a:spLocks noChangeArrowheads="1"/>
            </p:cNvSpPr>
            <p:nvPr/>
          </p:nvSpPr>
          <p:spPr bwMode="auto">
            <a:xfrm>
              <a:off x="657"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48" name="Oval 79"/>
            <p:cNvSpPr>
              <a:spLocks noChangeArrowheads="1"/>
            </p:cNvSpPr>
            <p:nvPr/>
          </p:nvSpPr>
          <p:spPr bwMode="auto">
            <a:xfrm>
              <a:off x="74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49" name="Oval 80"/>
            <p:cNvSpPr>
              <a:spLocks noChangeArrowheads="1"/>
            </p:cNvSpPr>
            <p:nvPr/>
          </p:nvSpPr>
          <p:spPr bwMode="auto">
            <a:xfrm>
              <a:off x="83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50" name="Oval 81"/>
            <p:cNvSpPr>
              <a:spLocks noChangeArrowheads="1"/>
            </p:cNvSpPr>
            <p:nvPr/>
          </p:nvSpPr>
          <p:spPr bwMode="auto">
            <a:xfrm>
              <a:off x="929"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51" name="Oval 82"/>
            <p:cNvSpPr>
              <a:spLocks noChangeArrowheads="1"/>
            </p:cNvSpPr>
            <p:nvPr/>
          </p:nvSpPr>
          <p:spPr bwMode="auto">
            <a:xfrm>
              <a:off x="1020"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52" name="Oval 83"/>
            <p:cNvSpPr>
              <a:spLocks noChangeArrowheads="1"/>
            </p:cNvSpPr>
            <p:nvPr/>
          </p:nvSpPr>
          <p:spPr bwMode="auto">
            <a:xfrm>
              <a:off x="111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53" name="Oval 84"/>
            <p:cNvSpPr>
              <a:spLocks noChangeArrowheads="1"/>
            </p:cNvSpPr>
            <p:nvPr/>
          </p:nvSpPr>
          <p:spPr bwMode="auto">
            <a:xfrm>
              <a:off x="120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54" name="Oval 85"/>
            <p:cNvSpPr>
              <a:spLocks noChangeArrowheads="1"/>
            </p:cNvSpPr>
            <p:nvPr/>
          </p:nvSpPr>
          <p:spPr bwMode="auto">
            <a:xfrm>
              <a:off x="1292"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10" name="Group 86"/>
          <p:cNvGrpSpPr>
            <a:grpSpLocks/>
          </p:cNvGrpSpPr>
          <p:nvPr/>
        </p:nvGrpSpPr>
        <p:grpSpPr bwMode="auto">
          <a:xfrm>
            <a:off x="563563" y="3860800"/>
            <a:ext cx="1296987" cy="144463"/>
            <a:chOff x="612" y="3158"/>
            <a:chExt cx="817" cy="91"/>
          </a:xfrm>
        </p:grpSpPr>
        <p:sp>
          <p:nvSpPr>
            <p:cNvPr id="26838" name="Oval 87"/>
            <p:cNvSpPr>
              <a:spLocks noChangeArrowheads="1"/>
            </p:cNvSpPr>
            <p:nvPr/>
          </p:nvSpPr>
          <p:spPr bwMode="auto">
            <a:xfrm>
              <a:off x="612"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39" name="Oval 88"/>
            <p:cNvSpPr>
              <a:spLocks noChangeArrowheads="1"/>
            </p:cNvSpPr>
            <p:nvPr/>
          </p:nvSpPr>
          <p:spPr bwMode="auto">
            <a:xfrm>
              <a:off x="70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40" name="Oval 89"/>
            <p:cNvSpPr>
              <a:spLocks noChangeArrowheads="1"/>
            </p:cNvSpPr>
            <p:nvPr/>
          </p:nvSpPr>
          <p:spPr bwMode="auto">
            <a:xfrm>
              <a:off x="79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41" name="Oval 90"/>
            <p:cNvSpPr>
              <a:spLocks noChangeArrowheads="1"/>
            </p:cNvSpPr>
            <p:nvPr/>
          </p:nvSpPr>
          <p:spPr bwMode="auto">
            <a:xfrm>
              <a:off x="884"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42" name="Oval 91"/>
            <p:cNvSpPr>
              <a:spLocks noChangeArrowheads="1"/>
            </p:cNvSpPr>
            <p:nvPr/>
          </p:nvSpPr>
          <p:spPr bwMode="auto">
            <a:xfrm>
              <a:off x="975"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43" name="Oval 92"/>
            <p:cNvSpPr>
              <a:spLocks noChangeArrowheads="1"/>
            </p:cNvSpPr>
            <p:nvPr/>
          </p:nvSpPr>
          <p:spPr bwMode="auto">
            <a:xfrm>
              <a:off x="106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44" name="Oval 93"/>
            <p:cNvSpPr>
              <a:spLocks noChangeArrowheads="1"/>
            </p:cNvSpPr>
            <p:nvPr/>
          </p:nvSpPr>
          <p:spPr bwMode="auto">
            <a:xfrm>
              <a:off x="115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45" name="Oval 94"/>
            <p:cNvSpPr>
              <a:spLocks noChangeArrowheads="1"/>
            </p:cNvSpPr>
            <p:nvPr/>
          </p:nvSpPr>
          <p:spPr bwMode="auto">
            <a:xfrm>
              <a:off x="1247"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46" name="Oval 95"/>
            <p:cNvSpPr>
              <a:spLocks noChangeArrowheads="1"/>
            </p:cNvSpPr>
            <p:nvPr/>
          </p:nvSpPr>
          <p:spPr bwMode="auto">
            <a:xfrm>
              <a:off x="1338"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11" name="Group 96"/>
          <p:cNvGrpSpPr>
            <a:grpSpLocks/>
          </p:cNvGrpSpPr>
          <p:nvPr/>
        </p:nvGrpSpPr>
        <p:grpSpPr bwMode="auto">
          <a:xfrm>
            <a:off x="635000" y="3716338"/>
            <a:ext cx="1152525" cy="144462"/>
            <a:chOff x="657" y="3067"/>
            <a:chExt cx="726" cy="91"/>
          </a:xfrm>
        </p:grpSpPr>
        <p:sp>
          <p:nvSpPr>
            <p:cNvPr id="26830" name="Oval 97"/>
            <p:cNvSpPr>
              <a:spLocks noChangeArrowheads="1"/>
            </p:cNvSpPr>
            <p:nvPr/>
          </p:nvSpPr>
          <p:spPr bwMode="auto">
            <a:xfrm>
              <a:off x="657"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31" name="Oval 98"/>
            <p:cNvSpPr>
              <a:spLocks noChangeArrowheads="1"/>
            </p:cNvSpPr>
            <p:nvPr/>
          </p:nvSpPr>
          <p:spPr bwMode="auto">
            <a:xfrm>
              <a:off x="74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32" name="Oval 99"/>
            <p:cNvSpPr>
              <a:spLocks noChangeArrowheads="1"/>
            </p:cNvSpPr>
            <p:nvPr/>
          </p:nvSpPr>
          <p:spPr bwMode="auto">
            <a:xfrm>
              <a:off x="83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33" name="Oval 100"/>
            <p:cNvSpPr>
              <a:spLocks noChangeArrowheads="1"/>
            </p:cNvSpPr>
            <p:nvPr/>
          </p:nvSpPr>
          <p:spPr bwMode="auto">
            <a:xfrm>
              <a:off x="929"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34" name="Oval 101"/>
            <p:cNvSpPr>
              <a:spLocks noChangeArrowheads="1"/>
            </p:cNvSpPr>
            <p:nvPr/>
          </p:nvSpPr>
          <p:spPr bwMode="auto">
            <a:xfrm>
              <a:off x="1020"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35" name="Oval 102"/>
            <p:cNvSpPr>
              <a:spLocks noChangeArrowheads="1"/>
            </p:cNvSpPr>
            <p:nvPr/>
          </p:nvSpPr>
          <p:spPr bwMode="auto">
            <a:xfrm>
              <a:off x="111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36" name="Oval 103"/>
            <p:cNvSpPr>
              <a:spLocks noChangeArrowheads="1"/>
            </p:cNvSpPr>
            <p:nvPr/>
          </p:nvSpPr>
          <p:spPr bwMode="auto">
            <a:xfrm>
              <a:off x="120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37" name="Oval 104"/>
            <p:cNvSpPr>
              <a:spLocks noChangeArrowheads="1"/>
            </p:cNvSpPr>
            <p:nvPr/>
          </p:nvSpPr>
          <p:spPr bwMode="auto">
            <a:xfrm>
              <a:off x="1292"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12" name="Group 105"/>
          <p:cNvGrpSpPr>
            <a:grpSpLocks/>
          </p:cNvGrpSpPr>
          <p:nvPr/>
        </p:nvGrpSpPr>
        <p:grpSpPr bwMode="auto">
          <a:xfrm>
            <a:off x="563563" y="3571875"/>
            <a:ext cx="1296987" cy="144463"/>
            <a:chOff x="612" y="3158"/>
            <a:chExt cx="817" cy="91"/>
          </a:xfrm>
        </p:grpSpPr>
        <p:sp>
          <p:nvSpPr>
            <p:cNvPr id="26821" name="Oval 106"/>
            <p:cNvSpPr>
              <a:spLocks noChangeArrowheads="1"/>
            </p:cNvSpPr>
            <p:nvPr/>
          </p:nvSpPr>
          <p:spPr bwMode="auto">
            <a:xfrm>
              <a:off x="612"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22" name="Oval 107"/>
            <p:cNvSpPr>
              <a:spLocks noChangeArrowheads="1"/>
            </p:cNvSpPr>
            <p:nvPr/>
          </p:nvSpPr>
          <p:spPr bwMode="auto">
            <a:xfrm>
              <a:off x="70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23" name="Oval 108"/>
            <p:cNvSpPr>
              <a:spLocks noChangeArrowheads="1"/>
            </p:cNvSpPr>
            <p:nvPr/>
          </p:nvSpPr>
          <p:spPr bwMode="auto">
            <a:xfrm>
              <a:off x="79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24" name="Oval 109"/>
            <p:cNvSpPr>
              <a:spLocks noChangeArrowheads="1"/>
            </p:cNvSpPr>
            <p:nvPr/>
          </p:nvSpPr>
          <p:spPr bwMode="auto">
            <a:xfrm>
              <a:off x="884"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25" name="Oval 110"/>
            <p:cNvSpPr>
              <a:spLocks noChangeArrowheads="1"/>
            </p:cNvSpPr>
            <p:nvPr/>
          </p:nvSpPr>
          <p:spPr bwMode="auto">
            <a:xfrm>
              <a:off x="975"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26" name="Oval 111"/>
            <p:cNvSpPr>
              <a:spLocks noChangeArrowheads="1"/>
            </p:cNvSpPr>
            <p:nvPr/>
          </p:nvSpPr>
          <p:spPr bwMode="auto">
            <a:xfrm>
              <a:off x="106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27" name="Oval 112"/>
            <p:cNvSpPr>
              <a:spLocks noChangeArrowheads="1"/>
            </p:cNvSpPr>
            <p:nvPr/>
          </p:nvSpPr>
          <p:spPr bwMode="auto">
            <a:xfrm>
              <a:off x="115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28" name="Oval 113"/>
            <p:cNvSpPr>
              <a:spLocks noChangeArrowheads="1"/>
            </p:cNvSpPr>
            <p:nvPr/>
          </p:nvSpPr>
          <p:spPr bwMode="auto">
            <a:xfrm>
              <a:off x="1247"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29" name="Oval 114"/>
            <p:cNvSpPr>
              <a:spLocks noChangeArrowheads="1"/>
            </p:cNvSpPr>
            <p:nvPr/>
          </p:nvSpPr>
          <p:spPr bwMode="auto">
            <a:xfrm>
              <a:off x="1338"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13" name="Group 115"/>
          <p:cNvGrpSpPr>
            <a:grpSpLocks/>
          </p:cNvGrpSpPr>
          <p:nvPr/>
        </p:nvGrpSpPr>
        <p:grpSpPr bwMode="auto">
          <a:xfrm>
            <a:off x="635000" y="3427413"/>
            <a:ext cx="1152525" cy="144462"/>
            <a:chOff x="657" y="3067"/>
            <a:chExt cx="726" cy="91"/>
          </a:xfrm>
        </p:grpSpPr>
        <p:sp>
          <p:nvSpPr>
            <p:cNvPr id="26813" name="Oval 116"/>
            <p:cNvSpPr>
              <a:spLocks noChangeArrowheads="1"/>
            </p:cNvSpPr>
            <p:nvPr/>
          </p:nvSpPr>
          <p:spPr bwMode="auto">
            <a:xfrm>
              <a:off x="657"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14" name="Oval 117"/>
            <p:cNvSpPr>
              <a:spLocks noChangeArrowheads="1"/>
            </p:cNvSpPr>
            <p:nvPr/>
          </p:nvSpPr>
          <p:spPr bwMode="auto">
            <a:xfrm>
              <a:off x="74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15" name="Oval 118"/>
            <p:cNvSpPr>
              <a:spLocks noChangeArrowheads="1"/>
            </p:cNvSpPr>
            <p:nvPr/>
          </p:nvSpPr>
          <p:spPr bwMode="auto">
            <a:xfrm>
              <a:off x="83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16" name="Oval 119"/>
            <p:cNvSpPr>
              <a:spLocks noChangeArrowheads="1"/>
            </p:cNvSpPr>
            <p:nvPr/>
          </p:nvSpPr>
          <p:spPr bwMode="auto">
            <a:xfrm>
              <a:off x="929"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17" name="Oval 120"/>
            <p:cNvSpPr>
              <a:spLocks noChangeArrowheads="1"/>
            </p:cNvSpPr>
            <p:nvPr/>
          </p:nvSpPr>
          <p:spPr bwMode="auto">
            <a:xfrm>
              <a:off x="1020"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18" name="Oval 121"/>
            <p:cNvSpPr>
              <a:spLocks noChangeArrowheads="1"/>
            </p:cNvSpPr>
            <p:nvPr/>
          </p:nvSpPr>
          <p:spPr bwMode="auto">
            <a:xfrm>
              <a:off x="111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19" name="Oval 122"/>
            <p:cNvSpPr>
              <a:spLocks noChangeArrowheads="1"/>
            </p:cNvSpPr>
            <p:nvPr/>
          </p:nvSpPr>
          <p:spPr bwMode="auto">
            <a:xfrm>
              <a:off x="120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20" name="Oval 123"/>
            <p:cNvSpPr>
              <a:spLocks noChangeArrowheads="1"/>
            </p:cNvSpPr>
            <p:nvPr/>
          </p:nvSpPr>
          <p:spPr bwMode="auto">
            <a:xfrm>
              <a:off x="1292"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14" name="Group 124"/>
          <p:cNvGrpSpPr>
            <a:grpSpLocks/>
          </p:cNvGrpSpPr>
          <p:nvPr/>
        </p:nvGrpSpPr>
        <p:grpSpPr bwMode="auto">
          <a:xfrm>
            <a:off x="563563" y="3286125"/>
            <a:ext cx="1296987" cy="144463"/>
            <a:chOff x="612" y="3158"/>
            <a:chExt cx="817" cy="91"/>
          </a:xfrm>
        </p:grpSpPr>
        <p:sp>
          <p:nvSpPr>
            <p:cNvPr id="26804" name="Oval 125"/>
            <p:cNvSpPr>
              <a:spLocks noChangeArrowheads="1"/>
            </p:cNvSpPr>
            <p:nvPr/>
          </p:nvSpPr>
          <p:spPr bwMode="auto">
            <a:xfrm>
              <a:off x="612"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05" name="Oval 126"/>
            <p:cNvSpPr>
              <a:spLocks noChangeArrowheads="1"/>
            </p:cNvSpPr>
            <p:nvPr/>
          </p:nvSpPr>
          <p:spPr bwMode="auto">
            <a:xfrm>
              <a:off x="70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06" name="Oval 127"/>
            <p:cNvSpPr>
              <a:spLocks noChangeArrowheads="1"/>
            </p:cNvSpPr>
            <p:nvPr/>
          </p:nvSpPr>
          <p:spPr bwMode="auto">
            <a:xfrm>
              <a:off x="793"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07" name="Oval 128"/>
            <p:cNvSpPr>
              <a:spLocks noChangeArrowheads="1"/>
            </p:cNvSpPr>
            <p:nvPr/>
          </p:nvSpPr>
          <p:spPr bwMode="auto">
            <a:xfrm>
              <a:off x="884"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08" name="Oval 129"/>
            <p:cNvSpPr>
              <a:spLocks noChangeArrowheads="1"/>
            </p:cNvSpPr>
            <p:nvPr/>
          </p:nvSpPr>
          <p:spPr bwMode="auto">
            <a:xfrm>
              <a:off x="975"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09" name="Oval 130"/>
            <p:cNvSpPr>
              <a:spLocks noChangeArrowheads="1"/>
            </p:cNvSpPr>
            <p:nvPr/>
          </p:nvSpPr>
          <p:spPr bwMode="auto">
            <a:xfrm>
              <a:off x="106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10" name="Oval 131"/>
            <p:cNvSpPr>
              <a:spLocks noChangeArrowheads="1"/>
            </p:cNvSpPr>
            <p:nvPr/>
          </p:nvSpPr>
          <p:spPr bwMode="auto">
            <a:xfrm>
              <a:off x="1156"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11" name="Oval 132"/>
            <p:cNvSpPr>
              <a:spLocks noChangeArrowheads="1"/>
            </p:cNvSpPr>
            <p:nvPr/>
          </p:nvSpPr>
          <p:spPr bwMode="auto">
            <a:xfrm>
              <a:off x="1247"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12" name="Oval 133"/>
            <p:cNvSpPr>
              <a:spLocks noChangeArrowheads="1"/>
            </p:cNvSpPr>
            <p:nvPr/>
          </p:nvSpPr>
          <p:spPr bwMode="auto">
            <a:xfrm>
              <a:off x="1338" y="3158"/>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15" name="Group 134"/>
          <p:cNvGrpSpPr>
            <a:grpSpLocks/>
          </p:cNvGrpSpPr>
          <p:nvPr/>
        </p:nvGrpSpPr>
        <p:grpSpPr bwMode="auto">
          <a:xfrm>
            <a:off x="635000" y="3141663"/>
            <a:ext cx="1152525" cy="144462"/>
            <a:chOff x="657" y="3067"/>
            <a:chExt cx="726" cy="91"/>
          </a:xfrm>
        </p:grpSpPr>
        <p:sp>
          <p:nvSpPr>
            <p:cNvPr id="26796" name="Oval 135"/>
            <p:cNvSpPr>
              <a:spLocks noChangeArrowheads="1"/>
            </p:cNvSpPr>
            <p:nvPr/>
          </p:nvSpPr>
          <p:spPr bwMode="auto">
            <a:xfrm>
              <a:off x="657"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97" name="Oval 136"/>
            <p:cNvSpPr>
              <a:spLocks noChangeArrowheads="1"/>
            </p:cNvSpPr>
            <p:nvPr/>
          </p:nvSpPr>
          <p:spPr bwMode="auto">
            <a:xfrm>
              <a:off x="74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98" name="Oval 137"/>
            <p:cNvSpPr>
              <a:spLocks noChangeArrowheads="1"/>
            </p:cNvSpPr>
            <p:nvPr/>
          </p:nvSpPr>
          <p:spPr bwMode="auto">
            <a:xfrm>
              <a:off x="838"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99" name="Oval 138"/>
            <p:cNvSpPr>
              <a:spLocks noChangeArrowheads="1"/>
            </p:cNvSpPr>
            <p:nvPr/>
          </p:nvSpPr>
          <p:spPr bwMode="auto">
            <a:xfrm>
              <a:off x="929"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00" name="Oval 139"/>
            <p:cNvSpPr>
              <a:spLocks noChangeArrowheads="1"/>
            </p:cNvSpPr>
            <p:nvPr/>
          </p:nvSpPr>
          <p:spPr bwMode="auto">
            <a:xfrm>
              <a:off x="1020"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01" name="Oval 140"/>
            <p:cNvSpPr>
              <a:spLocks noChangeArrowheads="1"/>
            </p:cNvSpPr>
            <p:nvPr/>
          </p:nvSpPr>
          <p:spPr bwMode="auto">
            <a:xfrm>
              <a:off x="111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02" name="Oval 141"/>
            <p:cNvSpPr>
              <a:spLocks noChangeArrowheads="1"/>
            </p:cNvSpPr>
            <p:nvPr/>
          </p:nvSpPr>
          <p:spPr bwMode="auto">
            <a:xfrm>
              <a:off x="1201"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803" name="Oval 142"/>
            <p:cNvSpPr>
              <a:spLocks noChangeArrowheads="1"/>
            </p:cNvSpPr>
            <p:nvPr/>
          </p:nvSpPr>
          <p:spPr bwMode="auto">
            <a:xfrm>
              <a:off x="1292" y="3067"/>
              <a:ext cx="91" cy="91"/>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sp>
        <p:nvSpPr>
          <p:cNvPr id="26648" name="Rectangle 143"/>
          <p:cNvSpPr>
            <a:spLocks noChangeArrowheads="1"/>
          </p:cNvSpPr>
          <p:nvPr/>
        </p:nvSpPr>
        <p:spPr bwMode="auto">
          <a:xfrm>
            <a:off x="563563" y="2349500"/>
            <a:ext cx="1296987" cy="2808288"/>
          </a:xfrm>
          <a:prstGeom prst="rect">
            <a:avLst/>
          </a:prstGeom>
          <a:noFill/>
          <a:ln w="9525">
            <a:solidFill>
              <a:srgbClr val="263C8A"/>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49" name="Line 144"/>
          <p:cNvSpPr>
            <a:spLocks noChangeShapeType="1"/>
          </p:cNvSpPr>
          <p:nvPr/>
        </p:nvSpPr>
        <p:spPr bwMode="auto">
          <a:xfrm>
            <a:off x="563563" y="3141663"/>
            <a:ext cx="1296987" cy="0"/>
          </a:xfrm>
          <a:prstGeom prst="line">
            <a:avLst/>
          </a:prstGeom>
          <a:noFill/>
          <a:ln w="9525">
            <a:solidFill>
              <a:srgbClr val="263C8A"/>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650" name="Group 145"/>
          <p:cNvGrpSpPr>
            <a:grpSpLocks/>
          </p:cNvGrpSpPr>
          <p:nvPr/>
        </p:nvGrpSpPr>
        <p:grpSpPr bwMode="auto">
          <a:xfrm>
            <a:off x="563563" y="5013325"/>
            <a:ext cx="1296987" cy="144463"/>
            <a:chOff x="612" y="3158"/>
            <a:chExt cx="817" cy="91"/>
          </a:xfrm>
        </p:grpSpPr>
        <p:sp>
          <p:nvSpPr>
            <p:cNvPr id="26787" name="Oval 146"/>
            <p:cNvSpPr>
              <a:spLocks noChangeArrowheads="1"/>
            </p:cNvSpPr>
            <p:nvPr/>
          </p:nvSpPr>
          <p:spPr bwMode="auto">
            <a:xfrm>
              <a:off x="612"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88" name="Oval 147"/>
            <p:cNvSpPr>
              <a:spLocks noChangeArrowheads="1"/>
            </p:cNvSpPr>
            <p:nvPr/>
          </p:nvSpPr>
          <p:spPr bwMode="auto">
            <a:xfrm>
              <a:off x="703"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89" name="Oval 148"/>
            <p:cNvSpPr>
              <a:spLocks noChangeArrowheads="1"/>
            </p:cNvSpPr>
            <p:nvPr/>
          </p:nvSpPr>
          <p:spPr bwMode="auto">
            <a:xfrm>
              <a:off x="793"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90" name="Oval 149"/>
            <p:cNvSpPr>
              <a:spLocks noChangeArrowheads="1"/>
            </p:cNvSpPr>
            <p:nvPr/>
          </p:nvSpPr>
          <p:spPr bwMode="auto">
            <a:xfrm>
              <a:off x="884"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91" name="Oval 150"/>
            <p:cNvSpPr>
              <a:spLocks noChangeArrowheads="1"/>
            </p:cNvSpPr>
            <p:nvPr/>
          </p:nvSpPr>
          <p:spPr bwMode="auto">
            <a:xfrm>
              <a:off x="975"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92" name="Oval 151"/>
            <p:cNvSpPr>
              <a:spLocks noChangeArrowheads="1"/>
            </p:cNvSpPr>
            <p:nvPr/>
          </p:nvSpPr>
          <p:spPr bwMode="auto">
            <a:xfrm>
              <a:off x="1066"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93" name="Oval 152"/>
            <p:cNvSpPr>
              <a:spLocks noChangeArrowheads="1"/>
            </p:cNvSpPr>
            <p:nvPr/>
          </p:nvSpPr>
          <p:spPr bwMode="auto">
            <a:xfrm>
              <a:off x="1156"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94" name="Oval 153"/>
            <p:cNvSpPr>
              <a:spLocks noChangeArrowheads="1"/>
            </p:cNvSpPr>
            <p:nvPr/>
          </p:nvSpPr>
          <p:spPr bwMode="auto">
            <a:xfrm>
              <a:off x="1247"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95" name="Oval 154"/>
            <p:cNvSpPr>
              <a:spLocks noChangeArrowheads="1"/>
            </p:cNvSpPr>
            <p:nvPr/>
          </p:nvSpPr>
          <p:spPr bwMode="auto">
            <a:xfrm>
              <a:off x="1338"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6651" name="Group 155"/>
          <p:cNvGrpSpPr>
            <a:grpSpLocks/>
          </p:cNvGrpSpPr>
          <p:nvPr/>
        </p:nvGrpSpPr>
        <p:grpSpPr bwMode="auto">
          <a:xfrm>
            <a:off x="635000" y="4868863"/>
            <a:ext cx="1152525" cy="144462"/>
            <a:chOff x="657" y="3067"/>
            <a:chExt cx="726" cy="91"/>
          </a:xfrm>
        </p:grpSpPr>
        <p:sp>
          <p:nvSpPr>
            <p:cNvPr id="26779" name="Oval 156"/>
            <p:cNvSpPr>
              <a:spLocks noChangeArrowheads="1"/>
            </p:cNvSpPr>
            <p:nvPr/>
          </p:nvSpPr>
          <p:spPr bwMode="auto">
            <a:xfrm>
              <a:off x="657"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80" name="Oval 157"/>
            <p:cNvSpPr>
              <a:spLocks noChangeArrowheads="1"/>
            </p:cNvSpPr>
            <p:nvPr/>
          </p:nvSpPr>
          <p:spPr bwMode="auto">
            <a:xfrm>
              <a:off x="748"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81" name="Oval 158"/>
            <p:cNvSpPr>
              <a:spLocks noChangeArrowheads="1"/>
            </p:cNvSpPr>
            <p:nvPr/>
          </p:nvSpPr>
          <p:spPr bwMode="auto">
            <a:xfrm>
              <a:off x="838"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82" name="Oval 159"/>
            <p:cNvSpPr>
              <a:spLocks noChangeArrowheads="1"/>
            </p:cNvSpPr>
            <p:nvPr/>
          </p:nvSpPr>
          <p:spPr bwMode="auto">
            <a:xfrm>
              <a:off x="929"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83" name="Oval 160"/>
            <p:cNvSpPr>
              <a:spLocks noChangeArrowheads="1"/>
            </p:cNvSpPr>
            <p:nvPr/>
          </p:nvSpPr>
          <p:spPr bwMode="auto">
            <a:xfrm>
              <a:off x="1020"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84" name="Oval 161"/>
            <p:cNvSpPr>
              <a:spLocks noChangeArrowheads="1"/>
            </p:cNvSpPr>
            <p:nvPr/>
          </p:nvSpPr>
          <p:spPr bwMode="auto">
            <a:xfrm>
              <a:off x="1111"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85" name="Oval 162"/>
            <p:cNvSpPr>
              <a:spLocks noChangeArrowheads="1"/>
            </p:cNvSpPr>
            <p:nvPr/>
          </p:nvSpPr>
          <p:spPr bwMode="auto">
            <a:xfrm>
              <a:off x="1201"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86" name="Oval 163"/>
            <p:cNvSpPr>
              <a:spLocks noChangeArrowheads="1"/>
            </p:cNvSpPr>
            <p:nvPr/>
          </p:nvSpPr>
          <p:spPr bwMode="auto">
            <a:xfrm>
              <a:off x="1292"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6652" name="Group 164"/>
          <p:cNvGrpSpPr>
            <a:grpSpLocks/>
          </p:cNvGrpSpPr>
          <p:nvPr/>
        </p:nvGrpSpPr>
        <p:grpSpPr bwMode="auto">
          <a:xfrm>
            <a:off x="563563" y="4725988"/>
            <a:ext cx="1296987" cy="144462"/>
            <a:chOff x="612" y="3158"/>
            <a:chExt cx="817" cy="91"/>
          </a:xfrm>
        </p:grpSpPr>
        <p:sp>
          <p:nvSpPr>
            <p:cNvPr id="26770" name="Oval 165"/>
            <p:cNvSpPr>
              <a:spLocks noChangeArrowheads="1"/>
            </p:cNvSpPr>
            <p:nvPr/>
          </p:nvSpPr>
          <p:spPr bwMode="auto">
            <a:xfrm>
              <a:off x="612"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71" name="Oval 166"/>
            <p:cNvSpPr>
              <a:spLocks noChangeArrowheads="1"/>
            </p:cNvSpPr>
            <p:nvPr/>
          </p:nvSpPr>
          <p:spPr bwMode="auto">
            <a:xfrm>
              <a:off x="703"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72" name="Oval 167"/>
            <p:cNvSpPr>
              <a:spLocks noChangeArrowheads="1"/>
            </p:cNvSpPr>
            <p:nvPr/>
          </p:nvSpPr>
          <p:spPr bwMode="auto">
            <a:xfrm>
              <a:off x="793"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73" name="Oval 168"/>
            <p:cNvSpPr>
              <a:spLocks noChangeArrowheads="1"/>
            </p:cNvSpPr>
            <p:nvPr/>
          </p:nvSpPr>
          <p:spPr bwMode="auto">
            <a:xfrm>
              <a:off x="884"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74" name="Oval 169"/>
            <p:cNvSpPr>
              <a:spLocks noChangeArrowheads="1"/>
            </p:cNvSpPr>
            <p:nvPr/>
          </p:nvSpPr>
          <p:spPr bwMode="auto">
            <a:xfrm>
              <a:off x="975"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75" name="Oval 170"/>
            <p:cNvSpPr>
              <a:spLocks noChangeArrowheads="1"/>
            </p:cNvSpPr>
            <p:nvPr/>
          </p:nvSpPr>
          <p:spPr bwMode="auto">
            <a:xfrm>
              <a:off x="1066"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76" name="Oval 171"/>
            <p:cNvSpPr>
              <a:spLocks noChangeArrowheads="1"/>
            </p:cNvSpPr>
            <p:nvPr/>
          </p:nvSpPr>
          <p:spPr bwMode="auto">
            <a:xfrm>
              <a:off x="1156"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77" name="Oval 172"/>
            <p:cNvSpPr>
              <a:spLocks noChangeArrowheads="1"/>
            </p:cNvSpPr>
            <p:nvPr/>
          </p:nvSpPr>
          <p:spPr bwMode="auto">
            <a:xfrm>
              <a:off x="1247"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78" name="Oval 173"/>
            <p:cNvSpPr>
              <a:spLocks noChangeArrowheads="1"/>
            </p:cNvSpPr>
            <p:nvPr/>
          </p:nvSpPr>
          <p:spPr bwMode="auto">
            <a:xfrm>
              <a:off x="1338"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6653" name="Group 174"/>
          <p:cNvGrpSpPr>
            <a:grpSpLocks/>
          </p:cNvGrpSpPr>
          <p:nvPr/>
        </p:nvGrpSpPr>
        <p:grpSpPr bwMode="auto">
          <a:xfrm>
            <a:off x="635000" y="4581525"/>
            <a:ext cx="1152525" cy="144463"/>
            <a:chOff x="657" y="3067"/>
            <a:chExt cx="726" cy="91"/>
          </a:xfrm>
        </p:grpSpPr>
        <p:sp>
          <p:nvSpPr>
            <p:cNvPr id="26762" name="Oval 175"/>
            <p:cNvSpPr>
              <a:spLocks noChangeArrowheads="1"/>
            </p:cNvSpPr>
            <p:nvPr/>
          </p:nvSpPr>
          <p:spPr bwMode="auto">
            <a:xfrm>
              <a:off x="657"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63" name="Oval 176"/>
            <p:cNvSpPr>
              <a:spLocks noChangeArrowheads="1"/>
            </p:cNvSpPr>
            <p:nvPr/>
          </p:nvSpPr>
          <p:spPr bwMode="auto">
            <a:xfrm>
              <a:off x="748"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64" name="Oval 177"/>
            <p:cNvSpPr>
              <a:spLocks noChangeArrowheads="1"/>
            </p:cNvSpPr>
            <p:nvPr/>
          </p:nvSpPr>
          <p:spPr bwMode="auto">
            <a:xfrm>
              <a:off x="838"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65" name="Oval 178"/>
            <p:cNvSpPr>
              <a:spLocks noChangeArrowheads="1"/>
            </p:cNvSpPr>
            <p:nvPr/>
          </p:nvSpPr>
          <p:spPr bwMode="auto">
            <a:xfrm>
              <a:off x="929"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66" name="Oval 179"/>
            <p:cNvSpPr>
              <a:spLocks noChangeArrowheads="1"/>
            </p:cNvSpPr>
            <p:nvPr/>
          </p:nvSpPr>
          <p:spPr bwMode="auto">
            <a:xfrm>
              <a:off x="1020"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67" name="Oval 180"/>
            <p:cNvSpPr>
              <a:spLocks noChangeArrowheads="1"/>
            </p:cNvSpPr>
            <p:nvPr/>
          </p:nvSpPr>
          <p:spPr bwMode="auto">
            <a:xfrm>
              <a:off x="1111"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68" name="Oval 181"/>
            <p:cNvSpPr>
              <a:spLocks noChangeArrowheads="1"/>
            </p:cNvSpPr>
            <p:nvPr/>
          </p:nvSpPr>
          <p:spPr bwMode="auto">
            <a:xfrm>
              <a:off x="1201"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69" name="Oval 182"/>
            <p:cNvSpPr>
              <a:spLocks noChangeArrowheads="1"/>
            </p:cNvSpPr>
            <p:nvPr/>
          </p:nvSpPr>
          <p:spPr bwMode="auto">
            <a:xfrm>
              <a:off x="1292"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6654" name="Group 183"/>
          <p:cNvGrpSpPr>
            <a:grpSpLocks/>
          </p:cNvGrpSpPr>
          <p:nvPr/>
        </p:nvGrpSpPr>
        <p:grpSpPr bwMode="auto">
          <a:xfrm>
            <a:off x="563563" y="4437063"/>
            <a:ext cx="1296987" cy="144462"/>
            <a:chOff x="612" y="3158"/>
            <a:chExt cx="817" cy="91"/>
          </a:xfrm>
        </p:grpSpPr>
        <p:sp>
          <p:nvSpPr>
            <p:cNvPr id="26753" name="Oval 184"/>
            <p:cNvSpPr>
              <a:spLocks noChangeArrowheads="1"/>
            </p:cNvSpPr>
            <p:nvPr/>
          </p:nvSpPr>
          <p:spPr bwMode="auto">
            <a:xfrm>
              <a:off x="612"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54" name="Oval 185"/>
            <p:cNvSpPr>
              <a:spLocks noChangeArrowheads="1"/>
            </p:cNvSpPr>
            <p:nvPr/>
          </p:nvSpPr>
          <p:spPr bwMode="auto">
            <a:xfrm>
              <a:off x="703"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55" name="Oval 186"/>
            <p:cNvSpPr>
              <a:spLocks noChangeArrowheads="1"/>
            </p:cNvSpPr>
            <p:nvPr/>
          </p:nvSpPr>
          <p:spPr bwMode="auto">
            <a:xfrm>
              <a:off x="793"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56" name="Oval 187"/>
            <p:cNvSpPr>
              <a:spLocks noChangeArrowheads="1"/>
            </p:cNvSpPr>
            <p:nvPr/>
          </p:nvSpPr>
          <p:spPr bwMode="auto">
            <a:xfrm>
              <a:off x="884"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57" name="Oval 188"/>
            <p:cNvSpPr>
              <a:spLocks noChangeArrowheads="1"/>
            </p:cNvSpPr>
            <p:nvPr/>
          </p:nvSpPr>
          <p:spPr bwMode="auto">
            <a:xfrm>
              <a:off x="975"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58" name="Oval 189"/>
            <p:cNvSpPr>
              <a:spLocks noChangeArrowheads="1"/>
            </p:cNvSpPr>
            <p:nvPr/>
          </p:nvSpPr>
          <p:spPr bwMode="auto">
            <a:xfrm>
              <a:off x="1066"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59" name="Oval 190"/>
            <p:cNvSpPr>
              <a:spLocks noChangeArrowheads="1"/>
            </p:cNvSpPr>
            <p:nvPr/>
          </p:nvSpPr>
          <p:spPr bwMode="auto">
            <a:xfrm>
              <a:off x="1156"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60" name="Oval 191"/>
            <p:cNvSpPr>
              <a:spLocks noChangeArrowheads="1"/>
            </p:cNvSpPr>
            <p:nvPr/>
          </p:nvSpPr>
          <p:spPr bwMode="auto">
            <a:xfrm>
              <a:off x="1247"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61" name="Oval 192"/>
            <p:cNvSpPr>
              <a:spLocks noChangeArrowheads="1"/>
            </p:cNvSpPr>
            <p:nvPr/>
          </p:nvSpPr>
          <p:spPr bwMode="auto">
            <a:xfrm>
              <a:off x="1338"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6655" name="Group 193"/>
          <p:cNvGrpSpPr>
            <a:grpSpLocks/>
          </p:cNvGrpSpPr>
          <p:nvPr/>
        </p:nvGrpSpPr>
        <p:grpSpPr bwMode="auto">
          <a:xfrm>
            <a:off x="635000" y="4292600"/>
            <a:ext cx="1152525" cy="144463"/>
            <a:chOff x="657" y="3067"/>
            <a:chExt cx="726" cy="91"/>
          </a:xfrm>
        </p:grpSpPr>
        <p:sp>
          <p:nvSpPr>
            <p:cNvPr id="26745" name="Oval 194"/>
            <p:cNvSpPr>
              <a:spLocks noChangeArrowheads="1"/>
            </p:cNvSpPr>
            <p:nvPr/>
          </p:nvSpPr>
          <p:spPr bwMode="auto">
            <a:xfrm>
              <a:off x="657"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46" name="Oval 195"/>
            <p:cNvSpPr>
              <a:spLocks noChangeArrowheads="1"/>
            </p:cNvSpPr>
            <p:nvPr/>
          </p:nvSpPr>
          <p:spPr bwMode="auto">
            <a:xfrm>
              <a:off x="748"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47" name="Oval 196"/>
            <p:cNvSpPr>
              <a:spLocks noChangeArrowheads="1"/>
            </p:cNvSpPr>
            <p:nvPr/>
          </p:nvSpPr>
          <p:spPr bwMode="auto">
            <a:xfrm>
              <a:off x="838"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48" name="Oval 197"/>
            <p:cNvSpPr>
              <a:spLocks noChangeArrowheads="1"/>
            </p:cNvSpPr>
            <p:nvPr/>
          </p:nvSpPr>
          <p:spPr bwMode="auto">
            <a:xfrm>
              <a:off x="929"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49" name="Oval 198"/>
            <p:cNvSpPr>
              <a:spLocks noChangeArrowheads="1"/>
            </p:cNvSpPr>
            <p:nvPr/>
          </p:nvSpPr>
          <p:spPr bwMode="auto">
            <a:xfrm>
              <a:off x="1020"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50" name="Oval 199"/>
            <p:cNvSpPr>
              <a:spLocks noChangeArrowheads="1"/>
            </p:cNvSpPr>
            <p:nvPr/>
          </p:nvSpPr>
          <p:spPr bwMode="auto">
            <a:xfrm>
              <a:off x="1111"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51" name="Oval 200"/>
            <p:cNvSpPr>
              <a:spLocks noChangeArrowheads="1"/>
            </p:cNvSpPr>
            <p:nvPr/>
          </p:nvSpPr>
          <p:spPr bwMode="auto">
            <a:xfrm>
              <a:off x="1201"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52" name="Oval 201"/>
            <p:cNvSpPr>
              <a:spLocks noChangeArrowheads="1"/>
            </p:cNvSpPr>
            <p:nvPr/>
          </p:nvSpPr>
          <p:spPr bwMode="auto">
            <a:xfrm>
              <a:off x="1292"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6656" name="Group 202"/>
          <p:cNvGrpSpPr>
            <a:grpSpLocks/>
          </p:cNvGrpSpPr>
          <p:nvPr/>
        </p:nvGrpSpPr>
        <p:grpSpPr bwMode="auto">
          <a:xfrm>
            <a:off x="563563" y="4149725"/>
            <a:ext cx="1296987" cy="144463"/>
            <a:chOff x="612" y="3158"/>
            <a:chExt cx="817" cy="91"/>
          </a:xfrm>
        </p:grpSpPr>
        <p:sp>
          <p:nvSpPr>
            <p:cNvPr id="26736" name="Oval 203"/>
            <p:cNvSpPr>
              <a:spLocks noChangeArrowheads="1"/>
            </p:cNvSpPr>
            <p:nvPr/>
          </p:nvSpPr>
          <p:spPr bwMode="auto">
            <a:xfrm>
              <a:off x="612"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37" name="Oval 204"/>
            <p:cNvSpPr>
              <a:spLocks noChangeArrowheads="1"/>
            </p:cNvSpPr>
            <p:nvPr/>
          </p:nvSpPr>
          <p:spPr bwMode="auto">
            <a:xfrm>
              <a:off x="703"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38" name="Oval 205"/>
            <p:cNvSpPr>
              <a:spLocks noChangeArrowheads="1"/>
            </p:cNvSpPr>
            <p:nvPr/>
          </p:nvSpPr>
          <p:spPr bwMode="auto">
            <a:xfrm>
              <a:off x="793"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39" name="Oval 206"/>
            <p:cNvSpPr>
              <a:spLocks noChangeArrowheads="1"/>
            </p:cNvSpPr>
            <p:nvPr/>
          </p:nvSpPr>
          <p:spPr bwMode="auto">
            <a:xfrm>
              <a:off x="884"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40" name="Oval 207"/>
            <p:cNvSpPr>
              <a:spLocks noChangeArrowheads="1"/>
            </p:cNvSpPr>
            <p:nvPr/>
          </p:nvSpPr>
          <p:spPr bwMode="auto">
            <a:xfrm>
              <a:off x="975"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41" name="Oval 208"/>
            <p:cNvSpPr>
              <a:spLocks noChangeArrowheads="1"/>
            </p:cNvSpPr>
            <p:nvPr/>
          </p:nvSpPr>
          <p:spPr bwMode="auto">
            <a:xfrm>
              <a:off x="1066"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42" name="Oval 209"/>
            <p:cNvSpPr>
              <a:spLocks noChangeArrowheads="1"/>
            </p:cNvSpPr>
            <p:nvPr/>
          </p:nvSpPr>
          <p:spPr bwMode="auto">
            <a:xfrm>
              <a:off x="1156"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43" name="Oval 210"/>
            <p:cNvSpPr>
              <a:spLocks noChangeArrowheads="1"/>
            </p:cNvSpPr>
            <p:nvPr/>
          </p:nvSpPr>
          <p:spPr bwMode="auto">
            <a:xfrm>
              <a:off x="1247"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44" name="Oval 211"/>
            <p:cNvSpPr>
              <a:spLocks noChangeArrowheads="1"/>
            </p:cNvSpPr>
            <p:nvPr/>
          </p:nvSpPr>
          <p:spPr bwMode="auto">
            <a:xfrm>
              <a:off x="1338"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6657" name="Group 212"/>
          <p:cNvGrpSpPr>
            <a:grpSpLocks/>
          </p:cNvGrpSpPr>
          <p:nvPr/>
        </p:nvGrpSpPr>
        <p:grpSpPr bwMode="auto">
          <a:xfrm>
            <a:off x="635000" y="4005263"/>
            <a:ext cx="1152525" cy="144462"/>
            <a:chOff x="657" y="3067"/>
            <a:chExt cx="726" cy="91"/>
          </a:xfrm>
        </p:grpSpPr>
        <p:sp>
          <p:nvSpPr>
            <p:cNvPr id="26728" name="Oval 213"/>
            <p:cNvSpPr>
              <a:spLocks noChangeArrowheads="1"/>
            </p:cNvSpPr>
            <p:nvPr/>
          </p:nvSpPr>
          <p:spPr bwMode="auto">
            <a:xfrm>
              <a:off x="657"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29" name="Oval 214"/>
            <p:cNvSpPr>
              <a:spLocks noChangeArrowheads="1"/>
            </p:cNvSpPr>
            <p:nvPr/>
          </p:nvSpPr>
          <p:spPr bwMode="auto">
            <a:xfrm>
              <a:off x="748"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30" name="Oval 215"/>
            <p:cNvSpPr>
              <a:spLocks noChangeArrowheads="1"/>
            </p:cNvSpPr>
            <p:nvPr/>
          </p:nvSpPr>
          <p:spPr bwMode="auto">
            <a:xfrm>
              <a:off x="838"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31" name="Oval 216"/>
            <p:cNvSpPr>
              <a:spLocks noChangeArrowheads="1"/>
            </p:cNvSpPr>
            <p:nvPr/>
          </p:nvSpPr>
          <p:spPr bwMode="auto">
            <a:xfrm>
              <a:off x="929"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32" name="Oval 217"/>
            <p:cNvSpPr>
              <a:spLocks noChangeArrowheads="1"/>
            </p:cNvSpPr>
            <p:nvPr/>
          </p:nvSpPr>
          <p:spPr bwMode="auto">
            <a:xfrm>
              <a:off x="1020"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33" name="Oval 218"/>
            <p:cNvSpPr>
              <a:spLocks noChangeArrowheads="1"/>
            </p:cNvSpPr>
            <p:nvPr/>
          </p:nvSpPr>
          <p:spPr bwMode="auto">
            <a:xfrm>
              <a:off x="1111"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34" name="Oval 219"/>
            <p:cNvSpPr>
              <a:spLocks noChangeArrowheads="1"/>
            </p:cNvSpPr>
            <p:nvPr/>
          </p:nvSpPr>
          <p:spPr bwMode="auto">
            <a:xfrm>
              <a:off x="1201"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35" name="Oval 220"/>
            <p:cNvSpPr>
              <a:spLocks noChangeArrowheads="1"/>
            </p:cNvSpPr>
            <p:nvPr/>
          </p:nvSpPr>
          <p:spPr bwMode="auto">
            <a:xfrm>
              <a:off x="1292"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6658" name="Group 221"/>
          <p:cNvGrpSpPr>
            <a:grpSpLocks/>
          </p:cNvGrpSpPr>
          <p:nvPr/>
        </p:nvGrpSpPr>
        <p:grpSpPr bwMode="auto">
          <a:xfrm>
            <a:off x="563563" y="3860800"/>
            <a:ext cx="1296987" cy="144463"/>
            <a:chOff x="612" y="3158"/>
            <a:chExt cx="817" cy="91"/>
          </a:xfrm>
        </p:grpSpPr>
        <p:sp>
          <p:nvSpPr>
            <p:cNvPr id="26719" name="Oval 222"/>
            <p:cNvSpPr>
              <a:spLocks noChangeArrowheads="1"/>
            </p:cNvSpPr>
            <p:nvPr/>
          </p:nvSpPr>
          <p:spPr bwMode="auto">
            <a:xfrm>
              <a:off x="612"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20" name="Oval 223"/>
            <p:cNvSpPr>
              <a:spLocks noChangeArrowheads="1"/>
            </p:cNvSpPr>
            <p:nvPr/>
          </p:nvSpPr>
          <p:spPr bwMode="auto">
            <a:xfrm>
              <a:off x="703"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21" name="Oval 224"/>
            <p:cNvSpPr>
              <a:spLocks noChangeArrowheads="1"/>
            </p:cNvSpPr>
            <p:nvPr/>
          </p:nvSpPr>
          <p:spPr bwMode="auto">
            <a:xfrm>
              <a:off x="793"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22" name="Oval 225"/>
            <p:cNvSpPr>
              <a:spLocks noChangeArrowheads="1"/>
            </p:cNvSpPr>
            <p:nvPr/>
          </p:nvSpPr>
          <p:spPr bwMode="auto">
            <a:xfrm>
              <a:off x="884"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23" name="Oval 226"/>
            <p:cNvSpPr>
              <a:spLocks noChangeArrowheads="1"/>
            </p:cNvSpPr>
            <p:nvPr/>
          </p:nvSpPr>
          <p:spPr bwMode="auto">
            <a:xfrm>
              <a:off x="975"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24" name="Oval 227"/>
            <p:cNvSpPr>
              <a:spLocks noChangeArrowheads="1"/>
            </p:cNvSpPr>
            <p:nvPr/>
          </p:nvSpPr>
          <p:spPr bwMode="auto">
            <a:xfrm>
              <a:off x="1066"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25" name="Oval 228"/>
            <p:cNvSpPr>
              <a:spLocks noChangeArrowheads="1"/>
            </p:cNvSpPr>
            <p:nvPr/>
          </p:nvSpPr>
          <p:spPr bwMode="auto">
            <a:xfrm>
              <a:off x="1156"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26" name="Oval 229"/>
            <p:cNvSpPr>
              <a:spLocks noChangeArrowheads="1"/>
            </p:cNvSpPr>
            <p:nvPr/>
          </p:nvSpPr>
          <p:spPr bwMode="auto">
            <a:xfrm>
              <a:off x="1247"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27" name="Oval 230"/>
            <p:cNvSpPr>
              <a:spLocks noChangeArrowheads="1"/>
            </p:cNvSpPr>
            <p:nvPr/>
          </p:nvSpPr>
          <p:spPr bwMode="auto">
            <a:xfrm>
              <a:off x="1338" y="3158"/>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6659" name="Group 231"/>
          <p:cNvGrpSpPr>
            <a:grpSpLocks/>
          </p:cNvGrpSpPr>
          <p:nvPr/>
        </p:nvGrpSpPr>
        <p:grpSpPr bwMode="auto">
          <a:xfrm>
            <a:off x="635000" y="3716338"/>
            <a:ext cx="1152525" cy="144462"/>
            <a:chOff x="657" y="3067"/>
            <a:chExt cx="726" cy="91"/>
          </a:xfrm>
        </p:grpSpPr>
        <p:sp>
          <p:nvSpPr>
            <p:cNvPr id="26711" name="Oval 232"/>
            <p:cNvSpPr>
              <a:spLocks noChangeArrowheads="1"/>
            </p:cNvSpPr>
            <p:nvPr/>
          </p:nvSpPr>
          <p:spPr bwMode="auto">
            <a:xfrm>
              <a:off x="657"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12" name="Oval 233"/>
            <p:cNvSpPr>
              <a:spLocks noChangeArrowheads="1"/>
            </p:cNvSpPr>
            <p:nvPr/>
          </p:nvSpPr>
          <p:spPr bwMode="auto">
            <a:xfrm>
              <a:off x="748"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13" name="Oval 234"/>
            <p:cNvSpPr>
              <a:spLocks noChangeArrowheads="1"/>
            </p:cNvSpPr>
            <p:nvPr/>
          </p:nvSpPr>
          <p:spPr bwMode="auto">
            <a:xfrm>
              <a:off x="838"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14" name="Oval 235"/>
            <p:cNvSpPr>
              <a:spLocks noChangeArrowheads="1"/>
            </p:cNvSpPr>
            <p:nvPr/>
          </p:nvSpPr>
          <p:spPr bwMode="auto">
            <a:xfrm>
              <a:off x="929"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15" name="Oval 236"/>
            <p:cNvSpPr>
              <a:spLocks noChangeArrowheads="1"/>
            </p:cNvSpPr>
            <p:nvPr/>
          </p:nvSpPr>
          <p:spPr bwMode="auto">
            <a:xfrm>
              <a:off x="1020"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16" name="Oval 237"/>
            <p:cNvSpPr>
              <a:spLocks noChangeArrowheads="1"/>
            </p:cNvSpPr>
            <p:nvPr/>
          </p:nvSpPr>
          <p:spPr bwMode="auto">
            <a:xfrm>
              <a:off x="1111"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17" name="Oval 238"/>
            <p:cNvSpPr>
              <a:spLocks noChangeArrowheads="1"/>
            </p:cNvSpPr>
            <p:nvPr/>
          </p:nvSpPr>
          <p:spPr bwMode="auto">
            <a:xfrm>
              <a:off x="1201"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18" name="Oval 239"/>
            <p:cNvSpPr>
              <a:spLocks noChangeArrowheads="1"/>
            </p:cNvSpPr>
            <p:nvPr/>
          </p:nvSpPr>
          <p:spPr bwMode="auto">
            <a:xfrm>
              <a:off x="1292" y="3067"/>
              <a:ext cx="91" cy="91"/>
            </a:xfrm>
            <a:prstGeom prst="ellipse">
              <a:avLst/>
            </a:prstGeom>
            <a:noFill/>
            <a:ln w="9525">
              <a:solidFill>
                <a:srgbClr val="263C8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6660" name="Group 240"/>
          <p:cNvGrpSpPr>
            <a:grpSpLocks/>
          </p:cNvGrpSpPr>
          <p:nvPr/>
        </p:nvGrpSpPr>
        <p:grpSpPr bwMode="auto">
          <a:xfrm>
            <a:off x="563563" y="3571875"/>
            <a:ext cx="1296987" cy="144463"/>
            <a:chOff x="612" y="3158"/>
            <a:chExt cx="817" cy="91"/>
          </a:xfrm>
        </p:grpSpPr>
        <p:sp>
          <p:nvSpPr>
            <p:cNvPr id="26702" name="Oval 241"/>
            <p:cNvSpPr>
              <a:spLocks noChangeArrowheads="1"/>
            </p:cNvSpPr>
            <p:nvPr/>
          </p:nvSpPr>
          <p:spPr bwMode="auto">
            <a:xfrm>
              <a:off x="612" y="3158"/>
              <a:ext cx="91" cy="91"/>
            </a:xfrm>
            <a:prstGeom prst="ellipse">
              <a:avLst/>
            </a:prstGeom>
            <a:solidFill>
              <a:srgbClr val="263C8A">
                <a:alpha val="10196"/>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03" name="Oval 242"/>
            <p:cNvSpPr>
              <a:spLocks noChangeArrowheads="1"/>
            </p:cNvSpPr>
            <p:nvPr/>
          </p:nvSpPr>
          <p:spPr bwMode="auto">
            <a:xfrm>
              <a:off x="703" y="3158"/>
              <a:ext cx="91" cy="91"/>
            </a:xfrm>
            <a:prstGeom prst="ellipse">
              <a:avLst/>
            </a:prstGeom>
            <a:solidFill>
              <a:srgbClr val="263C8A">
                <a:alpha val="10196"/>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04" name="Oval 243"/>
            <p:cNvSpPr>
              <a:spLocks noChangeArrowheads="1"/>
            </p:cNvSpPr>
            <p:nvPr/>
          </p:nvSpPr>
          <p:spPr bwMode="auto">
            <a:xfrm>
              <a:off x="793" y="3158"/>
              <a:ext cx="91" cy="91"/>
            </a:xfrm>
            <a:prstGeom prst="ellipse">
              <a:avLst/>
            </a:prstGeom>
            <a:solidFill>
              <a:srgbClr val="263C8A">
                <a:alpha val="10196"/>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05" name="Oval 244"/>
            <p:cNvSpPr>
              <a:spLocks noChangeArrowheads="1"/>
            </p:cNvSpPr>
            <p:nvPr/>
          </p:nvSpPr>
          <p:spPr bwMode="auto">
            <a:xfrm>
              <a:off x="884" y="3158"/>
              <a:ext cx="91" cy="91"/>
            </a:xfrm>
            <a:prstGeom prst="ellipse">
              <a:avLst/>
            </a:prstGeom>
            <a:solidFill>
              <a:srgbClr val="263C8A">
                <a:alpha val="10196"/>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06" name="Oval 245"/>
            <p:cNvSpPr>
              <a:spLocks noChangeArrowheads="1"/>
            </p:cNvSpPr>
            <p:nvPr/>
          </p:nvSpPr>
          <p:spPr bwMode="auto">
            <a:xfrm>
              <a:off x="975" y="3158"/>
              <a:ext cx="91" cy="91"/>
            </a:xfrm>
            <a:prstGeom prst="ellipse">
              <a:avLst/>
            </a:prstGeom>
            <a:solidFill>
              <a:srgbClr val="263C8A">
                <a:alpha val="10196"/>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07" name="Oval 246"/>
            <p:cNvSpPr>
              <a:spLocks noChangeArrowheads="1"/>
            </p:cNvSpPr>
            <p:nvPr/>
          </p:nvSpPr>
          <p:spPr bwMode="auto">
            <a:xfrm>
              <a:off x="1066" y="3158"/>
              <a:ext cx="91" cy="91"/>
            </a:xfrm>
            <a:prstGeom prst="ellipse">
              <a:avLst/>
            </a:prstGeom>
            <a:solidFill>
              <a:srgbClr val="263C8A">
                <a:alpha val="10196"/>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08" name="Oval 247"/>
            <p:cNvSpPr>
              <a:spLocks noChangeArrowheads="1"/>
            </p:cNvSpPr>
            <p:nvPr/>
          </p:nvSpPr>
          <p:spPr bwMode="auto">
            <a:xfrm>
              <a:off x="1156" y="3158"/>
              <a:ext cx="91" cy="91"/>
            </a:xfrm>
            <a:prstGeom prst="ellipse">
              <a:avLst/>
            </a:prstGeom>
            <a:solidFill>
              <a:srgbClr val="263C8A">
                <a:alpha val="10196"/>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09" name="Oval 248"/>
            <p:cNvSpPr>
              <a:spLocks noChangeArrowheads="1"/>
            </p:cNvSpPr>
            <p:nvPr/>
          </p:nvSpPr>
          <p:spPr bwMode="auto">
            <a:xfrm>
              <a:off x="1247" y="3158"/>
              <a:ext cx="91" cy="91"/>
            </a:xfrm>
            <a:prstGeom prst="ellipse">
              <a:avLst/>
            </a:prstGeom>
            <a:solidFill>
              <a:srgbClr val="263C8A">
                <a:alpha val="10196"/>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10" name="Oval 249"/>
            <p:cNvSpPr>
              <a:spLocks noChangeArrowheads="1"/>
            </p:cNvSpPr>
            <p:nvPr/>
          </p:nvSpPr>
          <p:spPr bwMode="auto">
            <a:xfrm>
              <a:off x="1338" y="3158"/>
              <a:ext cx="91" cy="91"/>
            </a:xfrm>
            <a:prstGeom prst="ellipse">
              <a:avLst/>
            </a:prstGeom>
            <a:solidFill>
              <a:srgbClr val="263C8A">
                <a:alpha val="10196"/>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6661" name="Group 250"/>
          <p:cNvGrpSpPr>
            <a:grpSpLocks/>
          </p:cNvGrpSpPr>
          <p:nvPr/>
        </p:nvGrpSpPr>
        <p:grpSpPr bwMode="auto">
          <a:xfrm>
            <a:off x="635000" y="3427413"/>
            <a:ext cx="1152525" cy="144462"/>
            <a:chOff x="657" y="3067"/>
            <a:chExt cx="726" cy="91"/>
          </a:xfrm>
        </p:grpSpPr>
        <p:sp>
          <p:nvSpPr>
            <p:cNvPr id="26694" name="Oval 251"/>
            <p:cNvSpPr>
              <a:spLocks noChangeArrowheads="1"/>
            </p:cNvSpPr>
            <p:nvPr/>
          </p:nvSpPr>
          <p:spPr bwMode="auto">
            <a:xfrm>
              <a:off x="657" y="3067"/>
              <a:ext cx="91" cy="91"/>
            </a:xfrm>
            <a:prstGeom prst="ellipse">
              <a:avLst/>
            </a:prstGeom>
            <a:solidFill>
              <a:srgbClr val="263C8A">
                <a:alpha val="39999"/>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95" name="Oval 252"/>
            <p:cNvSpPr>
              <a:spLocks noChangeArrowheads="1"/>
            </p:cNvSpPr>
            <p:nvPr/>
          </p:nvSpPr>
          <p:spPr bwMode="auto">
            <a:xfrm>
              <a:off x="748" y="3067"/>
              <a:ext cx="91" cy="91"/>
            </a:xfrm>
            <a:prstGeom prst="ellipse">
              <a:avLst/>
            </a:prstGeom>
            <a:solidFill>
              <a:srgbClr val="263C8A">
                <a:alpha val="39999"/>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96" name="Oval 253"/>
            <p:cNvSpPr>
              <a:spLocks noChangeArrowheads="1"/>
            </p:cNvSpPr>
            <p:nvPr/>
          </p:nvSpPr>
          <p:spPr bwMode="auto">
            <a:xfrm>
              <a:off x="838" y="3067"/>
              <a:ext cx="91" cy="91"/>
            </a:xfrm>
            <a:prstGeom prst="ellipse">
              <a:avLst/>
            </a:prstGeom>
            <a:solidFill>
              <a:srgbClr val="263C8A">
                <a:alpha val="39999"/>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97" name="Oval 254"/>
            <p:cNvSpPr>
              <a:spLocks noChangeArrowheads="1"/>
            </p:cNvSpPr>
            <p:nvPr/>
          </p:nvSpPr>
          <p:spPr bwMode="auto">
            <a:xfrm>
              <a:off x="929" y="3067"/>
              <a:ext cx="91" cy="91"/>
            </a:xfrm>
            <a:prstGeom prst="ellipse">
              <a:avLst/>
            </a:prstGeom>
            <a:solidFill>
              <a:srgbClr val="263C8A">
                <a:alpha val="39999"/>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98" name="Oval 255"/>
            <p:cNvSpPr>
              <a:spLocks noChangeArrowheads="1"/>
            </p:cNvSpPr>
            <p:nvPr/>
          </p:nvSpPr>
          <p:spPr bwMode="auto">
            <a:xfrm>
              <a:off x="1020" y="3067"/>
              <a:ext cx="91" cy="91"/>
            </a:xfrm>
            <a:prstGeom prst="ellipse">
              <a:avLst/>
            </a:prstGeom>
            <a:solidFill>
              <a:srgbClr val="263C8A">
                <a:alpha val="39999"/>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99" name="Oval 256"/>
            <p:cNvSpPr>
              <a:spLocks noChangeArrowheads="1"/>
            </p:cNvSpPr>
            <p:nvPr/>
          </p:nvSpPr>
          <p:spPr bwMode="auto">
            <a:xfrm>
              <a:off x="1111" y="3067"/>
              <a:ext cx="91" cy="91"/>
            </a:xfrm>
            <a:prstGeom prst="ellipse">
              <a:avLst/>
            </a:prstGeom>
            <a:solidFill>
              <a:srgbClr val="263C8A">
                <a:alpha val="39999"/>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00" name="Oval 257"/>
            <p:cNvSpPr>
              <a:spLocks noChangeArrowheads="1"/>
            </p:cNvSpPr>
            <p:nvPr/>
          </p:nvSpPr>
          <p:spPr bwMode="auto">
            <a:xfrm>
              <a:off x="1201" y="3067"/>
              <a:ext cx="91" cy="91"/>
            </a:xfrm>
            <a:prstGeom prst="ellipse">
              <a:avLst/>
            </a:prstGeom>
            <a:solidFill>
              <a:srgbClr val="263C8A">
                <a:alpha val="39999"/>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701" name="Oval 258"/>
            <p:cNvSpPr>
              <a:spLocks noChangeArrowheads="1"/>
            </p:cNvSpPr>
            <p:nvPr/>
          </p:nvSpPr>
          <p:spPr bwMode="auto">
            <a:xfrm>
              <a:off x="1292" y="3067"/>
              <a:ext cx="91" cy="91"/>
            </a:xfrm>
            <a:prstGeom prst="ellipse">
              <a:avLst/>
            </a:prstGeom>
            <a:solidFill>
              <a:srgbClr val="263C8A">
                <a:alpha val="39999"/>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6662" name="Group 259"/>
          <p:cNvGrpSpPr>
            <a:grpSpLocks/>
          </p:cNvGrpSpPr>
          <p:nvPr/>
        </p:nvGrpSpPr>
        <p:grpSpPr bwMode="auto">
          <a:xfrm>
            <a:off x="563563" y="3286125"/>
            <a:ext cx="1296987" cy="144463"/>
            <a:chOff x="612" y="3158"/>
            <a:chExt cx="817" cy="91"/>
          </a:xfrm>
        </p:grpSpPr>
        <p:sp>
          <p:nvSpPr>
            <p:cNvPr id="26685" name="Oval 260"/>
            <p:cNvSpPr>
              <a:spLocks noChangeArrowheads="1"/>
            </p:cNvSpPr>
            <p:nvPr/>
          </p:nvSpPr>
          <p:spPr bwMode="auto">
            <a:xfrm>
              <a:off x="612" y="3158"/>
              <a:ext cx="91" cy="91"/>
            </a:xfrm>
            <a:prstGeom prst="ellipse">
              <a:avLst/>
            </a:prstGeom>
            <a:solidFill>
              <a:srgbClr val="263C8A">
                <a:alpha val="70195"/>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86" name="Oval 261"/>
            <p:cNvSpPr>
              <a:spLocks noChangeArrowheads="1"/>
            </p:cNvSpPr>
            <p:nvPr/>
          </p:nvSpPr>
          <p:spPr bwMode="auto">
            <a:xfrm>
              <a:off x="703" y="3158"/>
              <a:ext cx="91" cy="91"/>
            </a:xfrm>
            <a:prstGeom prst="ellipse">
              <a:avLst/>
            </a:prstGeom>
            <a:solidFill>
              <a:srgbClr val="263C8A">
                <a:alpha val="70195"/>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87" name="Oval 262"/>
            <p:cNvSpPr>
              <a:spLocks noChangeArrowheads="1"/>
            </p:cNvSpPr>
            <p:nvPr/>
          </p:nvSpPr>
          <p:spPr bwMode="auto">
            <a:xfrm>
              <a:off x="793" y="3158"/>
              <a:ext cx="91" cy="91"/>
            </a:xfrm>
            <a:prstGeom prst="ellipse">
              <a:avLst/>
            </a:prstGeom>
            <a:solidFill>
              <a:srgbClr val="263C8A">
                <a:alpha val="70195"/>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88" name="Oval 263"/>
            <p:cNvSpPr>
              <a:spLocks noChangeArrowheads="1"/>
            </p:cNvSpPr>
            <p:nvPr/>
          </p:nvSpPr>
          <p:spPr bwMode="auto">
            <a:xfrm>
              <a:off x="884" y="3158"/>
              <a:ext cx="91" cy="91"/>
            </a:xfrm>
            <a:prstGeom prst="ellipse">
              <a:avLst/>
            </a:prstGeom>
            <a:solidFill>
              <a:srgbClr val="263C8A">
                <a:alpha val="70195"/>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89" name="Oval 264"/>
            <p:cNvSpPr>
              <a:spLocks noChangeArrowheads="1"/>
            </p:cNvSpPr>
            <p:nvPr/>
          </p:nvSpPr>
          <p:spPr bwMode="auto">
            <a:xfrm>
              <a:off x="975" y="3158"/>
              <a:ext cx="91" cy="91"/>
            </a:xfrm>
            <a:prstGeom prst="ellipse">
              <a:avLst/>
            </a:prstGeom>
            <a:solidFill>
              <a:srgbClr val="263C8A">
                <a:alpha val="70195"/>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90" name="Oval 265"/>
            <p:cNvSpPr>
              <a:spLocks noChangeArrowheads="1"/>
            </p:cNvSpPr>
            <p:nvPr/>
          </p:nvSpPr>
          <p:spPr bwMode="auto">
            <a:xfrm>
              <a:off x="1066" y="3158"/>
              <a:ext cx="91" cy="91"/>
            </a:xfrm>
            <a:prstGeom prst="ellipse">
              <a:avLst/>
            </a:prstGeom>
            <a:solidFill>
              <a:srgbClr val="263C8A">
                <a:alpha val="70195"/>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91" name="Oval 266"/>
            <p:cNvSpPr>
              <a:spLocks noChangeArrowheads="1"/>
            </p:cNvSpPr>
            <p:nvPr/>
          </p:nvSpPr>
          <p:spPr bwMode="auto">
            <a:xfrm>
              <a:off x="1156" y="3158"/>
              <a:ext cx="91" cy="91"/>
            </a:xfrm>
            <a:prstGeom prst="ellipse">
              <a:avLst/>
            </a:prstGeom>
            <a:solidFill>
              <a:srgbClr val="263C8A">
                <a:alpha val="70195"/>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92" name="Oval 267"/>
            <p:cNvSpPr>
              <a:spLocks noChangeArrowheads="1"/>
            </p:cNvSpPr>
            <p:nvPr/>
          </p:nvSpPr>
          <p:spPr bwMode="auto">
            <a:xfrm>
              <a:off x="1247" y="3158"/>
              <a:ext cx="91" cy="91"/>
            </a:xfrm>
            <a:prstGeom prst="ellipse">
              <a:avLst/>
            </a:prstGeom>
            <a:solidFill>
              <a:srgbClr val="263C8A">
                <a:alpha val="70195"/>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93" name="Oval 268"/>
            <p:cNvSpPr>
              <a:spLocks noChangeArrowheads="1"/>
            </p:cNvSpPr>
            <p:nvPr/>
          </p:nvSpPr>
          <p:spPr bwMode="auto">
            <a:xfrm>
              <a:off x="1338" y="3158"/>
              <a:ext cx="91" cy="91"/>
            </a:xfrm>
            <a:prstGeom prst="ellipse">
              <a:avLst/>
            </a:prstGeom>
            <a:solidFill>
              <a:srgbClr val="263C8A">
                <a:alpha val="70195"/>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grpSp>
        <p:nvGrpSpPr>
          <p:cNvPr id="26663" name="Group 269"/>
          <p:cNvGrpSpPr>
            <a:grpSpLocks/>
          </p:cNvGrpSpPr>
          <p:nvPr/>
        </p:nvGrpSpPr>
        <p:grpSpPr bwMode="auto">
          <a:xfrm>
            <a:off x="635000" y="3141663"/>
            <a:ext cx="1152525" cy="144462"/>
            <a:chOff x="657" y="3067"/>
            <a:chExt cx="726" cy="91"/>
          </a:xfrm>
        </p:grpSpPr>
        <p:sp>
          <p:nvSpPr>
            <p:cNvPr id="26677" name="Oval 270"/>
            <p:cNvSpPr>
              <a:spLocks noChangeArrowheads="1"/>
            </p:cNvSpPr>
            <p:nvPr/>
          </p:nvSpPr>
          <p:spPr bwMode="auto">
            <a:xfrm>
              <a:off x="657" y="3067"/>
              <a:ext cx="91" cy="91"/>
            </a:xfrm>
            <a:prstGeom prst="ellipse">
              <a:avLst/>
            </a:prstGeom>
            <a:solidFill>
              <a:srgbClr val="263C8A">
                <a:alpha val="89803"/>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78" name="Oval 271"/>
            <p:cNvSpPr>
              <a:spLocks noChangeArrowheads="1"/>
            </p:cNvSpPr>
            <p:nvPr/>
          </p:nvSpPr>
          <p:spPr bwMode="auto">
            <a:xfrm>
              <a:off x="748" y="3067"/>
              <a:ext cx="91" cy="91"/>
            </a:xfrm>
            <a:prstGeom prst="ellipse">
              <a:avLst/>
            </a:prstGeom>
            <a:solidFill>
              <a:srgbClr val="263C8A">
                <a:alpha val="89803"/>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79" name="Oval 272"/>
            <p:cNvSpPr>
              <a:spLocks noChangeArrowheads="1"/>
            </p:cNvSpPr>
            <p:nvPr/>
          </p:nvSpPr>
          <p:spPr bwMode="auto">
            <a:xfrm>
              <a:off x="838" y="3067"/>
              <a:ext cx="91" cy="91"/>
            </a:xfrm>
            <a:prstGeom prst="ellipse">
              <a:avLst/>
            </a:prstGeom>
            <a:solidFill>
              <a:srgbClr val="263C8A">
                <a:alpha val="89803"/>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80" name="Oval 273"/>
            <p:cNvSpPr>
              <a:spLocks noChangeArrowheads="1"/>
            </p:cNvSpPr>
            <p:nvPr/>
          </p:nvSpPr>
          <p:spPr bwMode="auto">
            <a:xfrm>
              <a:off x="929" y="3067"/>
              <a:ext cx="91" cy="91"/>
            </a:xfrm>
            <a:prstGeom prst="ellipse">
              <a:avLst/>
            </a:prstGeom>
            <a:solidFill>
              <a:srgbClr val="263C8A">
                <a:alpha val="89803"/>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81" name="Oval 274"/>
            <p:cNvSpPr>
              <a:spLocks noChangeArrowheads="1"/>
            </p:cNvSpPr>
            <p:nvPr/>
          </p:nvSpPr>
          <p:spPr bwMode="auto">
            <a:xfrm>
              <a:off x="1020" y="3067"/>
              <a:ext cx="91" cy="91"/>
            </a:xfrm>
            <a:prstGeom prst="ellipse">
              <a:avLst/>
            </a:prstGeom>
            <a:solidFill>
              <a:srgbClr val="263C8A">
                <a:alpha val="89803"/>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82" name="Oval 275"/>
            <p:cNvSpPr>
              <a:spLocks noChangeArrowheads="1"/>
            </p:cNvSpPr>
            <p:nvPr/>
          </p:nvSpPr>
          <p:spPr bwMode="auto">
            <a:xfrm>
              <a:off x="1111" y="3067"/>
              <a:ext cx="91" cy="91"/>
            </a:xfrm>
            <a:prstGeom prst="ellipse">
              <a:avLst/>
            </a:prstGeom>
            <a:solidFill>
              <a:srgbClr val="263C8A">
                <a:alpha val="89803"/>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83" name="Oval 276"/>
            <p:cNvSpPr>
              <a:spLocks noChangeArrowheads="1"/>
            </p:cNvSpPr>
            <p:nvPr/>
          </p:nvSpPr>
          <p:spPr bwMode="auto">
            <a:xfrm>
              <a:off x="1201" y="3067"/>
              <a:ext cx="91" cy="91"/>
            </a:xfrm>
            <a:prstGeom prst="ellipse">
              <a:avLst/>
            </a:prstGeom>
            <a:solidFill>
              <a:srgbClr val="263C8A">
                <a:alpha val="89803"/>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84" name="Oval 277"/>
            <p:cNvSpPr>
              <a:spLocks noChangeArrowheads="1"/>
            </p:cNvSpPr>
            <p:nvPr/>
          </p:nvSpPr>
          <p:spPr bwMode="auto">
            <a:xfrm>
              <a:off x="1292" y="3067"/>
              <a:ext cx="91" cy="91"/>
            </a:xfrm>
            <a:prstGeom prst="ellipse">
              <a:avLst/>
            </a:prstGeom>
            <a:solidFill>
              <a:srgbClr val="263C8A">
                <a:alpha val="89803"/>
              </a:srgb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sp>
        <p:nvSpPr>
          <p:cNvPr id="26664" name="Line 278"/>
          <p:cNvSpPr>
            <a:spLocks noChangeShapeType="1"/>
          </p:cNvSpPr>
          <p:nvPr/>
        </p:nvSpPr>
        <p:spPr bwMode="auto">
          <a:xfrm>
            <a:off x="1711325" y="3429000"/>
            <a:ext cx="1804988" cy="1008063"/>
          </a:xfrm>
          <a:prstGeom prst="line">
            <a:avLst/>
          </a:prstGeom>
          <a:noFill/>
          <a:ln w="9525">
            <a:solidFill>
              <a:srgbClr val="263C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5" name="Line 279"/>
          <p:cNvSpPr>
            <a:spLocks noChangeShapeType="1"/>
          </p:cNvSpPr>
          <p:nvPr/>
        </p:nvSpPr>
        <p:spPr bwMode="auto">
          <a:xfrm>
            <a:off x="1660525" y="3492500"/>
            <a:ext cx="1147763" cy="1652588"/>
          </a:xfrm>
          <a:prstGeom prst="line">
            <a:avLst/>
          </a:prstGeom>
          <a:noFill/>
          <a:ln w="9525">
            <a:solidFill>
              <a:srgbClr val="263C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6" name="Oval 280"/>
          <p:cNvSpPr>
            <a:spLocks noChangeArrowheads="1"/>
          </p:cNvSpPr>
          <p:nvPr/>
        </p:nvSpPr>
        <p:spPr bwMode="auto">
          <a:xfrm>
            <a:off x="2795588" y="4437063"/>
            <a:ext cx="1368425" cy="1368425"/>
          </a:xfrm>
          <a:prstGeom prst="ellipse">
            <a:avLst/>
          </a:prstGeom>
          <a:solidFill>
            <a:schemeClr val="tx2">
              <a:alpha val="59999"/>
            </a:schemeClr>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54233" name="Oval 281"/>
          <p:cNvSpPr>
            <a:spLocks noChangeArrowheads="1"/>
          </p:cNvSpPr>
          <p:nvPr/>
        </p:nvSpPr>
        <p:spPr bwMode="auto">
          <a:xfrm>
            <a:off x="2800350" y="4432300"/>
            <a:ext cx="1368425" cy="1368425"/>
          </a:xfrm>
          <a:prstGeom prst="ellipse">
            <a:avLst/>
          </a:prstGeom>
          <a:solidFill>
            <a:srgbClr val="263C8A"/>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68" name="Oval 282"/>
          <p:cNvSpPr>
            <a:spLocks noChangeArrowheads="1"/>
          </p:cNvSpPr>
          <p:nvPr/>
        </p:nvSpPr>
        <p:spPr bwMode="auto">
          <a:xfrm>
            <a:off x="3113088" y="5953125"/>
            <a:ext cx="144462" cy="144463"/>
          </a:xfrm>
          <a:prstGeom prst="ellipse">
            <a:avLst/>
          </a:prstGeom>
          <a:solidFill>
            <a:srgbClr val="0000FF"/>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69" name="Oval 283"/>
          <p:cNvSpPr>
            <a:spLocks noChangeArrowheads="1"/>
          </p:cNvSpPr>
          <p:nvPr/>
        </p:nvSpPr>
        <p:spPr bwMode="auto">
          <a:xfrm>
            <a:off x="3109913" y="6169025"/>
            <a:ext cx="144462" cy="144463"/>
          </a:xfrm>
          <a:prstGeom prst="ellipse">
            <a:avLst/>
          </a:prstGeom>
          <a:solidFill>
            <a:schemeClr val="bg1"/>
          </a:solidFill>
          <a:ln w="9525">
            <a:solidFill>
              <a:srgbClr val="263C8A"/>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6670" name="Text Box 284"/>
          <p:cNvSpPr txBox="1">
            <a:spLocks noChangeArrowheads="1"/>
          </p:cNvSpPr>
          <p:nvPr/>
        </p:nvSpPr>
        <p:spPr bwMode="auto">
          <a:xfrm>
            <a:off x="3252788" y="5842000"/>
            <a:ext cx="5984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rgbClr val="263C8A"/>
                </a:solidFill>
                <a:latin typeface="Calibri" pitchFamily="34" charset="0"/>
              </a:rPr>
              <a:t>MeO</a:t>
            </a:r>
          </a:p>
        </p:txBody>
      </p:sp>
      <p:sp>
        <p:nvSpPr>
          <p:cNvPr id="26671" name="Text Box 285"/>
          <p:cNvSpPr txBox="1">
            <a:spLocks noChangeArrowheads="1"/>
          </p:cNvSpPr>
          <p:nvPr/>
        </p:nvSpPr>
        <p:spPr bwMode="auto">
          <a:xfrm>
            <a:off x="3249613" y="6067425"/>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rgbClr val="263C8A"/>
                </a:solidFill>
                <a:latin typeface="Calibri" pitchFamily="34" charset="0"/>
              </a:rPr>
              <a:t>Me</a:t>
            </a:r>
          </a:p>
        </p:txBody>
      </p:sp>
      <p:sp>
        <p:nvSpPr>
          <p:cNvPr id="26672" name="Text Box 286"/>
          <p:cNvSpPr txBox="1">
            <a:spLocks noChangeArrowheads="1"/>
          </p:cNvSpPr>
          <p:nvPr/>
        </p:nvSpPr>
        <p:spPr bwMode="auto">
          <a:xfrm>
            <a:off x="2395538" y="1752600"/>
            <a:ext cx="61817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altLang="en-US" dirty="0">
                <a:solidFill>
                  <a:srgbClr val="263C8A"/>
                </a:solidFill>
                <a:latin typeface="Calibri" pitchFamily="34" charset="0"/>
              </a:rPr>
              <a:t> </a:t>
            </a:r>
            <a:r>
              <a:rPr lang="en-US" altLang="en-US" sz="2000" dirty="0">
                <a:solidFill>
                  <a:srgbClr val="263C8A"/>
                </a:solidFill>
                <a:latin typeface="Calibri" pitchFamily="34" charset="0"/>
              </a:rPr>
              <a:t>Maximization of CO</a:t>
            </a:r>
            <a:r>
              <a:rPr lang="en-US" altLang="en-US" sz="2000" baseline="-25000" dirty="0">
                <a:solidFill>
                  <a:srgbClr val="263C8A"/>
                </a:solidFill>
                <a:latin typeface="Calibri" pitchFamily="34" charset="0"/>
              </a:rPr>
              <a:t>2</a:t>
            </a:r>
            <a:r>
              <a:rPr lang="en-US" altLang="en-US" sz="2000" dirty="0">
                <a:solidFill>
                  <a:srgbClr val="263C8A"/>
                </a:solidFill>
                <a:latin typeface="Calibri" pitchFamily="34" charset="0"/>
              </a:rPr>
              <a:t> capture efficiency</a:t>
            </a:r>
          </a:p>
          <a:p>
            <a:pPr eaLnBrk="1" hangingPunct="1">
              <a:buFontTx/>
              <a:buChar char="•"/>
            </a:pPr>
            <a:r>
              <a:rPr lang="en-US" altLang="en-US" sz="2000" dirty="0">
                <a:solidFill>
                  <a:srgbClr val="263C8A"/>
                </a:solidFill>
                <a:latin typeface="Calibri" pitchFamily="34" charset="0"/>
              </a:rPr>
              <a:t> Efficient use of fuel</a:t>
            </a:r>
          </a:p>
          <a:p>
            <a:pPr eaLnBrk="1" hangingPunct="1">
              <a:buFontTx/>
              <a:buChar char="•"/>
            </a:pPr>
            <a:r>
              <a:rPr lang="en-US" altLang="en-US" sz="2000" dirty="0">
                <a:solidFill>
                  <a:srgbClr val="263C8A"/>
                </a:solidFill>
                <a:latin typeface="Calibri" pitchFamily="34" charset="0"/>
              </a:rPr>
              <a:t> Selectivity to CO</a:t>
            </a:r>
            <a:r>
              <a:rPr lang="en-US" altLang="en-US" sz="2000" baseline="-25000" dirty="0">
                <a:solidFill>
                  <a:srgbClr val="263C8A"/>
                </a:solidFill>
                <a:latin typeface="Calibri" pitchFamily="34" charset="0"/>
              </a:rPr>
              <a:t>2</a:t>
            </a:r>
            <a:r>
              <a:rPr lang="en-US" altLang="en-US" sz="2000" dirty="0">
                <a:solidFill>
                  <a:srgbClr val="263C8A"/>
                </a:solidFill>
                <a:latin typeface="Calibri" pitchFamily="34" charset="0"/>
              </a:rPr>
              <a:t> and H</a:t>
            </a:r>
            <a:r>
              <a:rPr lang="en-US" altLang="en-US" sz="2000" baseline="-25000" dirty="0">
                <a:solidFill>
                  <a:srgbClr val="263C8A"/>
                </a:solidFill>
                <a:latin typeface="Calibri" pitchFamily="34" charset="0"/>
              </a:rPr>
              <a:t>2</a:t>
            </a:r>
            <a:r>
              <a:rPr lang="en-US" altLang="en-US" sz="2000" dirty="0">
                <a:solidFill>
                  <a:srgbClr val="263C8A"/>
                </a:solidFill>
                <a:latin typeface="Calibri" pitchFamily="34" charset="0"/>
              </a:rPr>
              <a:t>O</a:t>
            </a:r>
          </a:p>
          <a:p>
            <a:pPr eaLnBrk="1" hangingPunct="1">
              <a:buFontTx/>
              <a:buChar char="•"/>
            </a:pPr>
            <a:r>
              <a:rPr lang="en-US" altLang="en-US" sz="2000" dirty="0">
                <a:solidFill>
                  <a:srgbClr val="263C8A"/>
                </a:solidFill>
                <a:latin typeface="Calibri" pitchFamily="34" charset="0"/>
              </a:rPr>
              <a:t> Process is stopped before complete regeneration </a:t>
            </a:r>
            <a:br>
              <a:rPr lang="en-US" altLang="en-US" sz="2000" dirty="0">
                <a:solidFill>
                  <a:srgbClr val="263C8A"/>
                </a:solidFill>
                <a:latin typeface="Calibri" pitchFamily="34" charset="0"/>
              </a:rPr>
            </a:br>
            <a:r>
              <a:rPr lang="en-US" altLang="en-US" sz="2000" dirty="0">
                <a:solidFill>
                  <a:srgbClr val="263C8A"/>
                </a:solidFill>
                <a:latin typeface="Calibri" pitchFamily="34" charset="0"/>
              </a:rPr>
              <a:t>  is achieved</a:t>
            </a:r>
          </a:p>
        </p:txBody>
      </p:sp>
      <p:pic>
        <p:nvPicPr>
          <p:cNvPr id="254239" name="Picture 2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850" y="3560763"/>
            <a:ext cx="4076700"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74" name="Rectangle 19"/>
          <p:cNvSpPr>
            <a:spLocks noChangeArrowheads="1"/>
          </p:cNvSpPr>
          <p:nvPr/>
        </p:nvSpPr>
        <p:spPr bwMode="auto">
          <a:xfrm>
            <a:off x="1066800" y="76200"/>
            <a:ext cx="7327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chemeClr val="tx2"/>
                </a:solidFill>
                <a:latin typeface="Calibri" pitchFamily="34" charset="0"/>
              </a:rPr>
              <a:t>CHEMICAL-LOOPING COMBUSTION (CLC)</a:t>
            </a:r>
          </a:p>
        </p:txBody>
      </p:sp>
      <p:sp>
        <p:nvSpPr>
          <p:cNvPr id="26675"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a:latin typeface="Calibri" pitchFamily="34" charset="0"/>
              </a:rPr>
              <a:t>Page </a:t>
            </a:r>
            <a:fld id="{64179069-6A89-42E3-99E4-692FE1EAE463}" type="slidenum">
              <a:rPr lang="nl-NL" altLang="en-US" sz="1000">
                <a:latin typeface="Calibri" pitchFamily="34" charset="0"/>
              </a:rPr>
              <a:pPr algn="r" eaLnBrk="1" hangingPunct="1"/>
              <a:t>19</a:t>
            </a:fld>
            <a:endParaRPr lang="nl-NL" altLang="en-US" sz="1000">
              <a:latin typeface="Calibri" pitchFamily="34" charset="0"/>
            </a:endParaRPr>
          </a:p>
        </p:txBody>
      </p:sp>
    </p:spTree>
    <p:extLst>
      <p:ext uri="{BB962C8B-B14F-4D97-AF65-F5344CB8AC3E}">
        <p14:creationId xmlns:p14="http://schemas.microsoft.com/office/powerpoint/2010/main" val="2832870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3000"/>
                                        <p:tgtEl>
                                          <p:spTgt spid="2"/>
                                        </p:tgtEl>
                                      </p:cBhvr>
                                    </p:animEffect>
                                    <p:set>
                                      <p:cBhvr>
                                        <p:cTn id="7" dur="1" fill="hold">
                                          <p:stCondLst>
                                            <p:cond delay="2999"/>
                                          </p:stCondLst>
                                        </p:cTn>
                                        <p:tgtEl>
                                          <p:spTgt spid="2"/>
                                        </p:tgtEl>
                                        <p:attrNameLst>
                                          <p:attrName>style.visibility</p:attrName>
                                        </p:attrNameLst>
                                      </p:cBhvr>
                                      <p:to>
                                        <p:strVal val="hidden"/>
                                      </p:to>
                                    </p:set>
                                  </p:childTnLst>
                                </p:cTn>
                              </p:par>
                              <p:par>
                                <p:cTn id="8" presetID="10" presetClass="exit" presetSubtype="0" fill="hold" grpId="0" nodeType="withEffect">
                                  <p:stCondLst>
                                    <p:cond delay="4500"/>
                                  </p:stCondLst>
                                  <p:childTnLst>
                                    <p:animEffect transition="out" filter="fade">
                                      <p:cBhvr>
                                        <p:cTn id="9" dur="3000"/>
                                        <p:tgtEl>
                                          <p:spTgt spid="254233"/>
                                        </p:tgtEl>
                                      </p:cBhvr>
                                    </p:animEffect>
                                    <p:set>
                                      <p:cBhvr>
                                        <p:cTn id="10" dur="1" fill="hold">
                                          <p:stCondLst>
                                            <p:cond delay="2999"/>
                                          </p:stCondLst>
                                        </p:cTn>
                                        <p:tgtEl>
                                          <p:spTgt spid="254233"/>
                                        </p:tgtEl>
                                        <p:attrNameLst>
                                          <p:attrName>style.visibility</p:attrName>
                                        </p:attrNameLst>
                                      </p:cBhvr>
                                      <p:to>
                                        <p:strVal val="hidden"/>
                                      </p:to>
                                    </p:set>
                                  </p:childTnLst>
                                </p:cTn>
                              </p:par>
                              <p:par>
                                <p:cTn id="11" presetID="10" presetClass="exit" presetSubtype="0" fill="hold" nodeType="withEffect">
                                  <p:stCondLst>
                                    <p:cond delay="500"/>
                                  </p:stCondLst>
                                  <p:childTnLst>
                                    <p:animEffect transition="out" filter="fade">
                                      <p:cBhvr>
                                        <p:cTn id="12" dur="3000"/>
                                        <p:tgtEl>
                                          <p:spTgt spid="3"/>
                                        </p:tgtEl>
                                      </p:cBhvr>
                                    </p:animEffect>
                                    <p:set>
                                      <p:cBhvr>
                                        <p:cTn id="13" dur="1" fill="hold">
                                          <p:stCondLst>
                                            <p:cond delay="2999"/>
                                          </p:stCondLst>
                                        </p:cTn>
                                        <p:tgtEl>
                                          <p:spTgt spid="3"/>
                                        </p:tgtEl>
                                        <p:attrNameLst>
                                          <p:attrName>style.visibility</p:attrName>
                                        </p:attrNameLst>
                                      </p:cBhvr>
                                      <p:to>
                                        <p:strVal val="hidden"/>
                                      </p:to>
                                    </p:set>
                                  </p:childTnLst>
                                </p:cTn>
                              </p:par>
                              <p:par>
                                <p:cTn id="14" presetID="10" presetClass="exit" presetSubtype="0" fill="hold" nodeType="withEffect">
                                  <p:stCondLst>
                                    <p:cond delay="1000"/>
                                  </p:stCondLst>
                                  <p:childTnLst>
                                    <p:animEffect transition="out" filter="fade">
                                      <p:cBhvr>
                                        <p:cTn id="15" dur="3000"/>
                                        <p:tgtEl>
                                          <p:spTgt spid="4"/>
                                        </p:tgtEl>
                                      </p:cBhvr>
                                    </p:animEffect>
                                    <p:set>
                                      <p:cBhvr>
                                        <p:cTn id="16" dur="1" fill="hold">
                                          <p:stCondLst>
                                            <p:cond delay="2999"/>
                                          </p:stCondLst>
                                        </p:cTn>
                                        <p:tgtEl>
                                          <p:spTgt spid="4"/>
                                        </p:tgtEl>
                                        <p:attrNameLst>
                                          <p:attrName>style.visibility</p:attrName>
                                        </p:attrNameLst>
                                      </p:cBhvr>
                                      <p:to>
                                        <p:strVal val="hidden"/>
                                      </p:to>
                                    </p:set>
                                  </p:childTnLst>
                                </p:cTn>
                              </p:par>
                              <p:par>
                                <p:cTn id="17" presetID="10" presetClass="exit" presetSubtype="0" fill="hold" nodeType="withEffect">
                                  <p:stCondLst>
                                    <p:cond delay="1500"/>
                                  </p:stCondLst>
                                  <p:childTnLst>
                                    <p:animEffect transition="out" filter="fade">
                                      <p:cBhvr>
                                        <p:cTn id="18" dur="3000"/>
                                        <p:tgtEl>
                                          <p:spTgt spid="5"/>
                                        </p:tgtEl>
                                      </p:cBhvr>
                                    </p:animEffect>
                                    <p:set>
                                      <p:cBhvr>
                                        <p:cTn id="19" dur="1" fill="hold">
                                          <p:stCondLst>
                                            <p:cond delay="2999"/>
                                          </p:stCondLst>
                                        </p:cTn>
                                        <p:tgtEl>
                                          <p:spTgt spid="5"/>
                                        </p:tgtEl>
                                        <p:attrNameLst>
                                          <p:attrName>style.visibility</p:attrName>
                                        </p:attrNameLst>
                                      </p:cBhvr>
                                      <p:to>
                                        <p:strVal val="hidden"/>
                                      </p:to>
                                    </p:set>
                                  </p:childTnLst>
                                </p:cTn>
                              </p:par>
                              <p:par>
                                <p:cTn id="20" presetID="10" presetClass="exit" presetSubtype="0" fill="hold" nodeType="withEffect">
                                  <p:stCondLst>
                                    <p:cond delay="2000"/>
                                  </p:stCondLst>
                                  <p:childTnLst>
                                    <p:animEffect transition="out" filter="fade">
                                      <p:cBhvr>
                                        <p:cTn id="21" dur="3000"/>
                                        <p:tgtEl>
                                          <p:spTgt spid="6"/>
                                        </p:tgtEl>
                                      </p:cBhvr>
                                    </p:animEffect>
                                    <p:set>
                                      <p:cBhvr>
                                        <p:cTn id="22" dur="1" fill="hold">
                                          <p:stCondLst>
                                            <p:cond delay="2999"/>
                                          </p:stCondLst>
                                        </p:cTn>
                                        <p:tgtEl>
                                          <p:spTgt spid="6"/>
                                        </p:tgtEl>
                                        <p:attrNameLst>
                                          <p:attrName>style.visibility</p:attrName>
                                        </p:attrNameLst>
                                      </p:cBhvr>
                                      <p:to>
                                        <p:strVal val="hidden"/>
                                      </p:to>
                                    </p:set>
                                  </p:childTnLst>
                                </p:cTn>
                              </p:par>
                              <p:par>
                                <p:cTn id="23" presetID="10" presetClass="exit" presetSubtype="0" fill="hold" nodeType="withEffect">
                                  <p:stCondLst>
                                    <p:cond delay="2500"/>
                                  </p:stCondLst>
                                  <p:childTnLst>
                                    <p:animEffect transition="out" filter="fade">
                                      <p:cBhvr>
                                        <p:cTn id="24" dur="3000"/>
                                        <p:tgtEl>
                                          <p:spTgt spid="7"/>
                                        </p:tgtEl>
                                      </p:cBhvr>
                                    </p:animEffect>
                                    <p:set>
                                      <p:cBhvr>
                                        <p:cTn id="25" dur="1" fill="hold">
                                          <p:stCondLst>
                                            <p:cond delay="2999"/>
                                          </p:stCondLst>
                                        </p:cTn>
                                        <p:tgtEl>
                                          <p:spTgt spid="7"/>
                                        </p:tgtEl>
                                        <p:attrNameLst>
                                          <p:attrName>style.visibility</p:attrName>
                                        </p:attrNameLst>
                                      </p:cBhvr>
                                      <p:to>
                                        <p:strVal val="hidden"/>
                                      </p:to>
                                    </p:set>
                                  </p:childTnLst>
                                </p:cTn>
                              </p:par>
                              <p:par>
                                <p:cTn id="26" presetID="10" presetClass="exit" presetSubtype="0" fill="hold" nodeType="withEffect">
                                  <p:stCondLst>
                                    <p:cond delay="3000"/>
                                  </p:stCondLst>
                                  <p:childTnLst>
                                    <p:animEffect transition="out" filter="fade">
                                      <p:cBhvr>
                                        <p:cTn id="27" dur="3000"/>
                                        <p:tgtEl>
                                          <p:spTgt spid="8"/>
                                        </p:tgtEl>
                                      </p:cBhvr>
                                    </p:animEffect>
                                    <p:set>
                                      <p:cBhvr>
                                        <p:cTn id="28" dur="1" fill="hold">
                                          <p:stCondLst>
                                            <p:cond delay="2999"/>
                                          </p:stCondLst>
                                        </p:cTn>
                                        <p:tgtEl>
                                          <p:spTgt spid="8"/>
                                        </p:tgtEl>
                                        <p:attrNameLst>
                                          <p:attrName>style.visibility</p:attrName>
                                        </p:attrNameLst>
                                      </p:cBhvr>
                                      <p:to>
                                        <p:strVal val="hidden"/>
                                      </p:to>
                                    </p:set>
                                  </p:childTnLst>
                                </p:cTn>
                              </p:par>
                              <p:par>
                                <p:cTn id="29" presetID="10" presetClass="exit" presetSubtype="0" fill="hold" nodeType="withEffect">
                                  <p:stCondLst>
                                    <p:cond delay="3500"/>
                                  </p:stCondLst>
                                  <p:childTnLst>
                                    <p:animEffect transition="out" filter="fade">
                                      <p:cBhvr>
                                        <p:cTn id="30" dur="3000"/>
                                        <p:tgtEl>
                                          <p:spTgt spid="9"/>
                                        </p:tgtEl>
                                      </p:cBhvr>
                                    </p:animEffect>
                                    <p:set>
                                      <p:cBhvr>
                                        <p:cTn id="31" dur="1" fill="hold">
                                          <p:stCondLst>
                                            <p:cond delay="2999"/>
                                          </p:stCondLst>
                                        </p:cTn>
                                        <p:tgtEl>
                                          <p:spTgt spid="9"/>
                                        </p:tgtEl>
                                        <p:attrNameLst>
                                          <p:attrName>style.visibility</p:attrName>
                                        </p:attrNameLst>
                                      </p:cBhvr>
                                      <p:to>
                                        <p:strVal val="hidden"/>
                                      </p:to>
                                    </p:set>
                                  </p:childTnLst>
                                </p:cTn>
                              </p:par>
                              <p:par>
                                <p:cTn id="32" presetID="10" presetClass="exit" presetSubtype="0" fill="hold" nodeType="withEffect">
                                  <p:stCondLst>
                                    <p:cond delay="4000"/>
                                  </p:stCondLst>
                                  <p:childTnLst>
                                    <p:animEffect transition="out" filter="fade">
                                      <p:cBhvr>
                                        <p:cTn id="33" dur="3000"/>
                                        <p:tgtEl>
                                          <p:spTgt spid="10"/>
                                        </p:tgtEl>
                                      </p:cBhvr>
                                    </p:animEffect>
                                    <p:set>
                                      <p:cBhvr>
                                        <p:cTn id="34" dur="1" fill="hold">
                                          <p:stCondLst>
                                            <p:cond delay="2999"/>
                                          </p:stCondLst>
                                        </p:cTn>
                                        <p:tgtEl>
                                          <p:spTgt spid="10"/>
                                        </p:tgtEl>
                                        <p:attrNameLst>
                                          <p:attrName>style.visibility</p:attrName>
                                        </p:attrNameLst>
                                      </p:cBhvr>
                                      <p:to>
                                        <p:strVal val="hidden"/>
                                      </p:to>
                                    </p:set>
                                  </p:childTnLst>
                                </p:cTn>
                              </p:par>
                              <p:par>
                                <p:cTn id="35" presetID="10" presetClass="exit" presetSubtype="0" fill="hold" nodeType="withEffect">
                                  <p:stCondLst>
                                    <p:cond delay="4500"/>
                                  </p:stCondLst>
                                  <p:childTnLst>
                                    <p:animEffect transition="out" filter="fade">
                                      <p:cBhvr>
                                        <p:cTn id="36" dur="3000"/>
                                        <p:tgtEl>
                                          <p:spTgt spid="11"/>
                                        </p:tgtEl>
                                      </p:cBhvr>
                                    </p:animEffect>
                                    <p:set>
                                      <p:cBhvr>
                                        <p:cTn id="37" dur="1" fill="hold">
                                          <p:stCondLst>
                                            <p:cond delay="2999"/>
                                          </p:stCondLst>
                                        </p:cTn>
                                        <p:tgtEl>
                                          <p:spTgt spid="11"/>
                                        </p:tgtEl>
                                        <p:attrNameLst>
                                          <p:attrName>style.visibility</p:attrName>
                                        </p:attrNameLst>
                                      </p:cBhvr>
                                      <p:to>
                                        <p:strVal val="hidden"/>
                                      </p:to>
                                    </p:set>
                                  </p:childTnLst>
                                </p:cTn>
                              </p:par>
                              <p:par>
                                <p:cTn id="38" presetID="10" presetClass="exit" presetSubtype="0" fill="hold" nodeType="withEffect">
                                  <p:stCondLst>
                                    <p:cond delay="5000"/>
                                  </p:stCondLst>
                                  <p:childTnLst>
                                    <p:animEffect transition="out" filter="fade">
                                      <p:cBhvr>
                                        <p:cTn id="39" dur="3000"/>
                                        <p:tgtEl>
                                          <p:spTgt spid="12"/>
                                        </p:tgtEl>
                                      </p:cBhvr>
                                    </p:animEffect>
                                    <p:set>
                                      <p:cBhvr>
                                        <p:cTn id="40" dur="1" fill="hold">
                                          <p:stCondLst>
                                            <p:cond delay="2999"/>
                                          </p:stCondLst>
                                        </p:cTn>
                                        <p:tgtEl>
                                          <p:spTgt spid="12"/>
                                        </p:tgtEl>
                                        <p:attrNameLst>
                                          <p:attrName>style.visibility</p:attrName>
                                        </p:attrNameLst>
                                      </p:cBhvr>
                                      <p:to>
                                        <p:strVal val="hidden"/>
                                      </p:to>
                                    </p:set>
                                  </p:childTnLst>
                                </p:cTn>
                              </p:par>
                              <p:par>
                                <p:cTn id="41" presetID="10" presetClass="exit" presetSubtype="0" fill="hold" nodeType="withEffect">
                                  <p:stCondLst>
                                    <p:cond delay="5500"/>
                                  </p:stCondLst>
                                  <p:childTnLst>
                                    <p:animEffect transition="out" filter="fade">
                                      <p:cBhvr>
                                        <p:cTn id="42" dur="3000"/>
                                        <p:tgtEl>
                                          <p:spTgt spid="13"/>
                                        </p:tgtEl>
                                      </p:cBhvr>
                                    </p:animEffect>
                                    <p:set>
                                      <p:cBhvr>
                                        <p:cTn id="43" dur="1" fill="hold">
                                          <p:stCondLst>
                                            <p:cond delay="2999"/>
                                          </p:stCondLst>
                                        </p:cTn>
                                        <p:tgtEl>
                                          <p:spTgt spid="13"/>
                                        </p:tgtEl>
                                        <p:attrNameLst>
                                          <p:attrName>style.visibility</p:attrName>
                                        </p:attrNameLst>
                                      </p:cBhvr>
                                      <p:to>
                                        <p:strVal val="hidden"/>
                                      </p:to>
                                    </p:set>
                                  </p:childTnLst>
                                </p:cTn>
                              </p:par>
                              <p:par>
                                <p:cTn id="44" presetID="10" presetClass="exit" presetSubtype="0" fill="hold" nodeType="withEffect">
                                  <p:stCondLst>
                                    <p:cond delay="6000"/>
                                  </p:stCondLst>
                                  <p:childTnLst>
                                    <p:animEffect transition="out" filter="fade">
                                      <p:cBhvr>
                                        <p:cTn id="45" dur="3000"/>
                                        <p:tgtEl>
                                          <p:spTgt spid="14"/>
                                        </p:tgtEl>
                                      </p:cBhvr>
                                    </p:animEffect>
                                    <p:set>
                                      <p:cBhvr>
                                        <p:cTn id="46" dur="1" fill="hold">
                                          <p:stCondLst>
                                            <p:cond delay="2999"/>
                                          </p:stCondLst>
                                        </p:cTn>
                                        <p:tgtEl>
                                          <p:spTgt spid="14"/>
                                        </p:tgtEl>
                                        <p:attrNameLst>
                                          <p:attrName>style.visibility</p:attrName>
                                        </p:attrNameLst>
                                      </p:cBhvr>
                                      <p:to>
                                        <p:strVal val="hidden"/>
                                      </p:to>
                                    </p:set>
                                  </p:childTnLst>
                                </p:cTn>
                              </p:par>
                              <p:par>
                                <p:cTn id="47" presetID="10" presetClass="exit" presetSubtype="0" fill="hold" nodeType="withEffect">
                                  <p:stCondLst>
                                    <p:cond delay="6500"/>
                                  </p:stCondLst>
                                  <p:childTnLst>
                                    <p:animEffect transition="out" filter="fade">
                                      <p:cBhvr>
                                        <p:cTn id="48" dur="3000"/>
                                        <p:tgtEl>
                                          <p:spTgt spid="15"/>
                                        </p:tgtEl>
                                      </p:cBhvr>
                                    </p:animEffect>
                                    <p:set>
                                      <p:cBhvr>
                                        <p:cTn id="49" dur="1" fill="hold">
                                          <p:stCondLst>
                                            <p:cond delay="2999"/>
                                          </p:stCondLst>
                                        </p:cTn>
                                        <p:tgtEl>
                                          <p:spTgt spid="15"/>
                                        </p:tgtEl>
                                        <p:attrNameLst>
                                          <p:attrName>style.visibility</p:attrName>
                                        </p:attrNameLst>
                                      </p:cBhvr>
                                      <p:to>
                                        <p:strVal val="hidden"/>
                                      </p:to>
                                    </p:set>
                                  </p:childTnLst>
                                </p:cTn>
                              </p:par>
                              <p:par>
                                <p:cTn id="50" presetID="1" presetClass="entr" presetSubtype="0" fill="hold" nodeType="withEffect">
                                  <p:stCondLst>
                                    <p:cond delay="4500"/>
                                  </p:stCondLst>
                                  <p:childTnLst>
                                    <p:set>
                                      <p:cBhvr>
                                        <p:cTn id="51" dur="1" fill="hold">
                                          <p:stCondLst>
                                            <p:cond delay="0"/>
                                          </p:stCondLst>
                                        </p:cTn>
                                        <p:tgtEl>
                                          <p:spTgt spid="254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2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4105275" y="152400"/>
            <a:ext cx="305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fr-FR" altLang="en-US" sz="2800" b="1" dirty="0">
                <a:solidFill>
                  <a:schemeClr val="tx2"/>
                </a:solidFill>
                <a:latin typeface="Calibri" pitchFamily="34" charset="0"/>
              </a:rPr>
              <a:t>GLOBAL WARMING</a:t>
            </a: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371600"/>
            <a:ext cx="7477125"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a:latin typeface="Calibri" pitchFamily="34" charset="0"/>
              </a:rPr>
              <a:t>Page </a:t>
            </a:r>
            <a:fld id="{68888D9C-B1D2-4378-854F-EDB1E24E4075}" type="slidenum">
              <a:rPr lang="nl-NL" altLang="en-US" sz="1000">
                <a:latin typeface="Calibri" pitchFamily="34" charset="0"/>
              </a:rPr>
              <a:pPr algn="r" eaLnBrk="1" hangingPunct="1"/>
              <a:t>2</a:t>
            </a:fld>
            <a:endParaRPr lang="nl-NL" altLang="en-US" sz="1000">
              <a:latin typeface="Calibri" pitchFamily="34" charset="0"/>
            </a:endParaRPr>
          </a:p>
        </p:txBody>
      </p:sp>
      <p:sp>
        <p:nvSpPr>
          <p:cNvPr id="7" name="Text Box 82"/>
          <p:cNvSpPr txBox="1">
            <a:spLocks noChangeArrowheads="1"/>
          </p:cNvSpPr>
          <p:nvPr/>
        </p:nvSpPr>
        <p:spPr bwMode="auto">
          <a:xfrm rot="16200000">
            <a:off x="-514350" y="5945188"/>
            <a:ext cx="1528763" cy="306387"/>
          </a:xfrm>
          <a:prstGeom prst="rect">
            <a:avLst/>
          </a:prstGeom>
          <a:noFill/>
          <a:ln w="9525">
            <a:noFill/>
            <a:miter lim="800000"/>
            <a:headEnd/>
            <a:tailEnd/>
          </a:ln>
          <a:effectLst/>
        </p:spPr>
        <p:txBody>
          <a:bodyPr wrap="none">
            <a:spAutoFit/>
          </a:bodyPr>
          <a:lstStyle/>
          <a:p>
            <a:pPr>
              <a:defRPr/>
            </a:pPr>
            <a:r>
              <a:rPr lang="fr-FR" sz="1400" b="1" dirty="0">
                <a:effectLst>
                  <a:outerShdw blurRad="38100" dist="38100" dir="2700000" algn="tl">
                    <a:srgbClr val="C0C0C0"/>
                  </a:outerShdw>
                </a:effectLst>
              </a:rPr>
              <a:t>Global warming</a:t>
            </a:r>
            <a:endParaRPr lang="fr-FR" sz="1400" b="1" dirty="0">
              <a:solidFill>
                <a:schemeClr val="bg1"/>
              </a:solidFill>
            </a:endParaRPr>
          </a:p>
        </p:txBody>
      </p:sp>
      <p:sp>
        <p:nvSpPr>
          <p:cNvPr id="8" name="Rectangle 6"/>
          <p:cNvSpPr>
            <a:spLocks noChangeArrowheads="1"/>
          </p:cNvSpPr>
          <p:nvPr/>
        </p:nvSpPr>
        <p:spPr bwMode="auto">
          <a:xfrm>
            <a:off x="914400" y="141027"/>
            <a:ext cx="19688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altLang="en-US" sz="2800" b="1" i="1" dirty="0" smtClean="0">
                <a:solidFill>
                  <a:schemeClr val="accent5"/>
                </a:solidFill>
                <a:latin typeface="Georgia" pitchFamily="18" charset="0"/>
                <a:ea typeface="+mj-ea"/>
                <a:cs typeface="+mj-cs"/>
              </a:rPr>
              <a:t>WHY????</a:t>
            </a:r>
            <a:endParaRPr lang="fr-FR" altLang="en-US" sz="2800" b="1" i="1" dirty="0">
              <a:solidFill>
                <a:schemeClr val="accent5"/>
              </a:solidFill>
              <a:latin typeface="Georgia" pitchFamily="18" charset="0"/>
              <a:ea typeface="+mj-ea"/>
              <a:cs typeface="+mj-cs"/>
            </a:endParaRPr>
          </a:p>
        </p:txBody>
      </p:sp>
    </p:spTree>
    <p:extLst>
      <p:ext uri="{BB962C8B-B14F-4D97-AF65-F5344CB8AC3E}">
        <p14:creationId xmlns:p14="http://schemas.microsoft.com/office/powerpoint/2010/main" val="2649874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bwMode="auto">
          <a:xfrm>
            <a:off x="204788" y="76200"/>
            <a:ext cx="8024812" cy="533400"/>
          </a:xfrm>
          <a:ln>
            <a:miter lim="800000"/>
            <a:headEnd/>
            <a:tailEnd/>
          </a:ln>
        </p:spPr>
        <p:txBody>
          <a:bodyPr vert="horz" wrap="square" lIns="91440" tIns="45720" rIns="91440" bIns="45720" numCol="1" anchor="t" anchorCtr="0" compatLnSpc="1">
            <a:prstTxWarp prst="textNoShape">
              <a:avLst/>
            </a:prstTxWarp>
          </a:bodyPr>
          <a:lstStyle/>
          <a:p>
            <a:pPr>
              <a:defRPr/>
            </a:pPr>
            <a:r>
              <a:rPr lang="en-US" sz="2800" b="1" dirty="0" smtClean="0">
                <a:solidFill>
                  <a:schemeClr val="tx2"/>
                </a:solidFill>
                <a:ea typeface="+mn-ea"/>
                <a:cs typeface="Calibri" pitchFamily="34" charset="0"/>
              </a:rPr>
              <a:t>OXYGEN CARRIER SELECTION</a:t>
            </a:r>
          </a:p>
        </p:txBody>
      </p:sp>
      <p:sp>
        <p:nvSpPr>
          <p:cNvPr id="3" name="Content Placeholder 2"/>
          <p:cNvSpPr>
            <a:spLocks noGrp="1"/>
          </p:cNvSpPr>
          <p:nvPr>
            <p:ph idx="4294967295"/>
          </p:nvPr>
        </p:nvSpPr>
        <p:spPr>
          <a:xfrm>
            <a:off x="0" y="2438400"/>
            <a:ext cx="3808413" cy="2384425"/>
          </a:xfrm>
        </p:spPr>
        <p:txBody>
          <a:bodyPr/>
          <a:lstStyle/>
          <a:p>
            <a:pPr>
              <a:defRPr/>
            </a:pPr>
            <a:r>
              <a:rPr lang="en-US" dirty="0" smtClean="0">
                <a:solidFill>
                  <a:schemeClr val="accent2">
                    <a:lumMod val="75000"/>
                  </a:schemeClr>
                </a:solidFill>
              </a:rPr>
              <a:t>Thermo Gravimetric Analysis (TGA)</a:t>
            </a:r>
            <a:endParaRPr lang="en-US" sz="1800" dirty="0" smtClean="0">
              <a:solidFill>
                <a:schemeClr val="accent2">
                  <a:lumMod val="75000"/>
                </a:schemeClr>
              </a:solidFill>
            </a:endParaRPr>
          </a:p>
          <a:p>
            <a:pPr lvl="1">
              <a:buFont typeface="Arial" pitchFamily="34" charset="0"/>
              <a:buNone/>
              <a:defRPr/>
            </a:pPr>
            <a:endParaRPr lang="en-US" dirty="0" smtClean="0"/>
          </a:p>
          <a:p>
            <a:pPr lvl="1">
              <a:defRPr/>
            </a:pPr>
            <a:endParaRPr lang="en-US" dirty="0" smtClean="0"/>
          </a:p>
          <a:p>
            <a:pPr>
              <a:defRPr/>
            </a:pPr>
            <a:endParaRPr lang="en-US" dirty="0"/>
          </a:p>
        </p:txBody>
      </p:sp>
      <p:pic>
        <p:nvPicPr>
          <p:cNvPr id="27652"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914400"/>
            <a:ext cx="5411788"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4"/>
          <p:cNvSpPr>
            <a:spLocks noChangeArrowheads="1"/>
          </p:cNvSpPr>
          <p:nvPr/>
        </p:nvSpPr>
        <p:spPr bwMode="auto">
          <a:xfrm>
            <a:off x="4572000" y="5188033"/>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dirty="0"/>
              <a:t>Gas velocity: 8 mL/s</a:t>
            </a:r>
          </a:p>
          <a:p>
            <a:pPr eaLnBrk="1" hangingPunct="1"/>
            <a:r>
              <a:rPr lang="en-US" altLang="en-US" sz="1200" dirty="0"/>
              <a:t>Sample: 100 mg</a:t>
            </a:r>
          </a:p>
        </p:txBody>
      </p:sp>
      <p:sp>
        <p:nvSpPr>
          <p:cNvPr id="27654"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a:latin typeface="Calibri" pitchFamily="34" charset="0"/>
              </a:rPr>
              <a:t>Page </a:t>
            </a:r>
            <a:fld id="{0A1CF075-77B8-4109-8D50-7C07F1BEF789}" type="slidenum">
              <a:rPr lang="nl-NL" altLang="en-US" sz="1000">
                <a:latin typeface="Calibri" pitchFamily="34" charset="0"/>
              </a:rPr>
              <a:pPr algn="r" eaLnBrk="1" hangingPunct="1"/>
              <a:t>20</a:t>
            </a:fld>
            <a:endParaRPr lang="nl-NL" altLang="en-US" sz="1000">
              <a:latin typeface="Calibri" pitchFamily="34" charset="0"/>
            </a:endParaRPr>
          </a:p>
        </p:txBody>
      </p:sp>
    </p:spTree>
    <p:extLst>
      <p:ext uri="{BB962C8B-B14F-4D97-AF65-F5344CB8AC3E}">
        <p14:creationId xmlns:p14="http://schemas.microsoft.com/office/powerpoint/2010/main" val="2780787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00200"/>
            <a:ext cx="6477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 name="Rectangle 8"/>
          <p:cNvSpPr txBox="1">
            <a:spLocks noChangeArrowheads="1"/>
          </p:cNvSpPr>
          <p:nvPr/>
        </p:nvSpPr>
        <p:spPr bwMode="auto">
          <a:xfrm>
            <a:off x="762000" y="914400"/>
            <a:ext cx="8229600" cy="893763"/>
          </a:xfrm>
          <a:prstGeom prst="rect">
            <a:avLst/>
          </a:prstGeom>
          <a:noFill/>
          <a:ln w="9525">
            <a:noFill/>
            <a:miter lim="800000"/>
            <a:headEnd/>
            <a:tailEnd/>
          </a:ln>
        </p:spPr>
        <p:txBody>
          <a:bodyPr lIns="0" tIns="0" rIns="0" bIns="0"/>
          <a:lstStyle/>
          <a:p>
            <a:pPr marL="268288" indent="-268288" eaLnBrk="0" hangingPunct="0">
              <a:spcBef>
                <a:spcPct val="20000"/>
              </a:spcBef>
              <a:buClr>
                <a:schemeClr val="accent1"/>
              </a:buClr>
              <a:buFontTx/>
              <a:buChar char="•"/>
              <a:defRPr/>
            </a:pPr>
            <a:r>
              <a:rPr lang="en-US" sz="2400" b="1" kern="0" dirty="0">
                <a:latin typeface="+mn-lt"/>
                <a:cs typeface="+mn-cs"/>
              </a:rPr>
              <a:t>Oxidation cycle: Tuning temperature increase with weight content active material</a:t>
            </a:r>
          </a:p>
          <a:p>
            <a:pPr marL="534988" lvl="1" indent="-265113" eaLnBrk="0" hangingPunct="0">
              <a:spcBef>
                <a:spcPct val="20000"/>
              </a:spcBef>
              <a:buClr>
                <a:schemeClr val="tx1"/>
              </a:buClr>
              <a:defRPr/>
            </a:pPr>
            <a:endParaRPr lang="en-US" sz="2200" b="1" kern="0" dirty="0">
              <a:latin typeface="+mn-lt"/>
            </a:endParaRPr>
          </a:p>
        </p:txBody>
      </p:sp>
      <p:sp>
        <p:nvSpPr>
          <p:cNvPr id="28677" name="Rectangle 12"/>
          <p:cNvSpPr>
            <a:spLocks noChangeArrowheads="1"/>
          </p:cNvSpPr>
          <p:nvPr/>
        </p:nvSpPr>
        <p:spPr bwMode="auto">
          <a:xfrm>
            <a:off x="2438400" y="6172200"/>
            <a:ext cx="419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active weight in oxidized state [kg/kg]</a:t>
            </a:r>
          </a:p>
        </p:txBody>
      </p:sp>
      <p:sp>
        <p:nvSpPr>
          <p:cNvPr id="28678"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a:latin typeface="Calibri" pitchFamily="34" charset="0"/>
              </a:rPr>
              <a:t>Page </a:t>
            </a:r>
            <a:fld id="{892FC4D6-9B83-4FD8-A7CA-17C704CAEEB7}" type="slidenum">
              <a:rPr lang="nl-NL" altLang="en-US" sz="1000">
                <a:latin typeface="Calibri" pitchFamily="34" charset="0"/>
              </a:rPr>
              <a:pPr algn="r" eaLnBrk="1" hangingPunct="1"/>
              <a:t>21</a:t>
            </a:fld>
            <a:endParaRPr lang="nl-NL" altLang="en-US" sz="1000">
              <a:latin typeface="Calibri" pitchFamily="34" charset="0"/>
            </a:endParaRPr>
          </a:p>
        </p:txBody>
      </p:sp>
      <p:sp>
        <p:nvSpPr>
          <p:cNvPr id="8" name="Title 1"/>
          <p:cNvSpPr txBox="1">
            <a:spLocks/>
          </p:cNvSpPr>
          <p:nvPr/>
        </p:nvSpPr>
        <p:spPr bwMode="auto">
          <a:xfrm>
            <a:off x="204788" y="76200"/>
            <a:ext cx="8024812" cy="53340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b="1" smtClean="0">
                <a:solidFill>
                  <a:schemeClr val="tx2"/>
                </a:solidFill>
                <a:ea typeface="+mn-ea"/>
                <a:cs typeface="Calibri" pitchFamily="34" charset="0"/>
              </a:rPr>
              <a:t>OXYGEN CARRIER SELECTION</a:t>
            </a:r>
            <a:endParaRPr lang="en-US" sz="2800" b="1" dirty="0" smtClean="0">
              <a:solidFill>
                <a:schemeClr val="tx2"/>
              </a:solidFill>
              <a:ea typeface="+mn-ea"/>
              <a:cs typeface="Calibri" pitchFamily="34" charset="0"/>
            </a:endParaRPr>
          </a:p>
        </p:txBody>
      </p:sp>
    </p:spTree>
    <p:extLst>
      <p:ext uri="{BB962C8B-B14F-4D97-AF65-F5344CB8AC3E}">
        <p14:creationId xmlns:p14="http://schemas.microsoft.com/office/powerpoint/2010/main" val="359207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1066800" y="2057400"/>
            <a:ext cx="7772400" cy="2895600"/>
          </a:xfrm>
          <a:prstGeom prst="roundRect">
            <a:avLst>
              <a:gd name="adj" fmla="val 5837"/>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a:cs typeface="Calibri" pitchFamily="34" charset="0"/>
            </a:endParaRPr>
          </a:p>
        </p:txBody>
      </p:sp>
      <p:sp>
        <p:nvSpPr>
          <p:cNvPr id="7" name="Rectangle 8"/>
          <p:cNvSpPr txBox="1">
            <a:spLocks noChangeArrowheads="1"/>
          </p:cNvSpPr>
          <p:nvPr/>
        </p:nvSpPr>
        <p:spPr bwMode="auto">
          <a:xfrm>
            <a:off x="685800" y="1087438"/>
            <a:ext cx="8229600" cy="3560762"/>
          </a:xfrm>
          <a:prstGeom prst="rect">
            <a:avLst/>
          </a:prstGeom>
          <a:noFill/>
          <a:ln w="9525">
            <a:noFill/>
            <a:miter lim="800000"/>
            <a:headEnd/>
            <a:tailEnd/>
          </a:ln>
        </p:spPr>
        <p:txBody>
          <a:bodyPr lIns="0" tIns="0" rIns="0" bIns="0"/>
          <a:lstStyle/>
          <a:p>
            <a:pPr marL="268288" indent="-268288" eaLnBrk="0" hangingPunct="0">
              <a:spcBef>
                <a:spcPct val="20000"/>
              </a:spcBef>
              <a:buClr>
                <a:schemeClr val="accent1"/>
              </a:buClr>
              <a:buFontTx/>
              <a:buChar char="•"/>
              <a:defRPr/>
            </a:pPr>
            <a:r>
              <a:rPr lang="en-US" sz="2400" b="1" kern="0" dirty="0">
                <a:latin typeface="Calibri" pitchFamily="34" charset="0"/>
                <a:cs typeface="Calibri" pitchFamily="34" charset="0"/>
              </a:rPr>
              <a:t>1-D Pseudo-homogeneous packed bed CLC model:</a:t>
            </a:r>
          </a:p>
          <a:p>
            <a:pPr marL="534988" lvl="1" indent="-265113" eaLnBrk="0" hangingPunct="0">
              <a:spcBef>
                <a:spcPct val="20000"/>
              </a:spcBef>
              <a:buClr>
                <a:schemeClr val="tx1"/>
              </a:buClr>
              <a:buFontTx/>
              <a:buChar char="•"/>
              <a:defRPr/>
            </a:pPr>
            <a:r>
              <a:rPr lang="en-US" sz="2000" kern="0" dirty="0">
                <a:latin typeface="Calibri" pitchFamily="34" charset="0"/>
                <a:cs typeface="Calibri" pitchFamily="34" charset="0"/>
              </a:rPr>
              <a:t>Plug flow with superimposed axial dispersion:</a:t>
            </a:r>
          </a:p>
          <a:p>
            <a:pPr marL="534988" lvl="1" indent="-265113" eaLnBrk="0" hangingPunct="0">
              <a:spcBef>
                <a:spcPct val="20000"/>
              </a:spcBef>
              <a:buClr>
                <a:schemeClr val="tx1"/>
              </a:buClr>
              <a:defRPr/>
            </a:pPr>
            <a:endParaRPr lang="en-US" sz="2200" b="1" kern="0" dirty="0">
              <a:latin typeface="Calibri" pitchFamily="34" charset="0"/>
              <a:cs typeface="Calibri" pitchFamily="34" charset="0"/>
            </a:endParaRPr>
          </a:p>
        </p:txBody>
      </p:sp>
      <p:graphicFrame>
        <p:nvGraphicFramePr>
          <p:cNvPr id="24580" name="Object 2"/>
          <p:cNvGraphicFramePr>
            <a:graphicFrameLocks noGrp="1" noChangeAspect="1"/>
          </p:cNvGraphicFramePr>
          <p:nvPr>
            <p:ph sz="half" idx="4294967295"/>
            <p:extLst>
              <p:ext uri="{D42A27DB-BD31-4B8C-83A1-F6EECF244321}">
                <p14:modId xmlns:p14="http://schemas.microsoft.com/office/powerpoint/2010/main" val="603415430"/>
              </p:ext>
            </p:extLst>
          </p:nvPr>
        </p:nvGraphicFramePr>
        <p:xfrm>
          <a:off x="1173162" y="3617913"/>
          <a:ext cx="6599238" cy="649287"/>
        </p:xfrm>
        <a:graphic>
          <a:graphicData uri="http://schemas.openxmlformats.org/presentationml/2006/ole">
            <mc:AlternateContent xmlns:mc="http://schemas.openxmlformats.org/markup-compatibility/2006">
              <mc:Choice xmlns:v="urn:schemas-microsoft-com:vml" Requires="v">
                <p:oleObj spid="_x0000_s46098" name="Equation" r:id="rId4" imgW="4000500" imgH="393700" progId="">
                  <p:embed/>
                </p:oleObj>
              </mc:Choice>
              <mc:Fallback>
                <p:oleObj name="Equation" r:id="rId4" imgW="4000500" imgH="3937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3162" y="3617913"/>
                        <a:ext cx="659923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1" name="Object 3"/>
          <p:cNvGraphicFramePr>
            <a:graphicFrameLocks noChangeAspect="1"/>
          </p:cNvGraphicFramePr>
          <p:nvPr/>
        </p:nvGraphicFramePr>
        <p:xfrm>
          <a:off x="1143000" y="2133600"/>
          <a:ext cx="5237163" cy="690563"/>
        </p:xfrm>
        <a:graphic>
          <a:graphicData uri="http://schemas.openxmlformats.org/presentationml/2006/ole">
            <mc:AlternateContent xmlns:mc="http://schemas.openxmlformats.org/markup-compatibility/2006">
              <mc:Choice xmlns:v="urn:schemas-microsoft-com:vml" Requires="v">
                <p:oleObj spid="_x0000_s46099" name="Equation" r:id="rId6" imgW="3175000" imgH="419100" progId="">
                  <p:embed/>
                </p:oleObj>
              </mc:Choice>
              <mc:Fallback>
                <p:oleObj name="Equation" r:id="rId6" imgW="3175000" imgH="4191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133600"/>
                        <a:ext cx="5237163"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2" name="Object 4"/>
          <p:cNvGraphicFramePr>
            <a:graphicFrameLocks noChangeAspect="1"/>
          </p:cNvGraphicFramePr>
          <p:nvPr/>
        </p:nvGraphicFramePr>
        <p:xfrm>
          <a:off x="1143000" y="2895600"/>
          <a:ext cx="2492375" cy="690563"/>
        </p:xfrm>
        <a:graphic>
          <a:graphicData uri="http://schemas.openxmlformats.org/presentationml/2006/ole">
            <mc:AlternateContent xmlns:mc="http://schemas.openxmlformats.org/markup-compatibility/2006">
              <mc:Choice xmlns:v="urn:schemas-microsoft-com:vml" Requires="v">
                <p:oleObj spid="_x0000_s46100" name="Equation" r:id="rId8" imgW="1511300" imgH="419100" progId="">
                  <p:embed/>
                </p:oleObj>
              </mc:Choice>
              <mc:Fallback>
                <p:oleObj name="Equation" r:id="rId8" imgW="1511300" imgH="4191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2895600"/>
                        <a:ext cx="249237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3" name="Object 5"/>
          <p:cNvGraphicFramePr>
            <a:graphicFrameLocks noChangeAspect="1"/>
          </p:cNvGraphicFramePr>
          <p:nvPr/>
        </p:nvGraphicFramePr>
        <p:xfrm>
          <a:off x="1214438" y="4457700"/>
          <a:ext cx="1570037" cy="419100"/>
        </p:xfrm>
        <a:graphic>
          <a:graphicData uri="http://schemas.openxmlformats.org/presentationml/2006/ole">
            <mc:AlternateContent xmlns:mc="http://schemas.openxmlformats.org/markup-compatibility/2006">
              <mc:Choice xmlns:v="urn:schemas-microsoft-com:vml" Requires="v">
                <p:oleObj spid="_x0000_s46101" name="Equation" r:id="rId10" imgW="952087" imgH="253890" progId="">
                  <p:embed/>
                </p:oleObj>
              </mc:Choice>
              <mc:Fallback>
                <p:oleObj name="Equation" r:id="rId10" imgW="952087" imgH="25389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4438" y="4457700"/>
                        <a:ext cx="157003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4" name="Text Box 15"/>
          <p:cNvSpPr txBox="1">
            <a:spLocks noChangeArrowheads="1"/>
          </p:cNvSpPr>
          <p:nvPr/>
        </p:nvSpPr>
        <p:spPr bwMode="auto">
          <a:xfrm>
            <a:off x="7391400" y="2362200"/>
            <a:ext cx="14033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500">
                <a:latin typeface="Calibri" pitchFamily="34" charset="0"/>
              </a:rPr>
              <a:t>(gas phase)</a:t>
            </a:r>
          </a:p>
        </p:txBody>
      </p:sp>
      <p:sp>
        <p:nvSpPr>
          <p:cNvPr id="24585" name="Text Box 16"/>
          <p:cNvSpPr txBox="1">
            <a:spLocks noChangeArrowheads="1"/>
          </p:cNvSpPr>
          <p:nvPr/>
        </p:nvSpPr>
        <p:spPr bwMode="auto">
          <a:xfrm>
            <a:off x="7435850" y="3048000"/>
            <a:ext cx="14033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500">
                <a:latin typeface="Calibri" pitchFamily="34" charset="0"/>
              </a:rPr>
              <a:t>(solid phase)</a:t>
            </a:r>
          </a:p>
        </p:txBody>
      </p:sp>
      <p:sp>
        <p:nvSpPr>
          <p:cNvPr id="24586" name="Text Box 17"/>
          <p:cNvSpPr txBox="1">
            <a:spLocks noChangeArrowheads="1"/>
          </p:cNvSpPr>
          <p:nvPr/>
        </p:nvSpPr>
        <p:spPr bwMode="auto">
          <a:xfrm>
            <a:off x="7512050" y="3733800"/>
            <a:ext cx="14033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500">
                <a:latin typeface="Calibri" pitchFamily="34" charset="0"/>
              </a:rPr>
              <a:t>(energy)</a:t>
            </a:r>
          </a:p>
        </p:txBody>
      </p:sp>
      <p:sp>
        <p:nvSpPr>
          <p:cNvPr id="19" name="Rectangle 4"/>
          <p:cNvSpPr txBox="1">
            <a:spLocks noChangeArrowheads="1"/>
          </p:cNvSpPr>
          <p:nvPr/>
        </p:nvSpPr>
        <p:spPr bwMode="auto">
          <a:xfrm>
            <a:off x="611188" y="0"/>
            <a:ext cx="8024812" cy="895350"/>
          </a:xfrm>
          <a:prstGeom prst="rect">
            <a:avLst/>
          </a:prstGeom>
          <a:noFill/>
          <a:ln w="9525">
            <a:noFill/>
            <a:miter lim="800000"/>
            <a:headEnd/>
            <a:tailEnd/>
          </a:ln>
        </p:spPr>
        <p:txBody>
          <a:bodyPr lIns="0" tIns="0" rIns="0" bIns="0" anchor="ctr"/>
          <a:lstStyle/>
          <a:p>
            <a:pPr algn="ctr" eaLnBrk="0" hangingPunct="0">
              <a:defRPr/>
            </a:pPr>
            <a:r>
              <a:rPr lang="en-US" sz="3600" b="1" kern="0" dirty="0">
                <a:solidFill>
                  <a:schemeClr val="tx2"/>
                </a:solidFill>
                <a:latin typeface="Calibri" pitchFamily="34" charset="0"/>
                <a:cs typeface="Calibri" pitchFamily="34" charset="0"/>
              </a:rPr>
              <a:t>CLC - Modeling</a:t>
            </a:r>
            <a:endParaRPr lang="en-US" sz="3600" b="1" kern="0" dirty="0">
              <a:solidFill>
                <a:schemeClr val="tx2"/>
              </a:solidFill>
              <a:latin typeface="Calibri" pitchFamily="34" charset="0"/>
              <a:ea typeface="+mj-ea"/>
              <a:cs typeface="Calibri" pitchFamily="34" charset="0"/>
            </a:endParaRPr>
          </a:p>
        </p:txBody>
      </p:sp>
      <p:sp>
        <p:nvSpPr>
          <p:cNvPr id="20" name="Rectangle 8"/>
          <p:cNvSpPr txBox="1">
            <a:spLocks noChangeArrowheads="1"/>
          </p:cNvSpPr>
          <p:nvPr/>
        </p:nvSpPr>
        <p:spPr bwMode="auto">
          <a:xfrm>
            <a:off x="762000" y="5126038"/>
            <a:ext cx="5638800" cy="1274762"/>
          </a:xfrm>
          <a:prstGeom prst="rect">
            <a:avLst/>
          </a:prstGeom>
          <a:noFill/>
          <a:ln w="9525">
            <a:noFill/>
            <a:miter lim="800000"/>
            <a:headEnd/>
            <a:tailEnd/>
          </a:ln>
        </p:spPr>
        <p:txBody>
          <a:bodyPr lIns="0" tIns="0" rIns="0" bIns="0"/>
          <a:lstStyle/>
          <a:p>
            <a:pPr marL="534988" lvl="1" indent="-265113" eaLnBrk="0" hangingPunct="0">
              <a:spcBef>
                <a:spcPct val="20000"/>
              </a:spcBef>
              <a:buClr>
                <a:schemeClr val="tx1"/>
              </a:buClr>
              <a:buFontTx/>
              <a:buChar char="•"/>
              <a:defRPr/>
            </a:pPr>
            <a:r>
              <a:rPr lang="en-US" sz="2000" kern="0" dirty="0">
                <a:latin typeface="Calibri" pitchFamily="34" charset="0"/>
                <a:cs typeface="Calibri" pitchFamily="34" charset="0"/>
              </a:rPr>
              <a:t>Intra-particle effects ignored at first</a:t>
            </a:r>
          </a:p>
          <a:p>
            <a:pPr marL="534988" lvl="1" indent="-265113" eaLnBrk="0" hangingPunct="0">
              <a:spcBef>
                <a:spcPct val="20000"/>
              </a:spcBef>
              <a:buClr>
                <a:schemeClr val="tx1"/>
              </a:buClr>
              <a:buFontTx/>
              <a:buChar char="•"/>
              <a:defRPr/>
            </a:pPr>
            <a:r>
              <a:rPr lang="en-US" sz="2000" kern="0" dirty="0" err="1">
                <a:latin typeface="Calibri" pitchFamily="34" charset="0"/>
                <a:cs typeface="Calibri" pitchFamily="34" charset="0"/>
              </a:rPr>
              <a:t>Modelling</a:t>
            </a:r>
            <a:r>
              <a:rPr lang="en-US" sz="2000" kern="0" dirty="0">
                <a:latin typeface="Calibri" pitchFamily="34" charset="0"/>
                <a:cs typeface="Calibri" pitchFamily="34" charset="0"/>
              </a:rPr>
              <a:t> system: Me/</a:t>
            </a:r>
            <a:r>
              <a:rPr lang="en-US" sz="2000" kern="0" dirty="0" err="1">
                <a:latin typeface="Calibri" pitchFamily="34" charset="0"/>
                <a:cs typeface="Calibri" pitchFamily="34" charset="0"/>
              </a:rPr>
              <a:t>MeO</a:t>
            </a:r>
            <a:endParaRPr lang="en-US" sz="2000" kern="0" dirty="0">
              <a:latin typeface="Calibri" pitchFamily="34" charset="0"/>
              <a:cs typeface="Calibri" pitchFamily="34" charset="0"/>
            </a:endParaRPr>
          </a:p>
          <a:p>
            <a:pPr marL="534988" lvl="1" indent="-265113" eaLnBrk="0" hangingPunct="0">
              <a:spcBef>
                <a:spcPct val="20000"/>
              </a:spcBef>
              <a:buClr>
                <a:schemeClr val="tx1"/>
              </a:buClr>
              <a:buFont typeface="Wingdings" pitchFamily="2" charset="2"/>
              <a:buNone/>
              <a:defRPr/>
            </a:pPr>
            <a:endParaRPr lang="en-US" kern="0" dirty="0">
              <a:latin typeface="Calibri" pitchFamily="34" charset="0"/>
              <a:cs typeface="Calibri" pitchFamily="34" charset="0"/>
            </a:endParaRPr>
          </a:p>
          <a:p>
            <a:pPr marL="268288" indent="-268288" eaLnBrk="0" hangingPunct="0">
              <a:spcBef>
                <a:spcPct val="20000"/>
              </a:spcBef>
              <a:buClr>
                <a:schemeClr val="accent1"/>
              </a:buClr>
              <a:buFontTx/>
              <a:buChar char="•"/>
              <a:defRPr/>
            </a:pPr>
            <a:endParaRPr lang="en-US" sz="2400" b="1" kern="0" dirty="0">
              <a:latin typeface="Calibri" pitchFamily="34" charset="0"/>
              <a:cs typeface="Calibri" pitchFamily="34" charset="0"/>
            </a:endParaRPr>
          </a:p>
        </p:txBody>
      </p:sp>
      <p:sp>
        <p:nvSpPr>
          <p:cNvPr id="24589" name="Rectangle 15"/>
          <p:cNvSpPr>
            <a:spLocks noChangeArrowheads="1"/>
          </p:cNvSpPr>
          <p:nvPr/>
        </p:nvSpPr>
        <p:spPr bwMode="auto">
          <a:xfrm>
            <a:off x="457200" y="5867400"/>
            <a:ext cx="647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dirty="0">
                <a:latin typeface="Calibri" pitchFamily="34" charset="0"/>
              </a:rPr>
              <a:t>More information:</a:t>
            </a:r>
          </a:p>
          <a:p>
            <a:pPr eaLnBrk="1" hangingPunct="1"/>
            <a:r>
              <a:rPr lang="en-US" altLang="en-US" sz="1200" dirty="0" err="1">
                <a:latin typeface="Calibri" pitchFamily="34" charset="0"/>
              </a:rPr>
              <a:t>Noorman</a:t>
            </a:r>
            <a:r>
              <a:rPr lang="en-US" altLang="en-US" sz="1200" dirty="0">
                <a:latin typeface="Calibri" pitchFamily="34" charset="0"/>
              </a:rPr>
              <a:t> et al, </a:t>
            </a:r>
            <a:r>
              <a:rPr lang="en-US" altLang="en-US" sz="1200" i="1" dirty="0">
                <a:latin typeface="Calibri" pitchFamily="34" charset="0"/>
              </a:rPr>
              <a:t>Packed Bed Technology for Chemical-Looping Combustion.</a:t>
            </a:r>
            <a:endParaRPr lang="en-US" altLang="en-US" sz="1200" dirty="0">
              <a:latin typeface="Calibri" pitchFamily="34" charset="0"/>
            </a:endParaRPr>
          </a:p>
          <a:p>
            <a:pPr eaLnBrk="1" hangingPunct="1"/>
            <a:r>
              <a:rPr lang="en-US" altLang="en-US" sz="1200" dirty="0">
                <a:latin typeface="Calibri" pitchFamily="34" charset="0"/>
              </a:rPr>
              <a:t>Ind. Eng. Chem. Res. </a:t>
            </a:r>
            <a:r>
              <a:rPr lang="en-US" altLang="en-US" sz="1200" dirty="0" smtClean="0">
                <a:latin typeface="Calibri" pitchFamily="34" charset="0"/>
              </a:rPr>
              <a:t>2012, </a:t>
            </a:r>
            <a:r>
              <a:rPr lang="en-US" altLang="en-US" sz="1200" dirty="0">
                <a:latin typeface="Calibri" pitchFamily="34" charset="0"/>
              </a:rPr>
              <a:t>46, 4212-4220.</a:t>
            </a:r>
          </a:p>
        </p:txBody>
      </p:sp>
      <p:sp>
        <p:nvSpPr>
          <p:cNvPr id="24590"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a:latin typeface="Calibri" pitchFamily="34" charset="0"/>
              </a:rPr>
              <a:t>Page </a:t>
            </a:r>
            <a:fld id="{A2915A80-7BE9-4559-B9A5-3DCEF2B6CE36}" type="slidenum">
              <a:rPr lang="nl-NL" altLang="en-US" sz="1000">
                <a:latin typeface="Calibri" pitchFamily="34" charset="0"/>
              </a:rPr>
              <a:pPr algn="r" eaLnBrk="1" hangingPunct="1"/>
              <a:t>22</a:t>
            </a:fld>
            <a:endParaRPr lang="nl-NL" altLang="en-US" sz="1000">
              <a:latin typeface="Calibri" pitchFamily="34" charset="0"/>
            </a:endParaRPr>
          </a:p>
        </p:txBody>
      </p:sp>
    </p:spTree>
    <p:extLst>
      <p:ext uri="{BB962C8B-B14F-4D97-AF65-F5344CB8AC3E}">
        <p14:creationId xmlns:p14="http://schemas.microsoft.com/office/powerpoint/2010/main" val="2378043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685800" y="914400"/>
            <a:ext cx="7772400" cy="685800"/>
          </a:xfrm>
        </p:spPr>
        <p:txBody>
          <a:bodyPr>
            <a:normAutofit fontScale="90000"/>
          </a:bodyPr>
          <a:lstStyle/>
          <a:p>
            <a:r>
              <a:rPr lang="en-US" altLang="en-US" smtClean="0">
                <a:solidFill>
                  <a:schemeClr val="bg1"/>
                </a:solidFill>
              </a:rPr>
              <a:t>Experimental validation</a:t>
            </a:r>
          </a:p>
        </p:txBody>
      </p:sp>
      <p:sp>
        <p:nvSpPr>
          <p:cNvPr id="34820" name="Text Box 3"/>
          <p:cNvSpPr txBox="1">
            <a:spLocks noChangeArrowheads="1"/>
          </p:cNvSpPr>
          <p:nvPr/>
        </p:nvSpPr>
        <p:spPr bwMode="auto">
          <a:xfrm>
            <a:off x="1343025" y="1123950"/>
            <a:ext cx="2174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a:solidFill>
                  <a:srgbClr val="263C8A"/>
                </a:solidFill>
              </a:rPr>
              <a:t>Model description</a:t>
            </a:r>
          </a:p>
        </p:txBody>
      </p:sp>
      <p:sp>
        <p:nvSpPr>
          <p:cNvPr id="34821" name="Text Box 4"/>
          <p:cNvSpPr txBox="1">
            <a:spLocks noChangeArrowheads="1"/>
          </p:cNvSpPr>
          <p:nvPr/>
        </p:nvSpPr>
        <p:spPr bwMode="auto">
          <a:xfrm>
            <a:off x="5813425" y="1123950"/>
            <a:ext cx="2484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a:solidFill>
                  <a:srgbClr val="263C8A"/>
                </a:solidFill>
              </a:rPr>
              <a:t>Experimental results</a:t>
            </a:r>
          </a:p>
        </p:txBody>
      </p:sp>
      <p:pic>
        <p:nvPicPr>
          <p:cNvPr id="3482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066800"/>
            <a:ext cx="445135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093787"/>
            <a:ext cx="4351338"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66" name="Rectangle 42"/>
          <p:cNvSpPr>
            <a:spLocks noChangeArrowheads="1"/>
          </p:cNvSpPr>
          <p:nvPr/>
        </p:nvSpPr>
        <p:spPr bwMode="auto">
          <a:xfrm>
            <a:off x="520700" y="76200"/>
            <a:ext cx="7327900" cy="685800"/>
          </a:xfrm>
          <a:prstGeom prst="rect">
            <a:avLst/>
          </a:prstGeom>
          <a:noFill/>
          <a:ln w="9525">
            <a:noFill/>
            <a:miter lim="800000"/>
            <a:headEnd/>
            <a:tailEnd/>
          </a:ln>
          <a:effectLst/>
        </p:spPr>
        <p:txBody>
          <a:bodyPr anchor="ctr"/>
          <a:lstStyle/>
          <a:p>
            <a:pPr algn="ctr">
              <a:defRPr/>
            </a:pPr>
            <a:r>
              <a:rPr lang="en-US" sz="3600" b="1" dirty="0">
                <a:solidFill>
                  <a:schemeClr val="tx2"/>
                </a:solidFill>
                <a:latin typeface="Arial" charset="0"/>
                <a:cs typeface="+mn-cs"/>
              </a:rPr>
              <a:t>CLC</a:t>
            </a:r>
            <a:endParaRPr lang="en-US" sz="3600" b="1" dirty="0">
              <a:solidFill>
                <a:schemeClr val="bg1"/>
              </a:solidFill>
              <a:effectLst>
                <a:outerShdw blurRad="38100" dist="38100" dir="2700000" algn="tl">
                  <a:srgbClr val="C0C0C0"/>
                </a:outerShdw>
              </a:effectLst>
              <a:latin typeface="Arial" charset="0"/>
              <a:cs typeface="+mn-cs"/>
            </a:endParaRPr>
          </a:p>
        </p:txBody>
      </p:sp>
      <p:grpSp>
        <p:nvGrpSpPr>
          <p:cNvPr id="2" name="Group 80"/>
          <p:cNvGrpSpPr>
            <a:grpSpLocks/>
          </p:cNvGrpSpPr>
          <p:nvPr/>
        </p:nvGrpSpPr>
        <p:grpSpPr bwMode="auto">
          <a:xfrm>
            <a:off x="174625" y="4289425"/>
            <a:ext cx="8753475" cy="1616075"/>
            <a:chOff x="158" y="3033"/>
            <a:chExt cx="5514" cy="1018"/>
          </a:xfrm>
        </p:grpSpPr>
        <p:sp>
          <p:nvSpPr>
            <p:cNvPr id="34828" name="Text Box 81"/>
            <p:cNvSpPr txBox="1">
              <a:spLocks noChangeArrowheads="1"/>
            </p:cNvSpPr>
            <p:nvPr/>
          </p:nvSpPr>
          <p:spPr bwMode="auto">
            <a:xfrm>
              <a:off x="158" y="3033"/>
              <a:ext cx="1771" cy="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a:solidFill>
                    <a:srgbClr val="263C8A"/>
                  </a:solidFill>
                </a:rPr>
                <a:t>Oxidation reaction: </a:t>
              </a:r>
            </a:p>
            <a:p>
              <a:pPr algn="ctr" eaLnBrk="1" hangingPunct="1"/>
              <a:endParaRPr lang="en-US" altLang="en-US">
                <a:solidFill>
                  <a:srgbClr val="263C8A"/>
                </a:solidFill>
              </a:endParaRPr>
            </a:p>
            <a:p>
              <a:pPr algn="ctr" eaLnBrk="1" hangingPunct="1"/>
              <a:r>
                <a:rPr lang="en-US" altLang="en-US" sz="2000">
                  <a:solidFill>
                    <a:srgbClr val="263C8A"/>
                  </a:solidFill>
                </a:rPr>
                <a:t>(Cu/CuO, w</a:t>
              </a:r>
              <a:r>
                <a:rPr lang="en-US" altLang="en-US" sz="2000" baseline="-25000">
                  <a:solidFill>
                    <a:srgbClr val="263C8A"/>
                  </a:solidFill>
                </a:rPr>
                <a:t>act</a:t>
              </a:r>
              <a:r>
                <a:rPr lang="en-US" altLang="en-US" sz="2000">
                  <a:solidFill>
                    <a:srgbClr val="263C8A"/>
                  </a:solidFill>
                </a:rPr>
                <a:t> ≈ 0.1)</a:t>
              </a:r>
            </a:p>
          </p:txBody>
        </p:sp>
        <p:sp>
          <p:nvSpPr>
            <p:cNvPr id="34829" name="Rectangle 82"/>
            <p:cNvSpPr>
              <a:spLocks noChangeArrowheads="1"/>
            </p:cNvSpPr>
            <p:nvPr/>
          </p:nvSpPr>
          <p:spPr bwMode="auto">
            <a:xfrm>
              <a:off x="4762" y="3304"/>
              <a:ext cx="91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altLang="en-US" sz="2000">
                  <a:solidFill>
                    <a:srgbClr val="263C8A"/>
                  </a:solidFill>
                  <a:sym typeface="ZapfDingbats"/>
                </a:rPr>
                <a:t></a:t>
              </a:r>
            </a:p>
          </p:txBody>
        </p:sp>
        <p:sp>
          <p:nvSpPr>
            <p:cNvPr id="34830" name="Rectangle 83"/>
            <p:cNvSpPr>
              <a:spLocks noChangeArrowheads="1"/>
            </p:cNvSpPr>
            <p:nvPr/>
          </p:nvSpPr>
          <p:spPr bwMode="auto">
            <a:xfrm>
              <a:off x="3852" y="3304"/>
              <a:ext cx="91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altLang="en-US" sz="2000">
                  <a:solidFill>
                    <a:srgbClr val="263C8A"/>
                  </a:solidFill>
                </a:rPr>
                <a:t>199</a:t>
              </a:r>
            </a:p>
          </p:txBody>
        </p:sp>
        <p:sp>
          <p:nvSpPr>
            <p:cNvPr id="34831" name="Rectangle 84"/>
            <p:cNvSpPr>
              <a:spLocks noChangeArrowheads="1"/>
            </p:cNvSpPr>
            <p:nvPr/>
          </p:nvSpPr>
          <p:spPr bwMode="auto">
            <a:xfrm>
              <a:off x="3058" y="3304"/>
              <a:ext cx="79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altLang="en-US" sz="2000">
                  <a:solidFill>
                    <a:srgbClr val="263C8A"/>
                  </a:solidFill>
                </a:rPr>
                <a:t>195</a:t>
              </a:r>
            </a:p>
          </p:txBody>
        </p:sp>
        <p:sp>
          <p:nvSpPr>
            <p:cNvPr id="34832" name="Rectangle 85"/>
            <p:cNvSpPr>
              <a:spLocks noChangeArrowheads="1"/>
            </p:cNvSpPr>
            <p:nvPr/>
          </p:nvSpPr>
          <p:spPr bwMode="auto">
            <a:xfrm>
              <a:off x="2032" y="3304"/>
              <a:ext cx="102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altLang="en-US" sz="2000">
                  <a:solidFill>
                    <a:srgbClr val="263C8A"/>
                  </a:solidFill>
                  <a:latin typeface="Symbol" pitchFamily="18" charset="2"/>
                </a:rPr>
                <a:t>D</a:t>
              </a:r>
              <a:r>
                <a:rPr lang="en-US" altLang="en-US" sz="2000">
                  <a:solidFill>
                    <a:srgbClr val="263C8A"/>
                  </a:solidFill>
                </a:rPr>
                <a:t>T</a:t>
              </a:r>
              <a:r>
                <a:rPr lang="en-US" altLang="en-US" sz="2000" baseline="-25000">
                  <a:solidFill>
                    <a:srgbClr val="263C8A"/>
                  </a:solidFill>
                </a:rPr>
                <a:t>max </a:t>
              </a:r>
              <a:r>
                <a:rPr lang="en-US" altLang="en-US" sz="2000">
                  <a:solidFill>
                    <a:srgbClr val="263C8A"/>
                  </a:solidFill>
                </a:rPr>
                <a:t>[K]</a:t>
              </a:r>
            </a:p>
          </p:txBody>
        </p:sp>
        <p:sp>
          <p:nvSpPr>
            <p:cNvPr id="34833" name="Rectangle 86"/>
            <p:cNvSpPr>
              <a:spLocks noChangeArrowheads="1"/>
            </p:cNvSpPr>
            <p:nvPr/>
          </p:nvSpPr>
          <p:spPr bwMode="auto">
            <a:xfrm>
              <a:off x="3058" y="3802"/>
              <a:ext cx="79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altLang="en-US" sz="2000">
                  <a:solidFill>
                    <a:srgbClr val="263C8A"/>
                  </a:solidFill>
                </a:rPr>
                <a:t>0.13</a:t>
              </a:r>
            </a:p>
          </p:txBody>
        </p:sp>
        <p:sp>
          <p:nvSpPr>
            <p:cNvPr id="34834" name="Rectangle 87"/>
            <p:cNvSpPr>
              <a:spLocks noChangeArrowheads="1"/>
            </p:cNvSpPr>
            <p:nvPr/>
          </p:nvSpPr>
          <p:spPr bwMode="auto">
            <a:xfrm>
              <a:off x="3058" y="3553"/>
              <a:ext cx="79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altLang="en-US" sz="2000">
                  <a:solidFill>
                    <a:srgbClr val="263C8A"/>
                  </a:solidFill>
                </a:rPr>
                <a:t>1.53</a:t>
              </a:r>
            </a:p>
          </p:txBody>
        </p:sp>
        <p:sp>
          <p:nvSpPr>
            <p:cNvPr id="34835" name="Rectangle 88"/>
            <p:cNvSpPr>
              <a:spLocks noChangeArrowheads="1"/>
            </p:cNvSpPr>
            <p:nvPr/>
          </p:nvSpPr>
          <p:spPr bwMode="auto">
            <a:xfrm>
              <a:off x="3058" y="3055"/>
              <a:ext cx="79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altLang="en-US" sz="2000">
                  <a:solidFill>
                    <a:srgbClr val="263C8A"/>
                  </a:solidFill>
                </a:rPr>
                <a:t>Model </a:t>
              </a:r>
            </a:p>
          </p:txBody>
        </p:sp>
        <p:sp>
          <p:nvSpPr>
            <p:cNvPr id="34836" name="Rectangle 89"/>
            <p:cNvSpPr>
              <a:spLocks noChangeArrowheads="1"/>
            </p:cNvSpPr>
            <p:nvPr/>
          </p:nvSpPr>
          <p:spPr bwMode="auto">
            <a:xfrm>
              <a:off x="4762" y="3802"/>
              <a:ext cx="91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altLang="en-US" sz="2000">
                  <a:solidFill>
                    <a:srgbClr val="263C8A"/>
                  </a:solidFill>
                  <a:sym typeface="ZapfDingbats"/>
                </a:rPr>
                <a:t></a:t>
              </a:r>
            </a:p>
          </p:txBody>
        </p:sp>
        <p:sp>
          <p:nvSpPr>
            <p:cNvPr id="34837" name="Rectangle 90"/>
            <p:cNvSpPr>
              <a:spLocks noChangeArrowheads="1"/>
            </p:cNvSpPr>
            <p:nvPr/>
          </p:nvSpPr>
          <p:spPr bwMode="auto">
            <a:xfrm>
              <a:off x="3852" y="3802"/>
              <a:ext cx="91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altLang="en-US" sz="2000">
                  <a:solidFill>
                    <a:srgbClr val="263C8A"/>
                  </a:solidFill>
                </a:rPr>
                <a:t>0.15</a:t>
              </a:r>
            </a:p>
          </p:txBody>
        </p:sp>
        <p:sp>
          <p:nvSpPr>
            <p:cNvPr id="34838" name="Rectangle 91"/>
            <p:cNvSpPr>
              <a:spLocks noChangeArrowheads="1"/>
            </p:cNvSpPr>
            <p:nvPr/>
          </p:nvSpPr>
          <p:spPr bwMode="auto">
            <a:xfrm>
              <a:off x="2032" y="3802"/>
              <a:ext cx="102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altLang="en-US" sz="2000">
                  <a:solidFill>
                    <a:srgbClr val="263C8A"/>
                  </a:solidFill>
                </a:rPr>
                <a:t>w</a:t>
              </a:r>
              <a:r>
                <a:rPr lang="en-US" altLang="en-US" sz="2000" baseline="-25000">
                  <a:solidFill>
                    <a:srgbClr val="263C8A"/>
                  </a:solidFill>
                </a:rPr>
                <a:t>1</a:t>
              </a:r>
              <a:r>
                <a:rPr lang="en-US" altLang="en-US" sz="2000">
                  <a:solidFill>
                    <a:srgbClr val="263C8A"/>
                  </a:solidFill>
                </a:rPr>
                <a:t> [cm/s]</a:t>
              </a:r>
              <a:endParaRPr lang="en-US" altLang="en-US" sz="2000" baseline="-25000">
                <a:solidFill>
                  <a:srgbClr val="263C8A"/>
                </a:solidFill>
              </a:endParaRPr>
            </a:p>
          </p:txBody>
        </p:sp>
        <p:sp>
          <p:nvSpPr>
            <p:cNvPr id="34839" name="Rectangle 92"/>
            <p:cNvSpPr>
              <a:spLocks noChangeArrowheads="1"/>
            </p:cNvSpPr>
            <p:nvPr/>
          </p:nvSpPr>
          <p:spPr bwMode="auto">
            <a:xfrm>
              <a:off x="4762" y="3553"/>
              <a:ext cx="91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altLang="en-US" sz="2000">
                  <a:solidFill>
                    <a:srgbClr val="263C8A"/>
                  </a:solidFill>
                  <a:sym typeface="ZapfDingbats"/>
                </a:rPr>
                <a:t></a:t>
              </a:r>
            </a:p>
          </p:txBody>
        </p:sp>
        <p:sp>
          <p:nvSpPr>
            <p:cNvPr id="34840" name="Rectangle 93"/>
            <p:cNvSpPr>
              <a:spLocks noChangeArrowheads="1"/>
            </p:cNvSpPr>
            <p:nvPr/>
          </p:nvSpPr>
          <p:spPr bwMode="auto">
            <a:xfrm>
              <a:off x="3852" y="3553"/>
              <a:ext cx="91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altLang="en-US" sz="2000">
                  <a:solidFill>
                    <a:srgbClr val="263C8A"/>
                  </a:solidFill>
                </a:rPr>
                <a:t>1.58</a:t>
              </a:r>
            </a:p>
          </p:txBody>
        </p:sp>
        <p:sp>
          <p:nvSpPr>
            <p:cNvPr id="34841" name="Rectangle 94"/>
            <p:cNvSpPr>
              <a:spLocks noChangeArrowheads="1"/>
            </p:cNvSpPr>
            <p:nvPr/>
          </p:nvSpPr>
          <p:spPr bwMode="auto">
            <a:xfrm>
              <a:off x="2032" y="3553"/>
              <a:ext cx="102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altLang="en-US" sz="2000">
                  <a:solidFill>
                    <a:srgbClr val="263C8A"/>
                  </a:solidFill>
                </a:rPr>
                <a:t>w</a:t>
              </a:r>
              <a:r>
                <a:rPr lang="en-US" altLang="en-US" sz="2000" baseline="-25000">
                  <a:solidFill>
                    <a:srgbClr val="263C8A"/>
                  </a:solidFill>
                </a:rPr>
                <a:t>2 </a:t>
              </a:r>
              <a:r>
                <a:rPr lang="en-US" altLang="en-US" sz="2000">
                  <a:solidFill>
                    <a:srgbClr val="263C8A"/>
                  </a:solidFill>
                </a:rPr>
                <a:t>[cm/s]</a:t>
              </a:r>
            </a:p>
          </p:txBody>
        </p:sp>
        <p:sp>
          <p:nvSpPr>
            <p:cNvPr id="34842" name="Rectangle 95"/>
            <p:cNvSpPr>
              <a:spLocks noChangeArrowheads="1"/>
            </p:cNvSpPr>
            <p:nvPr/>
          </p:nvSpPr>
          <p:spPr bwMode="auto">
            <a:xfrm>
              <a:off x="4762" y="3055"/>
              <a:ext cx="91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n-US" altLang="en-US" sz="2000">
                <a:solidFill>
                  <a:srgbClr val="263C8A"/>
                </a:solidFill>
                <a:sym typeface="ZapfDingbats"/>
              </a:endParaRPr>
            </a:p>
          </p:txBody>
        </p:sp>
        <p:sp>
          <p:nvSpPr>
            <p:cNvPr id="34843" name="Rectangle 96"/>
            <p:cNvSpPr>
              <a:spLocks noChangeArrowheads="1"/>
            </p:cNvSpPr>
            <p:nvPr/>
          </p:nvSpPr>
          <p:spPr bwMode="auto">
            <a:xfrm>
              <a:off x="3852" y="3055"/>
              <a:ext cx="91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altLang="en-US" sz="2000">
                  <a:solidFill>
                    <a:srgbClr val="263C8A"/>
                  </a:solidFill>
                </a:rPr>
                <a:t>Exp.</a:t>
              </a:r>
            </a:p>
          </p:txBody>
        </p:sp>
        <p:sp>
          <p:nvSpPr>
            <p:cNvPr id="34844" name="Rectangle 97"/>
            <p:cNvSpPr>
              <a:spLocks noChangeArrowheads="1"/>
            </p:cNvSpPr>
            <p:nvPr/>
          </p:nvSpPr>
          <p:spPr bwMode="auto">
            <a:xfrm>
              <a:off x="2032" y="3055"/>
              <a:ext cx="102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n-US" altLang="en-US" sz="2000">
                <a:solidFill>
                  <a:srgbClr val="263C8A"/>
                </a:solidFill>
              </a:endParaRPr>
            </a:p>
          </p:txBody>
        </p:sp>
        <p:sp>
          <p:nvSpPr>
            <p:cNvPr id="34845" name="Line 98"/>
            <p:cNvSpPr>
              <a:spLocks noChangeShapeType="1"/>
            </p:cNvSpPr>
            <p:nvPr/>
          </p:nvSpPr>
          <p:spPr bwMode="auto">
            <a:xfrm>
              <a:off x="2032" y="3055"/>
              <a:ext cx="364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6" name="Line 99"/>
            <p:cNvSpPr>
              <a:spLocks noChangeShapeType="1"/>
            </p:cNvSpPr>
            <p:nvPr/>
          </p:nvSpPr>
          <p:spPr bwMode="auto">
            <a:xfrm>
              <a:off x="2032" y="3304"/>
              <a:ext cx="3640" cy="0"/>
            </a:xfrm>
            <a:prstGeom prst="line">
              <a:avLst/>
            </a:prstGeom>
            <a:noFill/>
            <a:ln w="285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7" name="Line 100"/>
            <p:cNvSpPr>
              <a:spLocks noChangeShapeType="1"/>
            </p:cNvSpPr>
            <p:nvPr/>
          </p:nvSpPr>
          <p:spPr bwMode="auto">
            <a:xfrm>
              <a:off x="2032" y="3802"/>
              <a:ext cx="3640"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8" name="Line 101"/>
            <p:cNvSpPr>
              <a:spLocks noChangeShapeType="1"/>
            </p:cNvSpPr>
            <p:nvPr/>
          </p:nvSpPr>
          <p:spPr bwMode="auto">
            <a:xfrm>
              <a:off x="2032" y="4051"/>
              <a:ext cx="3640"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9" name="Line 102"/>
            <p:cNvSpPr>
              <a:spLocks noChangeShapeType="1"/>
            </p:cNvSpPr>
            <p:nvPr/>
          </p:nvSpPr>
          <p:spPr bwMode="auto">
            <a:xfrm>
              <a:off x="3058" y="3055"/>
              <a:ext cx="0" cy="2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0" name="Line 103"/>
            <p:cNvSpPr>
              <a:spLocks noChangeShapeType="1"/>
            </p:cNvSpPr>
            <p:nvPr/>
          </p:nvSpPr>
          <p:spPr bwMode="auto">
            <a:xfrm>
              <a:off x="4762" y="3055"/>
              <a:ext cx="0" cy="2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1" name="Line 104"/>
            <p:cNvSpPr>
              <a:spLocks noChangeShapeType="1"/>
            </p:cNvSpPr>
            <p:nvPr/>
          </p:nvSpPr>
          <p:spPr bwMode="auto">
            <a:xfrm>
              <a:off x="3852" y="3055"/>
              <a:ext cx="0" cy="2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2" name="Line 105"/>
            <p:cNvSpPr>
              <a:spLocks noChangeShapeType="1"/>
            </p:cNvSpPr>
            <p:nvPr/>
          </p:nvSpPr>
          <p:spPr bwMode="auto">
            <a:xfrm>
              <a:off x="2032" y="3553"/>
              <a:ext cx="3640"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3" name="Line 106"/>
            <p:cNvSpPr>
              <a:spLocks noChangeShapeType="1"/>
            </p:cNvSpPr>
            <p:nvPr/>
          </p:nvSpPr>
          <p:spPr bwMode="auto">
            <a:xfrm>
              <a:off x="2032" y="3304"/>
              <a:ext cx="0" cy="747"/>
            </a:xfrm>
            <a:prstGeom prst="line">
              <a:avLst/>
            </a:prstGeom>
            <a:noFill/>
            <a:ln w="285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4" name="Line 107"/>
            <p:cNvSpPr>
              <a:spLocks noChangeShapeType="1"/>
            </p:cNvSpPr>
            <p:nvPr/>
          </p:nvSpPr>
          <p:spPr bwMode="auto">
            <a:xfrm>
              <a:off x="2032" y="3055"/>
              <a:ext cx="0" cy="24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5" name="Line 108"/>
            <p:cNvSpPr>
              <a:spLocks noChangeShapeType="1"/>
            </p:cNvSpPr>
            <p:nvPr/>
          </p:nvSpPr>
          <p:spPr bwMode="auto">
            <a:xfrm>
              <a:off x="3058" y="3304"/>
              <a:ext cx="0" cy="747"/>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6" name="Line 109"/>
            <p:cNvSpPr>
              <a:spLocks noChangeShapeType="1"/>
            </p:cNvSpPr>
            <p:nvPr/>
          </p:nvSpPr>
          <p:spPr bwMode="auto">
            <a:xfrm>
              <a:off x="3852" y="3304"/>
              <a:ext cx="0" cy="747"/>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7" name="Line 110"/>
            <p:cNvSpPr>
              <a:spLocks noChangeShapeType="1"/>
            </p:cNvSpPr>
            <p:nvPr/>
          </p:nvSpPr>
          <p:spPr bwMode="auto">
            <a:xfrm>
              <a:off x="4762" y="3304"/>
              <a:ext cx="0" cy="747"/>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8" name="Line 111"/>
            <p:cNvSpPr>
              <a:spLocks noChangeShapeType="1"/>
            </p:cNvSpPr>
            <p:nvPr/>
          </p:nvSpPr>
          <p:spPr bwMode="auto">
            <a:xfrm>
              <a:off x="5672" y="3304"/>
              <a:ext cx="0" cy="747"/>
            </a:xfrm>
            <a:prstGeom prst="line">
              <a:avLst/>
            </a:prstGeom>
            <a:noFill/>
            <a:ln w="285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9" name="Line 112"/>
            <p:cNvSpPr>
              <a:spLocks noChangeShapeType="1"/>
            </p:cNvSpPr>
            <p:nvPr/>
          </p:nvSpPr>
          <p:spPr bwMode="auto">
            <a:xfrm>
              <a:off x="5672" y="3055"/>
              <a:ext cx="0" cy="24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7137" name="Text Box 113"/>
          <p:cNvSpPr txBox="1">
            <a:spLocks noChangeArrowheads="1"/>
          </p:cNvSpPr>
          <p:nvPr/>
        </p:nvSpPr>
        <p:spPr bwMode="auto">
          <a:xfrm>
            <a:off x="339725" y="4529137"/>
            <a:ext cx="72405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63C8A"/>
                </a:solidFill>
              </a:rPr>
              <a:t>Improvements:</a:t>
            </a:r>
          </a:p>
          <a:p>
            <a:pPr eaLnBrk="1" hangingPunct="1">
              <a:buFontTx/>
              <a:buChar char="•"/>
            </a:pPr>
            <a:r>
              <a:rPr lang="en-US" altLang="en-US">
                <a:solidFill>
                  <a:srgbClr val="263C8A"/>
                </a:solidFill>
              </a:rPr>
              <a:t> Correct implementation of heat losses in the model</a:t>
            </a:r>
          </a:p>
          <a:p>
            <a:pPr eaLnBrk="1" hangingPunct="1">
              <a:buFontTx/>
              <a:buChar char="•"/>
            </a:pPr>
            <a:r>
              <a:rPr lang="en-US" altLang="en-US">
                <a:solidFill>
                  <a:srgbClr val="263C8A"/>
                </a:solidFill>
              </a:rPr>
              <a:t> Coupling of particle model and reactor model</a:t>
            </a:r>
          </a:p>
        </p:txBody>
      </p:sp>
      <p:sp>
        <p:nvSpPr>
          <p:cNvPr id="257138" name="Text Box 114"/>
          <p:cNvSpPr txBox="1">
            <a:spLocks noChangeArrowheads="1"/>
          </p:cNvSpPr>
          <p:nvPr/>
        </p:nvSpPr>
        <p:spPr bwMode="auto">
          <a:xfrm>
            <a:off x="2952750" y="4200525"/>
            <a:ext cx="359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63C8A"/>
                </a:solidFill>
              </a:rPr>
              <a:t>(t = 0, 6, 12, 18, 24, 30 s)</a:t>
            </a:r>
          </a:p>
        </p:txBody>
      </p:sp>
      <p:sp>
        <p:nvSpPr>
          <p:cNvPr id="44"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a:latin typeface="Calibri" pitchFamily="34" charset="0"/>
              </a:rPr>
              <a:t>Page </a:t>
            </a:r>
            <a:fld id="{A2915A80-7BE9-4559-B9A5-3DCEF2B6CE36}" type="slidenum">
              <a:rPr lang="nl-NL" altLang="en-US" sz="1000">
                <a:latin typeface="Calibri" pitchFamily="34" charset="0"/>
              </a:rPr>
              <a:pPr algn="r" eaLnBrk="1" hangingPunct="1"/>
              <a:t>23</a:t>
            </a:fld>
            <a:endParaRPr lang="nl-NL" altLang="en-US" sz="1000">
              <a:latin typeface="Calibri" pitchFamily="34" charset="0"/>
            </a:endParaRPr>
          </a:p>
        </p:txBody>
      </p:sp>
    </p:spTree>
    <p:extLst>
      <p:ext uri="{BB962C8B-B14F-4D97-AF65-F5344CB8AC3E}">
        <p14:creationId xmlns:p14="http://schemas.microsoft.com/office/powerpoint/2010/main" val="680771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713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57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137" grpId="0"/>
      <p:bldP spid="2571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6"/>
          <p:cNvSpPr txBox="1">
            <a:spLocks noChangeArrowheads="1"/>
          </p:cNvSpPr>
          <p:nvPr/>
        </p:nvSpPr>
        <p:spPr bwMode="auto">
          <a:xfrm>
            <a:off x="3149600" y="5516563"/>
            <a:ext cx="281781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700"/>
              <a:t>Me + ½ O</a:t>
            </a:r>
            <a:r>
              <a:rPr lang="en-US" altLang="en-US" sz="1700" baseline="-25000"/>
              <a:t>2</a:t>
            </a:r>
            <a:r>
              <a:rPr lang="en-US" altLang="en-US" sz="1700"/>
              <a:t> → MeO  (</a:t>
            </a:r>
            <a:r>
              <a:rPr lang="en-US" altLang="en-US" sz="1700">
                <a:latin typeface="Symbol" pitchFamily="18" charset="2"/>
              </a:rPr>
              <a:t>D</a:t>
            </a:r>
            <a:r>
              <a:rPr lang="en-US" altLang="en-US" sz="1700"/>
              <a:t>H&lt;0)</a:t>
            </a:r>
          </a:p>
        </p:txBody>
      </p:sp>
      <p:pic>
        <p:nvPicPr>
          <p:cNvPr id="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1949450"/>
            <a:ext cx="461645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13" y="1985963"/>
            <a:ext cx="449738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13" y="1981200"/>
            <a:ext cx="449738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2150" y="1955800"/>
            <a:ext cx="461645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 name="Rectangle 8"/>
          <p:cNvSpPr txBox="1">
            <a:spLocks noChangeArrowheads="1"/>
          </p:cNvSpPr>
          <p:nvPr/>
        </p:nvSpPr>
        <p:spPr bwMode="auto">
          <a:xfrm>
            <a:off x="685800" y="1087438"/>
            <a:ext cx="8229600" cy="3560762"/>
          </a:xfrm>
          <a:prstGeom prst="rect">
            <a:avLst/>
          </a:prstGeom>
          <a:noFill/>
          <a:ln w="9525">
            <a:noFill/>
            <a:miter lim="800000"/>
            <a:headEnd/>
            <a:tailEnd/>
          </a:ln>
        </p:spPr>
        <p:txBody>
          <a:bodyPr lIns="0" tIns="0" rIns="0" bIns="0"/>
          <a:lstStyle/>
          <a:p>
            <a:pPr marL="268288" indent="-268288" eaLnBrk="0" hangingPunct="0">
              <a:spcBef>
                <a:spcPct val="20000"/>
              </a:spcBef>
              <a:buClr>
                <a:schemeClr val="accent1"/>
              </a:buClr>
              <a:buFontTx/>
              <a:buChar char="•"/>
              <a:defRPr/>
            </a:pPr>
            <a:r>
              <a:rPr lang="en-US" sz="2400" b="1" kern="0" dirty="0">
                <a:latin typeface="+mn-lt"/>
                <a:cs typeface="+mn-cs"/>
              </a:rPr>
              <a:t>Oxidation cycle:</a:t>
            </a:r>
            <a:br>
              <a:rPr lang="en-US" sz="2400" b="1" kern="0" dirty="0">
                <a:latin typeface="+mn-lt"/>
                <a:cs typeface="+mn-cs"/>
              </a:rPr>
            </a:br>
            <a:r>
              <a:rPr lang="en-US" sz="2400" b="1" kern="0" dirty="0">
                <a:latin typeface="+mn-lt"/>
                <a:cs typeface="+mn-cs"/>
              </a:rPr>
              <a:t>Axial concentration and temperature profiles</a:t>
            </a:r>
          </a:p>
          <a:p>
            <a:pPr marL="534988" lvl="1" indent="-265113" eaLnBrk="0" hangingPunct="0">
              <a:spcBef>
                <a:spcPct val="20000"/>
              </a:spcBef>
              <a:buClr>
                <a:schemeClr val="tx1"/>
              </a:buClr>
              <a:defRPr/>
            </a:pPr>
            <a:endParaRPr lang="en-US" sz="2200" b="1" kern="0" dirty="0">
              <a:latin typeface="+mn-lt"/>
            </a:endParaRPr>
          </a:p>
        </p:txBody>
      </p:sp>
      <p:sp>
        <p:nvSpPr>
          <p:cNvPr id="15" name="Rectangle 4"/>
          <p:cNvSpPr txBox="1">
            <a:spLocks noChangeArrowheads="1"/>
          </p:cNvSpPr>
          <p:nvPr/>
        </p:nvSpPr>
        <p:spPr bwMode="auto">
          <a:xfrm>
            <a:off x="611188" y="0"/>
            <a:ext cx="8024812" cy="895350"/>
          </a:xfrm>
          <a:prstGeom prst="rect">
            <a:avLst/>
          </a:prstGeom>
          <a:noFill/>
          <a:ln w="9525">
            <a:noFill/>
            <a:miter lim="800000"/>
            <a:headEnd/>
            <a:tailEnd/>
          </a:ln>
        </p:spPr>
        <p:txBody>
          <a:bodyPr lIns="0" tIns="0" rIns="0" bIns="0" anchor="ctr"/>
          <a:lstStyle/>
          <a:p>
            <a:pPr algn="ctr" eaLnBrk="0" hangingPunct="0">
              <a:defRPr/>
            </a:pPr>
            <a:r>
              <a:rPr lang="en-US" sz="3600" b="1" kern="0" dirty="0">
                <a:solidFill>
                  <a:schemeClr val="tx2"/>
                </a:solidFill>
              </a:rPr>
              <a:t>CLC - Modeling</a:t>
            </a:r>
          </a:p>
        </p:txBody>
      </p:sp>
      <p:sp>
        <p:nvSpPr>
          <p:cNvPr id="14"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a:latin typeface="Calibri" pitchFamily="34" charset="0"/>
              </a:rPr>
              <a:t>Page </a:t>
            </a:r>
            <a:fld id="{A2915A80-7BE9-4559-B9A5-3DCEF2B6CE36}" type="slidenum">
              <a:rPr lang="nl-NL" altLang="en-US" sz="1000">
                <a:latin typeface="Calibri" pitchFamily="34" charset="0"/>
              </a:rPr>
              <a:pPr algn="r" eaLnBrk="1" hangingPunct="1"/>
              <a:t>24</a:t>
            </a:fld>
            <a:endParaRPr lang="nl-NL" altLang="en-US" sz="1000">
              <a:latin typeface="Calibri" pitchFamily="34" charset="0"/>
            </a:endParaRPr>
          </a:p>
        </p:txBody>
      </p:sp>
    </p:spTree>
    <p:extLst>
      <p:ext uri="{BB962C8B-B14F-4D97-AF65-F5344CB8AC3E}">
        <p14:creationId xmlns:p14="http://schemas.microsoft.com/office/powerpoint/2010/main" val="1874980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143000" y="5105400"/>
            <a:ext cx="7010400" cy="1143000"/>
          </a:xfrm>
          <a:prstGeom prst="roundRect">
            <a:avLst>
              <a:gd name="adj" fmla="val 5837"/>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a:p>
        </p:txBody>
      </p:sp>
      <p:graphicFrame>
        <p:nvGraphicFramePr>
          <p:cNvPr id="4098" name="Object 2"/>
          <p:cNvGraphicFramePr>
            <a:graphicFrameLocks noGrp="1" noChangeAspect="1"/>
          </p:cNvGraphicFramePr>
          <p:nvPr>
            <p:ph sz="half" idx="1"/>
          </p:nvPr>
        </p:nvGraphicFramePr>
        <p:xfrm>
          <a:off x="5426075" y="5141913"/>
          <a:ext cx="2422525" cy="1030287"/>
        </p:xfrm>
        <a:graphic>
          <a:graphicData uri="http://schemas.openxmlformats.org/presentationml/2006/ole">
            <mc:AlternateContent xmlns:mc="http://schemas.openxmlformats.org/markup-compatibility/2006">
              <mc:Choice xmlns:v="urn:schemas-microsoft-com:vml" Requires="v">
                <p:oleObj spid="_x0000_s49158" name="Equation" r:id="rId4" imgW="1612800" imgH="685800" progId="">
                  <p:embed/>
                </p:oleObj>
              </mc:Choice>
              <mc:Fallback>
                <p:oleObj name="Equation" r:id="rId4" imgW="1612800" imgH="6858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075" y="5141913"/>
                        <a:ext cx="2422525" cy="1030287"/>
                      </a:xfrm>
                      <a:prstGeom prst="rect">
                        <a:avLst/>
                      </a:prstGeom>
                    </p:spPr>
                  </p:pic>
                </p:oleObj>
              </mc:Fallback>
            </mc:AlternateContent>
          </a:graphicData>
        </a:graphic>
      </p:graphicFrame>
      <p:grpSp>
        <p:nvGrpSpPr>
          <p:cNvPr id="4104" name="Group 40"/>
          <p:cNvGrpSpPr>
            <a:grpSpLocks/>
          </p:cNvGrpSpPr>
          <p:nvPr/>
        </p:nvGrpSpPr>
        <p:grpSpPr bwMode="auto">
          <a:xfrm>
            <a:off x="381000" y="1751013"/>
            <a:ext cx="4464050" cy="3506787"/>
            <a:chOff x="386" y="1539"/>
            <a:chExt cx="2812" cy="2209"/>
          </a:xfrm>
        </p:grpSpPr>
        <p:pic>
          <p:nvPicPr>
            <p:cNvPr id="4113"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r="5003"/>
            <a:stretch>
              <a:fillRect/>
            </a:stretch>
          </p:blipFill>
          <p:spPr bwMode="auto">
            <a:xfrm>
              <a:off x="386" y="1539"/>
              <a:ext cx="2812" cy="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Line 34"/>
            <p:cNvSpPr>
              <a:spLocks noChangeShapeType="1"/>
            </p:cNvSpPr>
            <p:nvPr/>
          </p:nvSpPr>
          <p:spPr bwMode="auto">
            <a:xfrm flipH="1">
              <a:off x="1784" y="1816"/>
              <a:ext cx="14" cy="130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5" name="Line 35"/>
            <p:cNvSpPr>
              <a:spLocks noChangeShapeType="1"/>
            </p:cNvSpPr>
            <p:nvPr/>
          </p:nvSpPr>
          <p:spPr bwMode="auto">
            <a:xfrm>
              <a:off x="1201" y="3121"/>
              <a:ext cx="127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4099" name="Object 3"/>
            <p:cNvGraphicFramePr>
              <a:graphicFrameLocks noChangeAspect="1"/>
            </p:cNvGraphicFramePr>
            <p:nvPr/>
          </p:nvGraphicFramePr>
          <p:xfrm>
            <a:off x="1881" y="2355"/>
            <a:ext cx="228" cy="156"/>
          </p:xfrm>
          <a:graphic>
            <a:graphicData uri="http://schemas.openxmlformats.org/presentationml/2006/ole">
              <mc:AlternateContent xmlns:mc="http://schemas.openxmlformats.org/markup-compatibility/2006">
                <mc:Choice xmlns:v="urn:schemas-microsoft-com:vml" Requires="v">
                  <p:oleObj spid="_x0000_s49159" name="Equation" r:id="rId7" imgW="241200" imgH="164880" progId="">
                    <p:embed/>
                  </p:oleObj>
                </mc:Choice>
                <mc:Fallback>
                  <p:oleObj name="Equation" r:id="rId7" imgW="241200" imgH="16488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1" y="2355"/>
                          <a:ext cx="228" cy="1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 name="Rectangle 38"/>
          <p:cNvSpPr>
            <a:spLocks noChangeArrowheads="1"/>
          </p:cNvSpPr>
          <p:nvPr/>
        </p:nvSpPr>
        <p:spPr bwMode="auto">
          <a:xfrm>
            <a:off x="5181600" y="2057400"/>
            <a:ext cx="3657600" cy="1344613"/>
          </a:xfrm>
          <a:prstGeom prst="rect">
            <a:avLst/>
          </a:prstGeom>
          <a:noFill/>
          <a:ln w="9525">
            <a:noFill/>
            <a:miter lim="800000"/>
            <a:headEnd/>
            <a:tailEnd/>
          </a:ln>
          <a:effectLst/>
        </p:spPr>
        <p:txBody>
          <a:bodyPr lIns="0"/>
          <a:lstStyle/>
          <a:p>
            <a:pPr marL="255588" indent="-255588" defTabSz="238125">
              <a:lnSpc>
                <a:spcPts val="2500"/>
              </a:lnSpc>
              <a:spcBef>
                <a:spcPct val="50000"/>
              </a:spcBef>
              <a:buFont typeface="Wingdings" pitchFamily="2" charset="2"/>
              <a:buChar char="§"/>
              <a:defRPr/>
            </a:pPr>
            <a:r>
              <a:rPr lang="nl-NL" dirty="0">
                <a:latin typeface="+mn-lt"/>
              </a:rPr>
              <a:t>Air </a:t>
            </a:r>
            <a:r>
              <a:rPr lang="nl-NL" dirty="0" err="1">
                <a:latin typeface="+mn-lt"/>
              </a:rPr>
              <a:t>stream</a:t>
            </a:r>
            <a:r>
              <a:rPr lang="nl-NL" dirty="0">
                <a:latin typeface="+mn-lt"/>
              </a:rPr>
              <a:t> of high and constant </a:t>
            </a:r>
            <a:br>
              <a:rPr lang="nl-NL" dirty="0">
                <a:latin typeface="+mn-lt"/>
              </a:rPr>
            </a:br>
            <a:r>
              <a:rPr lang="nl-NL" dirty="0" err="1">
                <a:latin typeface="+mn-lt"/>
              </a:rPr>
              <a:t>temperature</a:t>
            </a:r>
            <a:r>
              <a:rPr lang="nl-NL" dirty="0">
                <a:latin typeface="+mn-lt"/>
              </a:rPr>
              <a:t> </a:t>
            </a:r>
            <a:r>
              <a:rPr lang="nl-NL" dirty="0" err="1">
                <a:latin typeface="+mn-lt"/>
              </a:rPr>
              <a:t>can</a:t>
            </a:r>
            <a:r>
              <a:rPr lang="nl-NL" dirty="0">
                <a:latin typeface="+mn-lt"/>
              </a:rPr>
              <a:t> </a:t>
            </a:r>
            <a:r>
              <a:rPr lang="nl-NL" dirty="0" err="1">
                <a:latin typeface="+mn-lt"/>
              </a:rPr>
              <a:t>be</a:t>
            </a:r>
            <a:r>
              <a:rPr lang="nl-NL" dirty="0">
                <a:latin typeface="+mn-lt"/>
              </a:rPr>
              <a:t> </a:t>
            </a:r>
            <a:r>
              <a:rPr lang="nl-NL" dirty="0" err="1">
                <a:latin typeface="+mn-lt"/>
              </a:rPr>
              <a:t>produced</a:t>
            </a:r>
            <a:endParaRPr lang="nl-NL" dirty="0">
              <a:latin typeface="+mn-lt"/>
            </a:endParaRPr>
          </a:p>
          <a:p>
            <a:pPr marL="255588" indent="-255588" defTabSz="238125">
              <a:lnSpc>
                <a:spcPts val="2500"/>
              </a:lnSpc>
              <a:spcBef>
                <a:spcPct val="50000"/>
              </a:spcBef>
              <a:buFont typeface="Wingdings" pitchFamily="2" charset="2"/>
              <a:buChar char="§"/>
              <a:defRPr/>
            </a:pPr>
            <a:r>
              <a:rPr lang="nl-NL" dirty="0">
                <a:latin typeface="+mn-lt"/>
              </a:rPr>
              <a:t>No </a:t>
            </a:r>
            <a:r>
              <a:rPr lang="nl-NL" dirty="0" err="1">
                <a:latin typeface="+mn-lt"/>
              </a:rPr>
              <a:t>influence</a:t>
            </a:r>
            <a:r>
              <a:rPr lang="nl-NL" dirty="0">
                <a:latin typeface="+mn-lt"/>
              </a:rPr>
              <a:t> of </a:t>
            </a:r>
            <a:r>
              <a:rPr lang="nl-NL" dirty="0" err="1">
                <a:latin typeface="+mn-lt"/>
              </a:rPr>
              <a:t>reaction</a:t>
            </a:r>
            <a:r>
              <a:rPr lang="nl-NL" dirty="0">
                <a:latin typeface="+mn-lt"/>
              </a:rPr>
              <a:t> </a:t>
            </a:r>
            <a:r>
              <a:rPr lang="nl-NL" dirty="0" err="1">
                <a:latin typeface="+mn-lt"/>
              </a:rPr>
              <a:t>kinetics</a:t>
            </a:r>
            <a:r>
              <a:rPr lang="nl-NL" dirty="0">
                <a:latin typeface="+mn-lt"/>
              </a:rPr>
              <a:t> and </a:t>
            </a:r>
            <a:r>
              <a:rPr lang="nl-NL" dirty="0" err="1">
                <a:latin typeface="+mn-lt"/>
              </a:rPr>
              <a:t>flow</a:t>
            </a:r>
            <a:r>
              <a:rPr lang="nl-NL" dirty="0">
                <a:latin typeface="+mn-lt"/>
              </a:rPr>
              <a:t> </a:t>
            </a:r>
            <a:r>
              <a:rPr lang="nl-NL" dirty="0" err="1">
                <a:latin typeface="+mn-lt"/>
              </a:rPr>
              <a:t>rate</a:t>
            </a:r>
            <a:r>
              <a:rPr lang="nl-NL" dirty="0">
                <a:latin typeface="+mn-lt"/>
              </a:rPr>
              <a:t>!</a:t>
            </a:r>
          </a:p>
          <a:p>
            <a:pPr marL="255588" indent="-255588" defTabSz="238125">
              <a:lnSpc>
                <a:spcPts val="2500"/>
              </a:lnSpc>
              <a:spcBef>
                <a:spcPct val="50000"/>
              </a:spcBef>
              <a:buFont typeface="Wingdings" pitchFamily="2" charset="2"/>
              <a:buChar char="§"/>
              <a:defRPr/>
            </a:pPr>
            <a:r>
              <a:rPr lang="nl-NL" dirty="0">
                <a:latin typeface="+mn-lt"/>
                <a:sym typeface="Symbol" pitchFamily="18" charset="2"/>
              </a:rPr>
              <a:t></a:t>
            </a:r>
            <a:r>
              <a:rPr lang="nl-NL" i="1" dirty="0">
                <a:latin typeface="+mn-lt"/>
                <a:sym typeface="Symbol" pitchFamily="18" charset="2"/>
              </a:rPr>
              <a:t>T</a:t>
            </a:r>
            <a:r>
              <a:rPr lang="nl-NL" dirty="0">
                <a:latin typeface="+mn-lt"/>
                <a:sym typeface="Symbol" pitchFamily="18" charset="2"/>
              </a:rPr>
              <a:t> </a:t>
            </a:r>
            <a:r>
              <a:rPr lang="nl-NL" dirty="0" err="1">
                <a:latin typeface="+mn-lt"/>
                <a:sym typeface="Symbol" pitchFamily="18" charset="2"/>
              </a:rPr>
              <a:t>can</a:t>
            </a:r>
            <a:r>
              <a:rPr lang="nl-NL" dirty="0">
                <a:latin typeface="+mn-lt"/>
                <a:sym typeface="Symbol" pitchFamily="18" charset="2"/>
              </a:rPr>
              <a:t> </a:t>
            </a:r>
            <a:r>
              <a:rPr lang="nl-NL" dirty="0" err="1">
                <a:latin typeface="+mn-lt"/>
                <a:sym typeface="Symbol" pitchFamily="18" charset="2"/>
              </a:rPr>
              <a:t>be</a:t>
            </a:r>
            <a:r>
              <a:rPr lang="nl-NL" dirty="0">
                <a:latin typeface="+mn-lt"/>
                <a:sym typeface="Symbol" pitchFamily="18" charset="2"/>
              </a:rPr>
              <a:t> </a:t>
            </a:r>
            <a:r>
              <a:rPr lang="nl-NL" dirty="0" err="1">
                <a:latin typeface="+mn-lt"/>
                <a:sym typeface="Symbol" pitchFamily="18" charset="2"/>
              </a:rPr>
              <a:t>tuned</a:t>
            </a:r>
            <a:r>
              <a:rPr lang="nl-NL" dirty="0">
                <a:latin typeface="+mn-lt"/>
                <a:sym typeface="Symbol" pitchFamily="18" charset="2"/>
              </a:rPr>
              <a:t> </a:t>
            </a:r>
            <a:r>
              <a:rPr lang="nl-NL" dirty="0" err="1">
                <a:latin typeface="+mn-lt"/>
                <a:sym typeface="Symbol" pitchFamily="18" charset="2"/>
              </a:rPr>
              <a:t>with</a:t>
            </a:r>
            <a:r>
              <a:rPr lang="nl-NL" dirty="0">
                <a:latin typeface="+mn-lt"/>
                <a:sym typeface="Symbol" pitchFamily="18" charset="2"/>
              </a:rPr>
              <a:t> </a:t>
            </a:r>
            <a:r>
              <a:rPr lang="nl-NL" dirty="0" err="1">
                <a:latin typeface="+mn-lt"/>
                <a:sym typeface="Symbol" pitchFamily="18" charset="2"/>
              </a:rPr>
              <a:t>amount</a:t>
            </a:r>
            <a:r>
              <a:rPr lang="nl-NL" dirty="0">
                <a:latin typeface="+mn-lt"/>
                <a:sym typeface="Symbol" pitchFamily="18" charset="2"/>
              </a:rPr>
              <a:t> of </a:t>
            </a:r>
            <a:r>
              <a:rPr lang="nl-NL" dirty="0" err="1">
                <a:latin typeface="+mn-lt"/>
                <a:sym typeface="Symbol" pitchFamily="18" charset="2"/>
              </a:rPr>
              <a:t>active</a:t>
            </a:r>
            <a:r>
              <a:rPr lang="nl-NL" dirty="0">
                <a:latin typeface="+mn-lt"/>
                <a:sym typeface="Symbol" pitchFamily="18" charset="2"/>
              </a:rPr>
              <a:t> </a:t>
            </a:r>
            <a:r>
              <a:rPr lang="nl-NL" dirty="0" err="1">
                <a:latin typeface="+mn-lt"/>
                <a:sym typeface="Symbol" pitchFamily="18" charset="2"/>
              </a:rPr>
              <a:t>material</a:t>
            </a:r>
            <a:r>
              <a:rPr lang="nl-NL" dirty="0">
                <a:latin typeface="+mn-lt"/>
                <a:sym typeface="Symbol" pitchFamily="18" charset="2"/>
              </a:rPr>
              <a:t> (</a:t>
            </a:r>
            <a:r>
              <a:rPr lang="nl-NL" i="1" dirty="0">
                <a:latin typeface="+mn-lt"/>
                <a:sym typeface="Symbol"/>
              </a:rPr>
              <a:t></a:t>
            </a:r>
            <a:r>
              <a:rPr lang="nl-NL" i="1" baseline="-25000" dirty="0">
                <a:latin typeface="+mn-lt"/>
                <a:sym typeface="Symbol"/>
              </a:rPr>
              <a:t>act</a:t>
            </a:r>
            <a:r>
              <a:rPr lang="nl-NL" dirty="0">
                <a:latin typeface="+mn-lt"/>
                <a:sym typeface="Symbol"/>
              </a:rPr>
              <a:t>)</a:t>
            </a:r>
            <a:endParaRPr lang="nl-NL" dirty="0">
              <a:latin typeface="+mn-lt"/>
            </a:endParaRPr>
          </a:p>
          <a:p>
            <a:pPr marL="255588" indent="-255588" defTabSz="238125">
              <a:lnSpc>
                <a:spcPts val="2500"/>
              </a:lnSpc>
              <a:spcBef>
                <a:spcPct val="20000"/>
              </a:spcBef>
              <a:buFont typeface="Wingdings" pitchFamily="2" charset="2"/>
              <a:buChar char="§"/>
              <a:defRPr/>
            </a:pPr>
            <a:endParaRPr lang="en-US" dirty="0">
              <a:latin typeface="+mn-lt"/>
            </a:endParaRPr>
          </a:p>
        </p:txBody>
      </p:sp>
      <p:sp>
        <p:nvSpPr>
          <p:cNvPr id="17" name="Text Box 41"/>
          <p:cNvSpPr txBox="1">
            <a:spLocks noChangeArrowheads="1"/>
          </p:cNvSpPr>
          <p:nvPr/>
        </p:nvSpPr>
        <p:spPr bwMode="auto">
          <a:xfrm>
            <a:off x="1219200" y="5297488"/>
            <a:ext cx="3962400" cy="646112"/>
          </a:xfrm>
          <a:prstGeom prst="rect">
            <a:avLst/>
          </a:prstGeom>
          <a:noFill/>
          <a:ln w="9525">
            <a:noFill/>
            <a:miter lim="800000"/>
            <a:headEnd/>
            <a:tailEnd/>
          </a:ln>
          <a:effectLst/>
        </p:spPr>
        <p:txBody>
          <a:bodyPr>
            <a:spAutoFit/>
          </a:bodyPr>
          <a:lstStyle/>
          <a:p>
            <a:pPr>
              <a:spcBef>
                <a:spcPct val="50000"/>
              </a:spcBef>
              <a:defRPr/>
            </a:pPr>
            <a:r>
              <a:rPr lang="en-US" dirty="0">
                <a:latin typeface="+mj-lt"/>
              </a:rPr>
              <a:t>Sharp front approach (no dispersion) </a:t>
            </a:r>
            <a:br>
              <a:rPr lang="en-US" dirty="0">
                <a:latin typeface="+mj-lt"/>
              </a:rPr>
            </a:br>
            <a:r>
              <a:rPr lang="en-US" dirty="0">
                <a:latin typeface="+mj-lt"/>
              </a:rPr>
              <a:t>with infinitely fast kinetics:</a:t>
            </a:r>
          </a:p>
        </p:txBody>
      </p:sp>
      <p:sp>
        <p:nvSpPr>
          <p:cNvPr id="4107" name="Line 43"/>
          <p:cNvSpPr>
            <a:spLocks noChangeShapeType="1"/>
          </p:cNvSpPr>
          <p:nvPr/>
        </p:nvSpPr>
        <p:spPr bwMode="auto">
          <a:xfrm>
            <a:off x="1524000" y="2100263"/>
            <a:ext cx="36036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8" name="Line 44"/>
          <p:cNvSpPr>
            <a:spLocks noChangeShapeType="1"/>
          </p:cNvSpPr>
          <p:nvPr/>
        </p:nvSpPr>
        <p:spPr bwMode="auto">
          <a:xfrm>
            <a:off x="1905000" y="2100263"/>
            <a:ext cx="16351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Text Box 45"/>
          <p:cNvSpPr txBox="1">
            <a:spLocks noChangeArrowheads="1"/>
          </p:cNvSpPr>
          <p:nvPr/>
        </p:nvSpPr>
        <p:spPr bwMode="auto">
          <a:xfrm>
            <a:off x="1244600" y="1524000"/>
            <a:ext cx="936625" cy="523875"/>
          </a:xfrm>
          <a:prstGeom prst="rect">
            <a:avLst/>
          </a:prstGeom>
          <a:noFill/>
          <a:ln w="9525">
            <a:noFill/>
            <a:miter lim="800000"/>
            <a:headEnd/>
            <a:tailEnd/>
          </a:ln>
          <a:effectLst/>
        </p:spPr>
        <p:txBody>
          <a:bodyPr>
            <a:spAutoFit/>
          </a:bodyPr>
          <a:lstStyle/>
          <a:p>
            <a:pPr algn="ctr">
              <a:spcBef>
                <a:spcPct val="50000"/>
              </a:spcBef>
              <a:defRPr/>
            </a:pPr>
            <a:r>
              <a:rPr lang="en-US" sz="1400" dirty="0">
                <a:latin typeface="+mj-lt"/>
              </a:rPr>
              <a:t>Reaction fronts</a:t>
            </a:r>
          </a:p>
        </p:txBody>
      </p:sp>
      <p:sp>
        <p:nvSpPr>
          <p:cNvPr id="21" name="Text Box 47"/>
          <p:cNvSpPr txBox="1">
            <a:spLocks noChangeArrowheads="1"/>
          </p:cNvSpPr>
          <p:nvPr/>
        </p:nvSpPr>
        <p:spPr bwMode="auto">
          <a:xfrm>
            <a:off x="2057400" y="1533525"/>
            <a:ext cx="1655763" cy="523875"/>
          </a:xfrm>
          <a:prstGeom prst="rect">
            <a:avLst/>
          </a:prstGeom>
          <a:noFill/>
          <a:ln w="9525">
            <a:noFill/>
            <a:miter lim="800000"/>
            <a:headEnd/>
            <a:tailEnd/>
          </a:ln>
          <a:effectLst/>
        </p:spPr>
        <p:txBody>
          <a:bodyPr>
            <a:spAutoFit/>
          </a:bodyPr>
          <a:lstStyle/>
          <a:p>
            <a:pPr algn="ctr">
              <a:spcBef>
                <a:spcPct val="50000"/>
              </a:spcBef>
              <a:defRPr/>
            </a:pPr>
            <a:r>
              <a:rPr lang="en-US" sz="1400" dirty="0">
                <a:latin typeface="+mj-lt"/>
              </a:rPr>
              <a:t>Regenerative heat exchanger</a:t>
            </a:r>
          </a:p>
        </p:txBody>
      </p:sp>
      <p:sp>
        <p:nvSpPr>
          <p:cNvPr id="23" name="Rectangle 4"/>
          <p:cNvSpPr txBox="1">
            <a:spLocks noChangeArrowheads="1"/>
          </p:cNvSpPr>
          <p:nvPr/>
        </p:nvSpPr>
        <p:spPr bwMode="auto">
          <a:xfrm>
            <a:off x="533400" y="76200"/>
            <a:ext cx="8024812" cy="685800"/>
          </a:xfrm>
          <a:prstGeom prst="rect">
            <a:avLst/>
          </a:prstGeom>
          <a:noFill/>
          <a:ln w="9525">
            <a:noFill/>
            <a:miter lim="800000"/>
            <a:headEnd/>
            <a:tailEnd/>
          </a:ln>
        </p:spPr>
        <p:txBody>
          <a:bodyPr lIns="0" tIns="0" rIns="0" bIns="0" anchor="ctr"/>
          <a:lstStyle/>
          <a:p>
            <a:pPr algn="ctr" eaLnBrk="0" hangingPunct="0">
              <a:defRPr/>
            </a:pPr>
            <a:r>
              <a:rPr lang="en-US" sz="2800" b="1" kern="0" dirty="0">
                <a:solidFill>
                  <a:schemeClr val="tx2"/>
                </a:solidFill>
              </a:rPr>
              <a:t>CLC – Temperature rise</a:t>
            </a:r>
          </a:p>
        </p:txBody>
      </p:sp>
      <p:sp>
        <p:nvSpPr>
          <p:cNvPr id="24" name="Rectangle 8"/>
          <p:cNvSpPr txBox="1">
            <a:spLocks noChangeArrowheads="1"/>
          </p:cNvSpPr>
          <p:nvPr/>
        </p:nvSpPr>
        <p:spPr bwMode="auto">
          <a:xfrm>
            <a:off x="685800" y="1087438"/>
            <a:ext cx="8229600" cy="512762"/>
          </a:xfrm>
          <a:prstGeom prst="rect">
            <a:avLst/>
          </a:prstGeom>
          <a:noFill/>
          <a:ln w="9525">
            <a:noFill/>
            <a:miter lim="800000"/>
            <a:headEnd/>
            <a:tailEnd/>
          </a:ln>
        </p:spPr>
        <p:txBody>
          <a:bodyPr lIns="0" tIns="0" rIns="0" bIns="0"/>
          <a:lstStyle/>
          <a:p>
            <a:pPr marL="268288" indent="-268288" eaLnBrk="0" hangingPunct="0">
              <a:spcBef>
                <a:spcPct val="20000"/>
              </a:spcBef>
              <a:buClr>
                <a:schemeClr val="accent1"/>
              </a:buClr>
              <a:buFontTx/>
              <a:buChar char="•"/>
              <a:defRPr/>
            </a:pPr>
            <a:r>
              <a:rPr lang="en-US" sz="2400" b="1" kern="0" dirty="0">
                <a:latin typeface="+mn-lt"/>
                <a:cs typeface="+mn-cs"/>
              </a:rPr>
              <a:t>Oxidation cycle: Evolution of outlet temperature</a:t>
            </a:r>
          </a:p>
          <a:p>
            <a:pPr marL="534988" lvl="1" indent="-265113" eaLnBrk="0" hangingPunct="0">
              <a:spcBef>
                <a:spcPct val="20000"/>
              </a:spcBef>
              <a:buClr>
                <a:schemeClr val="tx1"/>
              </a:buClr>
              <a:defRPr/>
            </a:pPr>
            <a:endParaRPr lang="en-US" sz="2200" b="1" kern="0" dirty="0">
              <a:latin typeface="+mn-lt"/>
            </a:endParaRPr>
          </a:p>
        </p:txBody>
      </p:sp>
      <p:sp>
        <p:nvSpPr>
          <p:cNvPr id="22"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a:latin typeface="Calibri" pitchFamily="34" charset="0"/>
              </a:rPr>
              <a:t>Page </a:t>
            </a:r>
            <a:fld id="{A2915A80-7BE9-4559-B9A5-3DCEF2B6CE36}" type="slidenum">
              <a:rPr lang="nl-NL" altLang="en-US" sz="1000">
                <a:latin typeface="Calibri" pitchFamily="34" charset="0"/>
              </a:rPr>
              <a:pPr algn="r" eaLnBrk="1" hangingPunct="1"/>
              <a:t>25</a:t>
            </a:fld>
            <a:endParaRPr lang="nl-NL" altLang="en-US" sz="1000">
              <a:latin typeface="Calibri" pitchFamily="34" charset="0"/>
            </a:endParaRPr>
          </a:p>
        </p:txBody>
      </p:sp>
    </p:spTree>
    <p:extLst>
      <p:ext uri="{BB962C8B-B14F-4D97-AF65-F5344CB8AC3E}">
        <p14:creationId xmlns:p14="http://schemas.microsoft.com/office/powerpoint/2010/main" val="1536343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5778" y="-20472"/>
            <a:ext cx="8229600" cy="934872"/>
          </a:xfrm>
        </p:spPr>
        <p:txBody>
          <a:bodyPr>
            <a:normAutofit/>
          </a:bodyPr>
          <a:lstStyle/>
          <a:p>
            <a:r>
              <a:rPr lang="en-US" altLang="en-US" sz="4000" dirty="0" smtClean="0"/>
              <a:t>Heat production: realistic situation</a:t>
            </a:r>
          </a:p>
        </p:txBody>
      </p:sp>
      <p:pic>
        <p:nvPicPr>
          <p:cNvPr id="10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463" y="1279525"/>
            <a:ext cx="38671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4988" y="1266825"/>
            <a:ext cx="3857625"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1338" y="1260475"/>
            <a:ext cx="3857625"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8800" y="1279525"/>
            <a:ext cx="3830638"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87525" y="1260475"/>
            <a:ext cx="3884613"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30388" y="1260475"/>
            <a:ext cx="3838575"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0700" y="1260475"/>
            <a:ext cx="3884613"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7" name="Text Box 9"/>
          <p:cNvSpPr txBox="1">
            <a:spLocks noChangeArrowheads="1"/>
          </p:cNvSpPr>
          <p:nvPr/>
        </p:nvSpPr>
        <p:spPr bwMode="auto">
          <a:xfrm>
            <a:off x="6248400" y="1219200"/>
            <a:ext cx="2252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63C8A"/>
                </a:solidFill>
              </a:rPr>
              <a:t>Oxidation cycle</a:t>
            </a:r>
          </a:p>
        </p:txBody>
      </p:sp>
      <p:pic>
        <p:nvPicPr>
          <p:cNvPr id="109"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18125" y="1216025"/>
            <a:ext cx="3967163"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9" name="Rectangle 17"/>
          <p:cNvSpPr>
            <a:spLocks noChangeArrowheads="1"/>
          </p:cNvSpPr>
          <p:nvPr/>
        </p:nvSpPr>
        <p:spPr bwMode="auto">
          <a:xfrm>
            <a:off x="381000" y="1987550"/>
            <a:ext cx="1296988" cy="2808288"/>
          </a:xfrm>
          <a:prstGeom prst="rect">
            <a:avLst/>
          </a:prstGeom>
          <a:noFill/>
          <a:ln w="9525">
            <a:solidFill>
              <a:srgbClr val="263C8A"/>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15" name="Rectangle 18"/>
          <p:cNvSpPr>
            <a:spLocks noChangeArrowheads="1"/>
          </p:cNvSpPr>
          <p:nvPr/>
        </p:nvSpPr>
        <p:spPr bwMode="auto">
          <a:xfrm>
            <a:off x="380692" y="2762250"/>
            <a:ext cx="1295400" cy="2019300"/>
          </a:xfrm>
          <a:prstGeom prst="rect">
            <a:avLst/>
          </a:prstGeom>
          <a:solidFill>
            <a:schemeClr val="accent1"/>
          </a:solidFill>
          <a:ln w="9525">
            <a:solidFill>
              <a:schemeClr val="bg1"/>
            </a:solidFill>
            <a:miter lim="800000"/>
            <a:headEnd/>
            <a:tailEnd/>
          </a:ln>
          <a:effectLst/>
        </p:spPr>
        <p:txBody>
          <a:bodyPr wrap="none" anchor="ctr"/>
          <a:lstStyle/>
          <a:p>
            <a:pPr>
              <a:defRPr/>
            </a:pPr>
            <a:endParaRPr lang="en-US">
              <a:latin typeface="Arial" charset="0"/>
              <a:cs typeface="+mn-cs"/>
            </a:endParaRPr>
          </a:p>
        </p:txBody>
      </p:sp>
      <p:sp>
        <p:nvSpPr>
          <p:cNvPr id="116" name="Rectangle 19"/>
          <p:cNvSpPr>
            <a:spLocks noChangeArrowheads="1"/>
          </p:cNvSpPr>
          <p:nvPr/>
        </p:nvSpPr>
        <p:spPr bwMode="auto">
          <a:xfrm>
            <a:off x="406400" y="4716463"/>
            <a:ext cx="1303338" cy="7143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17" name="Rectangle 20"/>
          <p:cNvSpPr>
            <a:spLocks noChangeArrowheads="1"/>
          </p:cNvSpPr>
          <p:nvPr/>
        </p:nvSpPr>
        <p:spPr bwMode="auto">
          <a:xfrm>
            <a:off x="381000" y="4718050"/>
            <a:ext cx="1296988" cy="73025"/>
          </a:xfrm>
          <a:prstGeom prst="rect">
            <a:avLst/>
          </a:prstGeom>
          <a:solidFill>
            <a:schemeClr val="accent1"/>
          </a:solidFill>
          <a:ln w="9525">
            <a:noFill/>
            <a:miter lim="800000"/>
            <a:headEnd/>
            <a:tailEnd/>
          </a:ln>
          <a:effectLst/>
        </p:spPr>
        <p:txBody>
          <a:bodyPr wrap="none" anchor="ctr"/>
          <a:lstStyle/>
          <a:p>
            <a:pPr>
              <a:defRPr/>
            </a:pPr>
            <a:endParaRPr lang="en-US">
              <a:latin typeface="Arial" charset="0"/>
              <a:cs typeface="+mn-cs"/>
            </a:endParaRPr>
          </a:p>
        </p:txBody>
      </p:sp>
      <p:sp>
        <p:nvSpPr>
          <p:cNvPr id="36883" name="Rectangle 21"/>
          <p:cNvSpPr>
            <a:spLocks noChangeArrowheads="1"/>
          </p:cNvSpPr>
          <p:nvPr/>
        </p:nvSpPr>
        <p:spPr bwMode="auto">
          <a:xfrm>
            <a:off x="0" y="4795838"/>
            <a:ext cx="2286000" cy="2062162"/>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19" name="Rectangle 22"/>
          <p:cNvSpPr>
            <a:spLocks noChangeArrowheads="1"/>
          </p:cNvSpPr>
          <p:nvPr/>
        </p:nvSpPr>
        <p:spPr bwMode="auto">
          <a:xfrm>
            <a:off x="420688" y="4651375"/>
            <a:ext cx="1296987" cy="61913"/>
          </a:xfrm>
          <a:prstGeom prst="rect">
            <a:avLst/>
          </a:prstGeom>
          <a:gradFill rotWithShape="1">
            <a:gsLst>
              <a:gs pos="0">
                <a:srgbClr val="FF0000"/>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20" name="Rectangle 23"/>
          <p:cNvSpPr>
            <a:spLocks noChangeArrowheads="1"/>
          </p:cNvSpPr>
          <p:nvPr/>
        </p:nvSpPr>
        <p:spPr bwMode="auto">
          <a:xfrm>
            <a:off x="414338" y="4656755"/>
            <a:ext cx="1296987" cy="115887"/>
          </a:xfrm>
          <a:prstGeom prst="rect">
            <a:avLst/>
          </a:prstGeom>
          <a:gradFill rotWithShape="1">
            <a:gsLst>
              <a:gs pos="0">
                <a:schemeClr val="accent2"/>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a:p>
        </p:txBody>
      </p:sp>
      <p:sp>
        <p:nvSpPr>
          <p:cNvPr id="36886" name="Rectangle 24"/>
          <p:cNvSpPr>
            <a:spLocks noChangeArrowheads="1"/>
          </p:cNvSpPr>
          <p:nvPr/>
        </p:nvSpPr>
        <p:spPr bwMode="auto">
          <a:xfrm>
            <a:off x="381000" y="1987550"/>
            <a:ext cx="1296988" cy="2808288"/>
          </a:xfrm>
          <a:prstGeom prst="rect">
            <a:avLst/>
          </a:prstGeom>
          <a:noFill/>
          <a:ln w="12700">
            <a:solidFill>
              <a:srgbClr val="263C8A"/>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6887" name="Line 26"/>
          <p:cNvSpPr>
            <a:spLocks noChangeShapeType="1"/>
          </p:cNvSpPr>
          <p:nvPr/>
        </p:nvSpPr>
        <p:spPr bwMode="auto">
          <a:xfrm>
            <a:off x="1060450" y="4795838"/>
            <a:ext cx="0" cy="719137"/>
          </a:xfrm>
          <a:prstGeom prst="line">
            <a:avLst/>
          </a:prstGeom>
          <a:noFill/>
          <a:ln w="9525">
            <a:solidFill>
              <a:srgbClr val="263C8A"/>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6888" name="Text Box 27"/>
          <p:cNvSpPr txBox="1">
            <a:spLocks noChangeArrowheads="1"/>
          </p:cNvSpPr>
          <p:nvPr/>
        </p:nvSpPr>
        <p:spPr bwMode="auto">
          <a:xfrm>
            <a:off x="777875" y="5588000"/>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63C8A"/>
                </a:solidFill>
              </a:rPr>
              <a:t>Air</a:t>
            </a:r>
          </a:p>
        </p:txBody>
      </p:sp>
      <p:sp>
        <p:nvSpPr>
          <p:cNvPr id="36889" name="Line 28"/>
          <p:cNvSpPr>
            <a:spLocks noChangeShapeType="1"/>
          </p:cNvSpPr>
          <p:nvPr/>
        </p:nvSpPr>
        <p:spPr bwMode="auto">
          <a:xfrm>
            <a:off x="1060450" y="1676400"/>
            <a:ext cx="0" cy="311150"/>
          </a:xfrm>
          <a:prstGeom prst="line">
            <a:avLst/>
          </a:prstGeom>
          <a:noFill/>
          <a:ln w="9525">
            <a:solidFill>
              <a:srgbClr val="263C8A"/>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6890" name="Text Box 29"/>
          <p:cNvSpPr txBox="1">
            <a:spLocks noChangeArrowheads="1"/>
          </p:cNvSpPr>
          <p:nvPr/>
        </p:nvSpPr>
        <p:spPr bwMode="auto">
          <a:xfrm>
            <a:off x="609600" y="1371600"/>
            <a:ext cx="950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63C8A"/>
                </a:solidFill>
              </a:rPr>
              <a:t>N</a:t>
            </a:r>
            <a:r>
              <a:rPr lang="en-US" altLang="en-US" baseline="-25000">
                <a:solidFill>
                  <a:srgbClr val="263C8A"/>
                </a:solidFill>
              </a:rPr>
              <a:t>2</a:t>
            </a:r>
            <a:r>
              <a:rPr lang="en-US" altLang="en-US">
                <a:solidFill>
                  <a:srgbClr val="263C8A"/>
                </a:solidFill>
              </a:rPr>
              <a:t>/O</a:t>
            </a:r>
            <a:r>
              <a:rPr lang="en-US" altLang="en-US" baseline="-25000">
                <a:solidFill>
                  <a:srgbClr val="263C8A"/>
                </a:solidFill>
              </a:rPr>
              <a:t>2</a:t>
            </a:r>
          </a:p>
        </p:txBody>
      </p:sp>
      <p:sp>
        <p:nvSpPr>
          <p:cNvPr id="36891" name="Rectangle 30"/>
          <p:cNvSpPr>
            <a:spLocks noChangeArrowheads="1"/>
          </p:cNvSpPr>
          <p:nvPr/>
        </p:nvSpPr>
        <p:spPr bwMode="auto">
          <a:xfrm>
            <a:off x="381000" y="1987550"/>
            <a:ext cx="1295400" cy="771525"/>
          </a:xfrm>
          <a:prstGeom prst="rect">
            <a:avLst/>
          </a:prstGeom>
          <a:solidFill>
            <a:schemeClr val="bg1"/>
          </a:solidFill>
          <a:ln w="9525">
            <a:solidFill>
              <a:srgbClr val="263C8A"/>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pic>
        <p:nvPicPr>
          <p:cNvPr id="127" name="Picture 3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38338" y="1279525"/>
            <a:ext cx="37211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3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33563" y="1298575"/>
            <a:ext cx="3838575"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3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28800" y="1279525"/>
            <a:ext cx="38481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3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43100" y="1279525"/>
            <a:ext cx="37211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3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43100" y="1279525"/>
            <a:ext cx="37211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 name="Object 2"/>
          <p:cNvGraphicFramePr>
            <a:graphicFrameLocks noChangeAspect="1"/>
          </p:cNvGraphicFramePr>
          <p:nvPr/>
        </p:nvGraphicFramePr>
        <p:xfrm>
          <a:off x="4994275" y="4473575"/>
          <a:ext cx="2386013" cy="923925"/>
        </p:xfrm>
        <a:graphic>
          <a:graphicData uri="http://schemas.openxmlformats.org/presentationml/2006/ole">
            <mc:AlternateContent xmlns:mc="http://schemas.openxmlformats.org/markup-compatibility/2006">
              <mc:Choice xmlns:v="urn:schemas-microsoft-com:vml" Requires="v">
                <p:oleObj spid="_x0000_s50179" name="Equation" r:id="rId16" imgW="1777680" imgH="685800" progId="">
                  <p:embed/>
                </p:oleObj>
              </mc:Choice>
              <mc:Fallback>
                <p:oleObj name="Equation" r:id="rId16" imgW="1777680" imgH="68580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94275" y="4473575"/>
                        <a:ext cx="2386013"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Text Box 13"/>
          <p:cNvSpPr txBox="1">
            <a:spLocks noChangeArrowheads="1"/>
          </p:cNvSpPr>
          <p:nvPr/>
        </p:nvSpPr>
        <p:spPr bwMode="auto">
          <a:xfrm>
            <a:off x="2624138" y="4540250"/>
            <a:ext cx="2344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altLang="en-US" sz="2000" dirty="0">
                <a:solidFill>
                  <a:srgbClr val="263C8A"/>
                </a:solidFill>
              </a:rPr>
              <a:t> Temperature rise:</a:t>
            </a:r>
          </a:p>
        </p:txBody>
      </p:sp>
      <p:sp>
        <p:nvSpPr>
          <p:cNvPr id="35" name="Text Box 14"/>
          <p:cNvSpPr txBox="1">
            <a:spLocks noChangeArrowheads="1"/>
          </p:cNvSpPr>
          <p:nvPr/>
        </p:nvSpPr>
        <p:spPr bwMode="auto">
          <a:xfrm>
            <a:off x="2630488" y="5381625"/>
            <a:ext cx="5022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altLang="en-US">
                <a:solidFill>
                  <a:srgbClr val="263C8A"/>
                </a:solidFill>
              </a:rPr>
              <a:t> No influence of reaction kinetics or throughput</a:t>
            </a:r>
          </a:p>
        </p:txBody>
      </p:sp>
      <p:sp>
        <p:nvSpPr>
          <p:cNvPr id="36" name="Text Box 15"/>
          <p:cNvSpPr txBox="1">
            <a:spLocks noChangeArrowheads="1"/>
          </p:cNvSpPr>
          <p:nvPr/>
        </p:nvSpPr>
        <p:spPr bwMode="auto">
          <a:xfrm>
            <a:off x="2636838" y="5773738"/>
            <a:ext cx="6013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altLang="en-US" dirty="0">
                <a:solidFill>
                  <a:srgbClr val="263C8A"/>
                </a:solidFill>
              </a:rPr>
              <a:t> An air stream of high, constant temperature is</a:t>
            </a:r>
            <a:br>
              <a:rPr lang="en-US" altLang="en-US" dirty="0">
                <a:solidFill>
                  <a:srgbClr val="263C8A"/>
                </a:solidFill>
              </a:rPr>
            </a:br>
            <a:r>
              <a:rPr lang="en-US" altLang="en-US" dirty="0">
                <a:solidFill>
                  <a:srgbClr val="263C8A"/>
                </a:solidFill>
              </a:rPr>
              <a:t>  produced and can be directed to the gas turbine</a:t>
            </a:r>
          </a:p>
        </p:txBody>
      </p:sp>
      <p:sp>
        <p:nvSpPr>
          <p:cNvPr id="37"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a:latin typeface="Calibri" pitchFamily="34" charset="0"/>
              </a:rPr>
              <a:t>Page </a:t>
            </a:r>
            <a:fld id="{A2915A80-7BE9-4559-B9A5-3DCEF2B6CE36}" type="slidenum">
              <a:rPr lang="nl-NL" altLang="en-US" sz="1000">
                <a:latin typeface="Calibri" pitchFamily="34" charset="0"/>
              </a:rPr>
              <a:pPr algn="r" eaLnBrk="1" hangingPunct="1"/>
              <a:t>26</a:t>
            </a:fld>
            <a:endParaRPr lang="nl-NL" altLang="en-US" sz="1000">
              <a:latin typeface="Calibri" pitchFamily="34" charset="0"/>
            </a:endParaRPr>
          </a:p>
        </p:txBody>
      </p:sp>
    </p:spTree>
    <p:extLst>
      <p:ext uri="{BB962C8B-B14F-4D97-AF65-F5344CB8AC3E}">
        <p14:creationId xmlns:p14="http://schemas.microsoft.com/office/powerpoint/2010/main" val="270374525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500" fill="hold"/>
                                        <p:tgtEl>
                                          <p:spTgt spid="116"/>
                                        </p:tgtEl>
                                      </p:cBhvr>
                                      <p:by x="100000" y="5600000"/>
                                    </p:animScale>
                                  </p:childTnLst>
                                </p:cTn>
                              </p:par>
                              <p:par>
                                <p:cTn id="7" presetID="6" presetClass="emph" presetSubtype="0" fill="hold" grpId="0" nodeType="withEffect">
                                  <p:stCondLst>
                                    <p:cond delay="200"/>
                                  </p:stCondLst>
                                  <p:childTnLst>
                                    <p:animScale>
                                      <p:cBhvr>
                                        <p:cTn id="8" dur="19700" fill="hold"/>
                                        <p:tgtEl>
                                          <p:spTgt spid="117"/>
                                        </p:tgtEl>
                                      </p:cBhvr>
                                      <p:by x="100000" y="5600000"/>
                                    </p:animScale>
                                  </p:childTnLst>
                                </p:cTn>
                              </p:par>
                              <p:par>
                                <p:cTn id="9" presetID="1" presetClass="entr" presetSubtype="0" fill="hold" grpId="0" nodeType="withEffect">
                                  <p:stCondLst>
                                    <p:cond delay="300"/>
                                  </p:stCondLst>
                                  <p:childTnLst>
                                    <p:set>
                                      <p:cBhvr>
                                        <p:cTn id="10" dur="1" fill="hold">
                                          <p:stCondLst>
                                            <p:cond delay="0"/>
                                          </p:stCondLst>
                                        </p:cTn>
                                        <p:tgtEl>
                                          <p:spTgt spid="119"/>
                                        </p:tgtEl>
                                        <p:attrNameLst>
                                          <p:attrName>style.visibility</p:attrName>
                                        </p:attrNameLst>
                                      </p:cBhvr>
                                      <p:to>
                                        <p:strVal val="visible"/>
                                      </p:to>
                                    </p:set>
                                  </p:childTnLst>
                                </p:cTn>
                              </p:par>
                              <p:par>
                                <p:cTn id="11" presetID="64" presetClass="path" presetSubtype="0" fill="hold" grpId="1" nodeType="withEffect">
                                  <p:stCondLst>
                                    <p:cond delay="300"/>
                                  </p:stCondLst>
                                  <p:childTnLst>
                                    <p:animMotion origin="layout" path="M -1.38889E-6 3.33333E-6 L -1.38889E-6 -0.27963 " pathEditMode="relative" rAng="0" ptsTypes="AA">
                                      <p:cBhvr>
                                        <p:cTn id="12" dur="19700" fill="hold"/>
                                        <p:tgtEl>
                                          <p:spTgt spid="119"/>
                                        </p:tgtEl>
                                        <p:attrNameLst>
                                          <p:attrName>ppt_x</p:attrName>
                                          <p:attrName>ppt_y</p:attrName>
                                        </p:attrNameLst>
                                      </p:cBhvr>
                                      <p:rCtr x="0" y="-14000"/>
                                    </p:animMotion>
                                  </p:childTnLst>
                                </p:cTn>
                              </p:par>
                              <p:par>
                                <p:cTn id="13" presetID="6" presetClass="emph" presetSubtype="0" fill="hold" grpId="2" nodeType="withEffect">
                                  <p:stCondLst>
                                    <p:cond delay="300"/>
                                  </p:stCondLst>
                                  <p:childTnLst>
                                    <p:animScale>
                                      <p:cBhvr>
                                        <p:cTn id="14" dur="19700" fill="hold"/>
                                        <p:tgtEl>
                                          <p:spTgt spid="119"/>
                                        </p:tgtEl>
                                      </p:cBhvr>
                                      <p:by x="100000" y="1500000"/>
                                    </p:animScale>
                                  </p:childTnLst>
                                </p:cTn>
                              </p:par>
                              <p:par>
                                <p:cTn id="15" presetID="6" presetClass="emph" presetSubtype="0" fill="hold" grpId="3" nodeType="withEffect">
                                  <p:stCondLst>
                                    <p:cond delay="19100"/>
                                  </p:stCondLst>
                                  <p:childTnLst>
                                    <p:animScale>
                                      <p:cBhvr>
                                        <p:cTn id="16" dur="700" fill="hold"/>
                                        <p:tgtEl>
                                          <p:spTgt spid="119"/>
                                        </p:tgtEl>
                                      </p:cBhvr>
                                      <p:by x="100000" y="0"/>
                                    </p:animScale>
                                  </p:childTnLst>
                                </p:cTn>
                              </p:par>
                              <p:par>
                                <p:cTn id="17" presetID="1" presetClass="entr" presetSubtype="0" fill="hold" grpId="1" nodeType="withEffect">
                                  <p:stCondLst>
                                    <p:cond delay="0"/>
                                  </p:stCondLst>
                                  <p:childTnLst>
                                    <p:set>
                                      <p:cBhvr>
                                        <p:cTn id="18" dur="1" fill="hold">
                                          <p:stCondLst>
                                            <p:cond delay="0"/>
                                          </p:stCondLst>
                                        </p:cTn>
                                        <p:tgtEl>
                                          <p:spTgt spid="120"/>
                                        </p:tgtEl>
                                        <p:attrNameLst>
                                          <p:attrName>style.visibility</p:attrName>
                                        </p:attrNameLst>
                                      </p:cBhvr>
                                      <p:to>
                                        <p:strVal val="visible"/>
                                      </p:to>
                                    </p:set>
                                  </p:childTnLst>
                                </p:cTn>
                              </p:par>
                              <p:par>
                                <p:cTn id="19" presetID="64" presetClass="path" presetSubtype="0" fill="hold" grpId="0" nodeType="withEffect">
                                  <p:stCondLst>
                                    <p:cond delay="0"/>
                                  </p:stCondLst>
                                  <p:childTnLst>
                                    <p:animMotion origin="layout" path="M 4.16667E-6 4.07407E-6 L 0.00052 -0.27662 " pathEditMode="relative" rAng="0" ptsTypes="AA">
                                      <p:cBhvr>
                                        <p:cTn id="20" dur="2400" fill="hold"/>
                                        <p:tgtEl>
                                          <p:spTgt spid="120"/>
                                        </p:tgtEl>
                                        <p:attrNameLst>
                                          <p:attrName>ppt_x</p:attrName>
                                          <p:attrName>ppt_y</p:attrName>
                                        </p:attrNameLst>
                                      </p:cBhvr>
                                      <p:rCtr x="0" y="-13800"/>
                                    </p:animMotion>
                                  </p:childTnLst>
                                </p:cTn>
                              </p:par>
                              <p:par>
                                <p:cTn id="21" presetID="1" presetClass="exit" presetSubtype="0" fill="hold" grpId="2" nodeType="withEffect">
                                  <p:stCondLst>
                                    <p:cond delay="2400"/>
                                  </p:stCondLst>
                                  <p:childTnLst>
                                    <p:set>
                                      <p:cBhvr>
                                        <p:cTn id="22" dur="1" fill="hold">
                                          <p:stCondLst>
                                            <p:cond delay="0"/>
                                          </p:stCondLst>
                                        </p:cTn>
                                        <p:tgtEl>
                                          <p:spTgt spid="120"/>
                                        </p:tgtEl>
                                        <p:attrNameLst>
                                          <p:attrName>style.visibility</p:attrName>
                                        </p:attrNameLst>
                                      </p:cBhvr>
                                      <p:to>
                                        <p:strVal val="hidden"/>
                                      </p:to>
                                    </p:set>
                                  </p:childTnLst>
                                </p:cTn>
                              </p:par>
                              <p:par>
                                <p:cTn id="23" presetID="1" presetClass="entr" presetSubtype="0" fill="hold" nodeType="withEffect">
                                  <p:stCondLst>
                                    <p:cond delay="2400"/>
                                  </p:stCondLst>
                                  <p:childTnLst>
                                    <p:set>
                                      <p:cBhvr>
                                        <p:cTn id="24" dur="1" fill="hold">
                                          <p:stCondLst>
                                            <p:cond delay="0"/>
                                          </p:stCondLst>
                                        </p:cTn>
                                        <p:tgtEl>
                                          <p:spTgt spid="109"/>
                                        </p:tgtEl>
                                        <p:attrNameLst>
                                          <p:attrName>style.visibility</p:attrName>
                                        </p:attrNameLst>
                                      </p:cBhvr>
                                      <p:to>
                                        <p:strVal val="visible"/>
                                      </p:to>
                                    </p:set>
                                  </p:childTnLst>
                                </p:cTn>
                              </p:par>
                              <p:par>
                                <p:cTn id="25" presetID="1" presetClass="exit" presetSubtype="0" fill="hold" nodeType="withEffect">
                                  <p:stCondLst>
                                    <p:cond delay="400"/>
                                  </p:stCondLst>
                                  <p:childTnLst>
                                    <p:set>
                                      <p:cBhvr>
                                        <p:cTn id="26" dur="1" fill="hold">
                                          <p:stCondLst>
                                            <p:cond delay="0"/>
                                          </p:stCondLst>
                                        </p:cTn>
                                        <p:tgtEl>
                                          <p:spTgt spid="105"/>
                                        </p:tgtEl>
                                        <p:attrNameLst>
                                          <p:attrName>style.visibility</p:attrName>
                                        </p:attrNameLst>
                                      </p:cBhvr>
                                      <p:to>
                                        <p:strVal val="hidden"/>
                                      </p:to>
                                    </p:set>
                                  </p:childTnLst>
                                </p:cTn>
                              </p:par>
                              <p:par>
                                <p:cTn id="27" presetID="1" presetClass="entr" presetSubtype="0" fill="hold" nodeType="withEffect">
                                  <p:stCondLst>
                                    <p:cond delay="400"/>
                                  </p:stCondLst>
                                  <p:childTnLst>
                                    <p:set>
                                      <p:cBhvr>
                                        <p:cTn id="28" dur="1" fill="hold">
                                          <p:stCondLst>
                                            <p:cond delay="0"/>
                                          </p:stCondLst>
                                        </p:cTn>
                                        <p:tgtEl>
                                          <p:spTgt spid="106"/>
                                        </p:tgtEl>
                                        <p:attrNameLst>
                                          <p:attrName>style.visibility</p:attrName>
                                        </p:attrNameLst>
                                      </p:cBhvr>
                                      <p:to>
                                        <p:strVal val="visible"/>
                                      </p:to>
                                    </p:set>
                                  </p:childTnLst>
                                </p:cTn>
                              </p:par>
                              <p:par>
                                <p:cTn id="29" presetID="1" presetClass="exit" presetSubtype="0" fill="hold" nodeType="withEffect">
                                  <p:stCondLst>
                                    <p:cond delay="800"/>
                                  </p:stCondLst>
                                  <p:childTnLst>
                                    <p:set>
                                      <p:cBhvr>
                                        <p:cTn id="30" dur="1" fill="hold">
                                          <p:stCondLst>
                                            <p:cond delay="0"/>
                                          </p:stCondLst>
                                        </p:cTn>
                                        <p:tgtEl>
                                          <p:spTgt spid="106"/>
                                        </p:tgtEl>
                                        <p:attrNameLst>
                                          <p:attrName>style.visibility</p:attrName>
                                        </p:attrNameLst>
                                      </p:cBhvr>
                                      <p:to>
                                        <p:strVal val="hidden"/>
                                      </p:to>
                                    </p:set>
                                  </p:childTnLst>
                                </p:cTn>
                              </p:par>
                              <p:par>
                                <p:cTn id="31" presetID="1" presetClass="entr" presetSubtype="0" fill="hold" nodeType="withEffect">
                                  <p:stCondLst>
                                    <p:cond delay="800"/>
                                  </p:stCondLst>
                                  <p:childTnLst>
                                    <p:set>
                                      <p:cBhvr>
                                        <p:cTn id="32" dur="1" fill="hold">
                                          <p:stCondLst>
                                            <p:cond delay="0"/>
                                          </p:stCondLst>
                                        </p:cTn>
                                        <p:tgtEl>
                                          <p:spTgt spid="101"/>
                                        </p:tgtEl>
                                        <p:attrNameLst>
                                          <p:attrName>style.visibility</p:attrName>
                                        </p:attrNameLst>
                                      </p:cBhvr>
                                      <p:to>
                                        <p:strVal val="visible"/>
                                      </p:to>
                                    </p:set>
                                  </p:childTnLst>
                                </p:cTn>
                              </p:par>
                              <p:par>
                                <p:cTn id="33" presetID="1" presetClass="exit" presetSubtype="0" fill="hold" nodeType="withEffect">
                                  <p:stCondLst>
                                    <p:cond delay="1200"/>
                                  </p:stCondLst>
                                  <p:childTnLst>
                                    <p:set>
                                      <p:cBhvr>
                                        <p:cTn id="34" dur="1" fill="hold">
                                          <p:stCondLst>
                                            <p:cond delay="0"/>
                                          </p:stCondLst>
                                        </p:cTn>
                                        <p:tgtEl>
                                          <p:spTgt spid="101"/>
                                        </p:tgtEl>
                                        <p:attrNameLst>
                                          <p:attrName>style.visibility</p:attrName>
                                        </p:attrNameLst>
                                      </p:cBhvr>
                                      <p:to>
                                        <p:strVal val="hidden"/>
                                      </p:to>
                                    </p:set>
                                  </p:childTnLst>
                                </p:cTn>
                              </p:par>
                              <p:par>
                                <p:cTn id="35" presetID="1" presetClass="entr" presetSubtype="0" fill="hold" nodeType="withEffect">
                                  <p:stCondLst>
                                    <p:cond delay="1200"/>
                                  </p:stCondLst>
                                  <p:childTnLst>
                                    <p:set>
                                      <p:cBhvr>
                                        <p:cTn id="36" dur="1" fill="hold">
                                          <p:stCondLst>
                                            <p:cond delay="0"/>
                                          </p:stCondLst>
                                        </p:cTn>
                                        <p:tgtEl>
                                          <p:spTgt spid="103"/>
                                        </p:tgtEl>
                                        <p:attrNameLst>
                                          <p:attrName>style.visibility</p:attrName>
                                        </p:attrNameLst>
                                      </p:cBhvr>
                                      <p:to>
                                        <p:strVal val="visible"/>
                                      </p:to>
                                    </p:set>
                                  </p:childTnLst>
                                </p:cTn>
                              </p:par>
                              <p:par>
                                <p:cTn id="37" presetID="1" presetClass="exit" presetSubtype="0" fill="hold" nodeType="withEffect">
                                  <p:stCondLst>
                                    <p:cond delay="1600"/>
                                  </p:stCondLst>
                                  <p:childTnLst>
                                    <p:set>
                                      <p:cBhvr>
                                        <p:cTn id="38" dur="1" fill="hold">
                                          <p:stCondLst>
                                            <p:cond delay="0"/>
                                          </p:stCondLst>
                                        </p:cTn>
                                        <p:tgtEl>
                                          <p:spTgt spid="103"/>
                                        </p:tgtEl>
                                        <p:attrNameLst>
                                          <p:attrName>style.visibility</p:attrName>
                                        </p:attrNameLst>
                                      </p:cBhvr>
                                      <p:to>
                                        <p:strVal val="hidden"/>
                                      </p:to>
                                    </p:set>
                                  </p:childTnLst>
                                </p:cTn>
                              </p:par>
                              <p:par>
                                <p:cTn id="39" presetID="1" presetClass="entr" presetSubtype="0" fill="hold" nodeType="withEffect">
                                  <p:stCondLst>
                                    <p:cond delay="160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xit" presetSubtype="0" fill="hold" nodeType="withEffect">
                                  <p:stCondLst>
                                    <p:cond delay="2000"/>
                                  </p:stCondLst>
                                  <p:childTnLst>
                                    <p:set>
                                      <p:cBhvr>
                                        <p:cTn id="42" dur="1" fill="hold">
                                          <p:stCondLst>
                                            <p:cond delay="0"/>
                                          </p:stCondLst>
                                        </p:cTn>
                                        <p:tgtEl>
                                          <p:spTgt spid="104"/>
                                        </p:tgtEl>
                                        <p:attrNameLst>
                                          <p:attrName>style.visibility</p:attrName>
                                        </p:attrNameLst>
                                      </p:cBhvr>
                                      <p:to>
                                        <p:strVal val="hidden"/>
                                      </p:to>
                                    </p:set>
                                  </p:childTnLst>
                                </p:cTn>
                              </p:par>
                              <p:par>
                                <p:cTn id="43" presetID="1" presetClass="entr" presetSubtype="0" fill="hold" nodeType="withEffect">
                                  <p:stCondLst>
                                    <p:cond delay="2000"/>
                                  </p:stCondLst>
                                  <p:childTnLst>
                                    <p:set>
                                      <p:cBhvr>
                                        <p:cTn id="44" dur="1" fill="hold">
                                          <p:stCondLst>
                                            <p:cond delay="0"/>
                                          </p:stCondLst>
                                        </p:cTn>
                                        <p:tgtEl>
                                          <p:spTgt spid="102"/>
                                        </p:tgtEl>
                                        <p:attrNameLst>
                                          <p:attrName>style.visibility</p:attrName>
                                        </p:attrNameLst>
                                      </p:cBhvr>
                                      <p:to>
                                        <p:strVal val="visible"/>
                                      </p:to>
                                    </p:set>
                                  </p:childTnLst>
                                </p:cTn>
                              </p:par>
                              <p:par>
                                <p:cTn id="45" presetID="1" presetClass="exit" presetSubtype="0" fill="hold" nodeType="withEffect">
                                  <p:stCondLst>
                                    <p:cond delay="2500"/>
                                  </p:stCondLst>
                                  <p:childTnLst>
                                    <p:set>
                                      <p:cBhvr>
                                        <p:cTn id="46" dur="1" fill="hold">
                                          <p:stCondLst>
                                            <p:cond delay="0"/>
                                          </p:stCondLst>
                                        </p:cTn>
                                        <p:tgtEl>
                                          <p:spTgt spid="102"/>
                                        </p:tgtEl>
                                        <p:attrNameLst>
                                          <p:attrName>style.visibility</p:attrName>
                                        </p:attrNameLst>
                                      </p:cBhvr>
                                      <p:to>
                                        <p:strVal val="hidden"/>
                                      </p:to>
                                    </p:set>
                                  </p:childTnLst>
                                </p:cTn>
                              </p:par>
                              <p:par>
                                <p:cTn id="47" presetID="1" presetClass="entr" presetSubtype="0" fill="hold" nodeType="withEffect">
                                  <p:stCondLst>
                                    <p:cond delay="2500"/>
                                  </p:stCondLst>
                                  <p:childTnLst>
                                    <p:set>
                                      <p:cBhvr>
                                        <p:cTn id="48" dur="1" fill="hold">
                                          <p:stCondLst>
                                            <p:cond delay="0"/>
                                          </p:stCondLst>
                                        </p:cTn>
                                        <p:tgtEl>
                                          <p:spTgt spid="107"/>
                                        </p:tgtEl>
                                        <p:attrNameLst>
                                          <p:attrName>style.visibility</p:attrName>
                                        </p:attrNameLst>
                                      </p:cBhvr>
                                      <p:to>
                                        <p:strVal val="visible"/>
                                      </p:to>
                                    </p:set>
                                  </p:childTnLst>
                                </p:cTn>
                              </p:par>
                              <p:par>
                                <p:cTn id="49" presetID="1" presetClass="exit" presetSubtype="0" fill="hold" nodeType="withEffect">
                                  <p:stCondLst>
                                    <p:cond delay="3000"/>
                                  </p:stCondLst>
                                  <p:childTnLst>
                                    <p:set>
                                      <p:cBhvr>
                                        <p:cTn id="50" dur="1" fill="hold">
                                          <p:stCondLst>
                                            <p:cond delay="0"/>
                                          </p:stCondLst>
                                        </p:cTn>
                                        <p:tgtEl>
                                          <p:spTgt spid="107"/>
                                        </p:tgtEl>
                                        <p:attrNameLst>
                                          <p:attrName>style.visibility</p:attrName>
                                        </p:attrNameLst>
                                      </p:cBhvr>
                                      <p:to>
                                        <p:strVal val="hidden"/>
                                      </p:to>
                                    </p:set>
                                  </p:childTnLst>
                                </p:cTn>
                              </p:par>
                              <p:par>
                                <p:cTn id="51" presetID="1" presetClass="entr" presetSubtype="0" fill="hold" nodeType="withEffect">
                                  <p:stCondLst>
                                    <p:cond delay="3000"/>
                                  </p:stCondLst>
                                  <p:childTnLst>
                                    <p:set>
                                      <p:cBhvr>
                                        <p:cTn id="52" dur="1" fill="hold">
                                          <p:stCondLst>
                                            <p:cond delay="0"/>
                                          </p:stCondLst>
                                        </p:cTn>
                                        <p:tgtEl>
                                          <p:spTgt spid="131"/>
                                        </p:tgtEl>
                                        <p:attrNameLst>
                                          <p:attrName>style.visibility</p:attrName>
                                        </p:attrNameLst>
                                      </p:cBhvr>
                                      <p:to>
                                        <p:strVal val="visible"/>
                                      </p:to>
                                    </p:set>
                                  </p:childTnLst>
                                </p:cTn>
                              </p:par>
                              <p:par>
                                <p:cTn id="53" presetID="1" presetClass="exit" presetSubtype="0" fill="hold" nodeType="withEffect">
                                  <p:stCondLst>
                                    <p:cond delay="6300"/>
                                  </p:stCondLst>
                                  <p:childTnLst>
                                    <p:set>
                                      <p:cBhvr>
                                        <p:cTn id="54" dur="1" fill="hold">
                                          <p:stCondLst>
                                            <p:cond delay="0"/>
                                          </p:stCondLst>
                                        </p:cTn>
                                        <p:tgtEl>
                                          <p:spTgt spid="131"/>
                                        </p:tgtEl>
                                        <p:attrNameLst>
                                          <p:attrName>style.visibility</p:attrName>
                                        </p:attrNameLst>
                                      </p:cBhvr>
                                      <p:to>
                                        <p:strVal val="hidden"/>
                                      </p:to>
                                    </p:set>
                                  </p:childTnLst>
                                </p:cTn>
                              </p:par>
                              <p:par>
                                <p:cTn id="55" presetID="1" presetClass="entr" presetSubtype="0" fill="hold" nodeType="withEffect">
                                  <p:stCondLst>
                                    <p:cond delay="6300"/>
                                  </p:stCondLst>
                                  <p:childTnLst>
                                    <p:set>
                                      <p:cBhvr>
                                        <p:cTn id="56" dur="1" fill="hold">
                                          <p:stCondLst>
                                            <p:cond delay="0"/>
                                          </p:stCondLst>
                                        </p:cTn>
                                        <p:tgtEl>
                                          <p:spTgt spid="130"/>
                                        </p:tgtEl>
                                        <p:attrNameLst>
                                          <p:attrName>style.visibility</p:attrName>
                                        </p:attrNameLst>
                                      </p:cBhvr>
                                      <p:to>
                                        <p:strVal val="visible"/>
                                      </p:to>
                                    </p:set>
                                  </p:childTnLst>
                                </p:cTn>
                              </p:par>
                              <p:par>
                                <p:cTn id="57" presetID="1" presetClass="exit" presetSubtype="0" fill="hold" nodeType="withEffect">
                                  <p:stCondLst>
                                    <p:cond delay="9600"/>
                                  </p:stCondLst>
                                  <p:childTnLst>
                                    <p:set>
                                      <p:cBhvr>
                                        <p:cTn id="58" dur="1" fill="hold">
                                          <p:stCondLst>
                                            <p:cond delay="0"/>
                                          </p:stCondLst>
                                        </p:cTn>
                                        <p:tgtEl>
                                          <p:spTgt spid="130"/>
                                        </p:tgtEl>
                                        <p:attrNameLst>
                                          <p:attrName>style.visibility</p:attrName>
                                        </p:attrNameLst>
                                      </p:cBhvr>
                                      <p:to>
                                        <p:strVal val="hidden"/>
                                      </p:to>
                                    </p:set>
                                  </p:childTnLst>
                                </p:cTn>
                              </p:par>
                              <p:par>
                                <p:cTn id="59" presetID="1" presetClass="entr" presetSubtype="0" fill="hold" nodeType="withEffect">
                                  <p:stCondLst>
                                    <p:cond delay="9600"/>
                                  </p:stCondLst>
                                  <p:childTnLst>
                                    <p:set>
                                      <p:cBhvr>
                                        <p:cTn id="60" dur="1" fill="hold">
                                          <p:stCondLst>
                                            <p:cond delay="0"/>
                                          </p:stCondLst>
                                        </p:cTn>
                                        <p:tgtEl>
                                          <p:spTgt spid="129"/>
                                        </p:tgtEl>
                                        <p:attrNameLst>
                                          <p:attrName>style.visibility</p:attrName>
                                        </p:attrNameLst>
                                      </p:cBhvr>
                                      <p:to>
                                        <p:strVal val="visible"/>
                                      </p:to>
                                    </p:set>
                                  </p:childTnLst>
                                </p:cTn>
                              </p:par>
                              <p:par>
                                <p:cTn id="61" presetID="1" presetClass="exit" presetSubtype="0" fill="hold" nodeType="withEffect">
                                  <p:stCondLst>
                                    <p:cond delay="12900"/>
                                  </p:stCondLst>
                                  <p:childTnLst>
                                    <p:set>
                                      <p:cBhvr>
                                        <p:cTn id="62" dur="1" fill="hold">
                                          <p:stCondLst>
                                            <p:cond delay="0"/>
                                          </p:stCondLst>
                                        </p:cTn>
                                        <p:tgtEl>
                                          <p:spTgt spid="129"/>
                                        </p:tgtEl>
                                        <p:attrNameLst>
                                          <p:attrName>style.visibility</p:attrName>
                                        </p:attrNameLst>
                                      </p:cBhvr>
                                      <p:to>
                                        <p:strVal val="hidden"/>
                                      </p:to>
                                    </p:set>
                                  </p:childTnLst>
                                </p:cTn>
                              </p:par>
                              <p:par>
                                <p:cTn id="63" presetID="1" presetClass="entr" presetSubtype="0" fill="hold" nodeType="withEffect">
                                  <p:stCondLst>
                                    <p:cond delay="12900"/>
                                  </p:stCondLst>
                                  <p:childTnLst>
                                    <p:set>
                                      <p:cBhvr>
                                        <p:cTn id="64" dur="1" fill="hold">
                                          <p:stCondLst>
                                            <p:cond delay="0"/>
                                          </p:stCondLst>
                                        </p:cTn>
                                        <p:tgtEl>
                                          <p:spTgt spid="128"/>
                                        </p:tgtEl>
                                        <p:attrNameLst>
                                          <p:attrName>style.visibility</p:attrName>
                                        </p:attrNameLst>
                                      </p:cBhvr>
                                      <p:to>
                                        <p:strVal val="visible"/>
                                      </p:to>
                                    </p:set>
                                  </p:childTnLst>
                                </p:cTn>
                              </p:par>
                              <p:par>
                                <p:cTn id="65" presetID="1" presetClass="exit" presetSubtype="0" fill="hold" nodeType="withEffect">
                                  <p:stCondLst>
                                    <p:cond delay="16200"/>
                                  </p:stCondLst>
                                  <p:childTnLst>
                                    <p:set>
                                      <p:cBhvr>
                                        <p:cTn id="66" dur="1" fill="hold">
                                          <p:stCondLst>
                                            <p:cond delay="0"/>
                                          </p:stCondLst>
                                        </p:cTn>
                                        <p:tgtEl>
                                          <p:spTgt spid="128"/>
                                        </p:tgtEl>
                                        <p:attrNameLst>
                                          <p:attrName>style.visibility</p:attrName>
                                        </p:attrNameLst>
                                      </p:cBhvr>
                                      <p:to>
                                        <p:strVal val="hidden"/>
                                      </p:to>
                                    </p:set>
                                  </p:childTnLst>
                                </p:cTn>
                              </p:par>
                              <p:par>
                                <p:cTn id="67" presetID="1" presetClass="entr" presetSubtype="0" fill="hold" nodeType="withEffect">
                                  <p:stCondLst>
                                    <p:cond delay="16200"/>
                                  </p:stCondLst>
                                  <p:childTnLst>
                                    <p:set>
                                      <p:cBhvr>
                                        <p:cTn id="68" dur="1" fill="hold">
                                          <p:stCondLst>
                                            <p:cond delay="0"/>
                                          </p:stCondLst>
                                        </p:cTn>
                                        <p:tgtEl>
                                          <p:spTgt spid="127"/>
                                        </p:tgtEl>
                                        <p:attrNameLst>
                                          <p:attrName>style.visibility</p:attrName>
                                        </p:attrNameLst>
                                      </p:cBhvr>
                                      <p:to>
                                        <p:strVal val="visible"/>
                                      </p:to>
                                    </p:set>
                                  </p:childTnLst>
                                </p:cTn>
                              </p:par>
                              <p:par>
                                <p:cTn id="69" presetID="1" presetClass="exit" presetSubtype="0" fill="hold" nodeType="withEffect">
                                  <p:stCondLst>
                                    <p:cond delay="19500"/>
                                  </p:stCondLst>
                                  <p:childTnLst>
                                    <p:set>
                                      <p:cBhvr>
                                        <p:cTn id="70" dur="1" fill="hold">
                                          <p:stCondLst>
                                            <p:cond delay="0"/>
                                          </p:stCondLst>
                                        </p:cTn>
                                        <p:tgtEl>
                                          <p:spTgt spid="127"/>
                                        </p:tgtEl>
                                        <p:attrNameLst>
                                          <p:attrName>style.visibility</p:attrName>
                                        </p:attrNameLst>
                                      </p:cBhvr>
                                      <p:to>
                                        <p:strVal val="hidden"/>
                                      </p:to>
                                    </p:set>
                                  </p:childTnLst>
                                </p:cTn>
                              </p:par>
                              <p:par>
                                <p:cTn id="71" presetID="1" presetClass="entr" presetSubtype="0" fill="hold" nodeType="withEffect">
                                  <p:stCondLst>
                                    <p:cond delay="19500"/>
                                  </p:stCondLst>
                                  <p:childTnLst>
                                    <p:set>
                                      <p:cBhvr>
                                        <p:cTn id="72"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9" grpId="0" animBg="1"/>
      <p:bldP spid="119" grpId="1" animBg="1"/>
      <p:bldP spid="119" grpId="2" animBg="1"/>
      <p:bldP spid="119" grpId="3" animBg="1"/>
      <p:bldP spid="120" grpId="0" animBg="1"/>
      <p:bldP spid="120" grpId="1" animBg="1"/>
      <p:bldP spid="120"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bwMode="auto">
          <a:xfrm>
            <a:off x="0" y="968375"/>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mtClean="0">
                <a:solidFill>
                  <a:schemeClr val="bg1"/>
                </a:solidFill>
              </a:rPr>
              <a:t>Reactor concepts</a:t>
            </a:r>
          </a:p>
        </p:txBody>
      </p:sp>
      <p:sp>
        <p:nvSpPr>
          <p:cNvPr id="30723" name="Rectangle 3"/>
          <p:cNvSpPr>
            <a:spLocks noGrp="1" noChangeArrowheads="1"/>
          </p:cNvSpPr>
          <p:nvPr>
            <p:ph type="body" idx="4294967295"/>
          </p:nvPr>
        </p:nvSpPr>
        <p:spPr bwMode="auto">
          <a:xfrm>
            <a:off x="3886200" y="914400"/>
            <a:ext cx="5257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Tx/>
              <a:buNone/>
            </a:pPr>
            <a:r>
              <a:rPr lang="en-US" altLang="en-US" sz="2400" smtClean="0"/>
              <a:t>Recirculation or stationary solids?</a:t>
            </a:r>
          </a:p>
        </p:txBody>
      </p:sp>
      <p:grpSp>
        <p:nvGrpSpPr>
          <p:cNvPr id="30724" name="Group 4"/>
          <p:cNvGrpSpPr>
            <a:grpSpLocks/>
          </p:cNvGrpSpPr>
          <p:nvPr/>
        </p:nvGrpSpPr>
        <p:grpSpPr bwMode="auto">
          <a:xfrm>
            <a:off x="0" y="1600200"/>
            <a:ext cx="4149725" cy="3930650"/>
            <a:chOff x="68" y="1362"/>
            <a:chExt cx="2614" cy="2476"/>
          </a:xfrm>
        </p:grpSpPr>
        <p:pic>
          <p:nvPicPr>
            <p:cNvPr id="30734" name="Picture 5" descr="jensclcl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 y="1362"/>
              <a:ext cx="2614" cy="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5" name="Text Box 6"/>
            <p:cNvSpPr txBox="1">
              <a:spLocks noChangeArrowheads="1"/>
            </p:cNvSpPr>
            <p:nvPr/>
          </p:nvSpPr>
          <p:spPr bwMode="auto">
            <a:xfrm>
              <a:off x="113" y="1434"/>
              <a:ext cx="77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200" b="1"/>
                <a:t>Air Reactor</a:t>
              </a:r>
            </a:p>
          </p:txBody>
        </p:sp>
      </p:grpSp>
      <p:sp>
        <p:nvSpPr>
          <p:cNvPr id="30725" name="Rectangle 7"/>
          <p:cNvSpPr>
            <a:spLocks noChangeArrowheads="1"/>
          </p:cNvSpPr>
          <p:nvPr/>
        </p:nvSpPr>
        <p:spPr bwMode="auto">
          <a:xfrm>
            <a:off x="4859338" y="1603375"/>
            <a:ext cx="403383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rgbClr val="263C8A"/>
                </a:solidFill>
              </a:rPr>
              <a:t>Circulating fluidized bed:</a:t>
            </a:r>
          </a:p>
          <a:p>
            <a:pPr eaLnBrk="1" hangingPunct="1"/>
            <a:r>
              <a:rPr lang="en-US" altLang="en-US" sz="2000" b="1">
                <a:solidFill>
                  <a:srgbClr val="263C8A"/>
                </a:solidFill>
              </a:rPr>
              <a:t>	+</a:t>
            </a:r>
            <a:r>
              <a:rPr lang="en-US" altLang="en-US" sz="2000">
                <a:solidFill>
                  <a:srgbClr val="263C8A"/>
                </a:solidFill>
              </a:rPr>
              <a:t> Continuous power production</a:t>
            </a:r>
          </a:p>
          <a:p>
            <a:pPr eaLnBrk="1" hangingPunct="1"/>
            <a:r>
              <a:rPr lang="en-US" altLang="en-US" sz="2000" b="1">
                <a:solidFill>
                  <a:srgbClr val="263C8A"/>
                </a:solidFill>
              </a:rPr>
              <a:t>	+</a:t>
            </a:r>
            <a:r>
              <a:rPr lang="en-US" altLang="en-US" sz="2000">
                <a:solidFill>
                  <a:srgbClr val="263C8A"/>
                </a:solidFill>
              </a:rPr>
              <a:t> Proven technology</a:t>
            </a:r>
          </a:p>
          <a:p>
            <a:pPr eaLnBrk="1" hangingPunct="1"/>
            <a:r>
              <a:rPr lang="en-US" altLang="en-US" sz="2000" b="1">
                <a:solidFill>
                  <a:srgbClr val="263C8A"/>
                </a:solidFill>
              </a:rPr>
              <a:t>	−</a:t>
            </a:r>
            <a:r>
              <a:rPr lang="en-US" altLang="en-US" sz="2000">
                <a:solidFill>
                  <a:srgbClr val="263C8A"/>
                </a:solidFill>
              </a:rPr>
              <a:t> Recirculation of particles</a:t>
            </a:r>
          </a:p>
          <a:p>
            <a:pPr eaLnBrk="1" hangingPunct="1"/>
            <a:r>
              <a:rPr lang="en-US" altLang="en-US" sz="2000" b="1">
                <a:solidFill>
                  <a:srgbClr val="263C8A"/>
                </a:solidFill>
              </a:rPr>
              <a:t>	−</a:t>
            </a:r>
            <a:r>
              <a:rPr lang="en-US" altLang="en-US" sz="2000">
                <a:solidFill>
                  <a:srgbClr val="263C8A"/>
                </a:solidFill>
              </a:rPr>
              <a:t> Gas-solid separation</a:t>
            </a:r>
          </a:p>
        </p:txBody>
      </p:sp>
      <p:grpSp>
        <p:nvGrpSpPr>
          <p:cNvPr id="3" name="Group 9"/>
          <p:cNvGrpSpPr>
            <a:grpSpLocks/>
          </p:cNvGrpSpPr>
          <p:nvPr/>
        </p:nvGrpSpPr>
        <p:grpSpPr bwMode="auto">
          <a:xfrm>
            <a:off x="4630738" y="3844925"/>
            <a:ext cx="4435475" cy="2232025"/>
            <a:chOff x="2925" y="2614"/>
            <a:chExt cx="2794" cy="1406"/>
          </a:xfrm>
          <a:solidFill>
            <a:schemeClr val="tx2"/>
          </a:solidFill>
        </p:grpSpPr>
        <p:sp>
          <p:nvSpPr>
            <p:cNvPr id="249866" name="Text Box 10"/>
            <p:cNvSpPr txBox="1">
              <a:spLocks noChangeAspect="1" noChangeArrowheads="1"/>
            </p:cNvSpPr>
            <p:nvPr/>
          </p:nvSpPr>
          <p:spPr bwMode="auto">
            <a:xfrm>
              <a:off x="2960" y="2614"/>
              <a:ext cx="378" cy="231"/>
            </a:xfrm>
            <a:prstGeom prst="rect">
              <a:avLst/>
            </a:prstGeom>
            <a:grpFill/>
            <a:ln w="19050">
              <a:noFill/>
              <a:miter lim="800000"/>
              <a:headEnd/>
              <a:tailEnd/>
            </a:ln>
            <a:effectLst/>
          </p:spPr>
          <p:txBody>
            <a:bodyPr>
              <a:spAutoFit/>
            </a:bodyPr>
            <a:lstStyle/>
            <a:p>
              <a:pPr>
                <a:defRPr/>
              </a:pPr>
              <a:r>
                <a:rPr lang="en-US">
                  <a:solidFill>
                    <a:schemeClr val="bg1"/>
                  </a:solidFill>
                </a:rPr>
                <a:t>Air</a:t>
              </a:r>
            </a:p>
          </p:txBody>
        </p:sp>
        <p:sp>
          <p:nvSpPr>
            <p:cNvPr id="249867" name="Text Box 11"/>
            <p:cNvSpPr txBox="1">
              <a:spLocks noChangeAspect="1" noChangeArrowheads="1"/>
            </p:cNvSpPr>
            <p:nvPr/>
          </p:nvSpPr>
          <p:spPr bwMode="auto">
            <a:xfrm>
              <a:off x="2925" y="3789"/>
              <a:ext cx="459" cy="231"/>
            </a:xfrm>
            <a:prstGeom prst="rect">
              <a:avLst/>
            </a:prstGeom>
            <a:grpFill/>
            <a:ln w="19050">
              <a:noFill/>
              <a:miter lim="800000"/>
              <a:headEnd/>
              <a:tailEnd/>
            </a:ln>
            <a:effectLst/>
          </p:spPr>
          <p:txBody>
            <a:bodyPr>
              <a:spAutoFit/>
            </a:bodyPr>
            <a:lstStyle/>
            <a:p>
              <a:pPr algn="ctr">
                <a:defRPr/>
              </a:pPr>
              <a:r>
                <a:rPr lang="en-US">
                  <a:solidFill>
                    <a:schemeClr val="bg1"/>
                  </a:solidFill>
                </a:rPr>
                <a:t>CH</a:t>
              </a:r>
              <a:r>
                <a:rPr lang="en-US" baseline="-25000">
                  <a:solidFill>
                    <a:schemeClr val="bg1"/>
                  </a:solidFill>
                </a:rPr>
                <a:t>4</a:t>
              </a:r>
              <a:endParaRPr lang="en-US">
                <a:solidFill>
                  <a:schemeClr val="bg1"/>
                </a:solidFill>
              </a:endParaRPr>
            </a:p>
          </p:txBody>
        </p:sp>
        <p:sp>
          <p:nvSpPr>
            <p:cNvPr id="249868" name="Text Box 12"/>
            <p:cNvSpPr txBox="1">
              <a:spLocks noChangeAspect="1" noChangeArrowheads="1"/>
            </p:cNvSpPr>
            <p:nvPr/>
          </p:nvSpPr>
          <p:spPr bwMode="auto">
            <a:xfrm>
              <a:off x="5107" y="2655"/>
              <a:ext cx="521" cy="231"/>
            </a:xfrm>
            <a:prstGeom prst="rect">
              <a:avLst/>
            </a:prstGeom>
            <a:grpFill/>
            <a:ln w="19050">
              <a:noFill/>
              <a:miter lim="800000"/>
              <a:headEnd/>
              <a:tailEnd/>
            </a:ln>
            <a:effectLst/>
          </p:spPr>
          <p:txBody>
            <a:bodyPr>
              <a:spAutoFit/>
            </a:bodyPr>
            <a:lstStyle/>
            <a:p>
              <a:pPr>
                <a:defRPr/>
              </a:pPr>
              <a:r>
                <a:rPr lang="en-US">
                  <a:solidFill>
                    <a:schemeClr val="bg1"/>
                  </a:solidFill>
                </a:rPr>
                <a:t>N</a:t>
              </a:r>
              <a:r>
                <a:rPr lang="en-US" baseline="-25000">
                  <a:solidFill>
                    <a:schemeClr val="bg1"/>
                  </a:solidFill>
                </a:rPr>
                <a:t>2</a:t>
              </a:r>
              <a:r>
                <a:rPr lang="en-US">
                  <a:solidFill>
                    <a:schemeClr val="bg1"/>
                  </a:solidFill>
                </a:rPr>
                <a:t>/O</a:t>
              </a:r>
              <a:r>
                <a:rPr lang="en-US" baseline="-25000">
                  <a:solidFill>
                    <a:schemeClr val="bg1"/>
                  </a:solidFill>
                </a:rPr>
                <a:t>2</a:t>
              </a:r>
              <a:endParaRPr lang="en-US">
                <a:solidFill>
                  <a:schemeClr val="bg1"/>
                </a:solidFill>
              </a:endParaRPr>
            </a:p>
          </p:txBody>
        </p:sp>
        <p:sp>
          <p:nvSpPr>
            <p:cNvPr id="249869" name="Text Box 13"/>
            <p:cNvSpPr txBox="1">
              <a:spLocks noChangeAspect="1" noChangeArrowheads="1"/>
            </p:cNvSpPr>
            <p:nvPr/>
          </p:nvSpPr>
          <p:spPr bwMode="auto">
            <a:xfrm>
              <a:off x="4971" y="3789"/>
              <a:ext cx="748" cy="231"/>
            </a:xfrm>
            <a:prstGeom prst="rect">
              <a:avLst/>
            </a:prstGeom>
            <a:grpFill/>
            <a:ln w="19050">
              <a:noFill/>
              <a:miter lim="800000"/>
              <a:headEnd/>
              <a:tailEnd/>
            </a:ln>
            <a:effectLst/>
          </p:spPr>
          <p:txBody>
            <a:bodyPr>
              <a:spAutoFit/>
            </a:bodyPr>
            <a:lstStyle/>
            <a:p>
              <a:pPr algn="ctr">
                <a:defRPr/>
              </a:pPr>
              <a:r>
                <a:rPr lang="en-US">
                  <a:solidFill>
                    <a:schemeClr val="bg1"/>
                  </a:solidFill>
                </a:rPr>
                <a:t>CO</a:t>
              </a:r>
              <a:r>
                <a:rPr lang="en-US" baseline="-25000">
                  <a:solidFill>
                    <a:schemeClr val="bg1"/>
                  </a:solidFill>
                </a:rPr>
                <a:t>2</a:t>
              </a:r>
              <a:r>
                <a:rPr lang="en-US">
                  <a:solidFill>
                    <a:schemeClr val="bg1"/>
                  </a:solidFill>
                </a:rPr>
                <a:t>/H</a:t>
              </a:r>
              <a:r>
                <a:rPr lang="en-US" baseline="-25000">
                  <a:solidFill>
                    <a:schemeClr val="bg1"/>
                  </a:solidFill>
                </a:rPr>
                <a:t>2</a:t>
              </a:r>
              <a:r>
                <a:rPr lang="en-US">
                  <a:solidFill>
                    <a:schemeClr val="bg1"/>
                  </a:solidFill>
                </a:rPr>
                <a:t>O</a:t>
              </a:r>
            </a:p>
          </p:txBody>
        </p:sp>
        <p:sp>
          <p:nvSpPr>
            <p:cNvPr id="249870" name="Line 14"/>
            <p:cNvSpPr>
              <a:spLocks noChangeAspect="1" noChangeShapeType="1"/>
            </p:cNvSpPr>
            <p:nvPr/>
          </p:nvSpPr>
          <p:spPr bwMode="auto">
            <a:xfrm rot="5400000" flipH="1">
              <a:off x="5123" y="3151"/>
              <a:ext cx="0" cy="373"/>
            </a:xfrm>
            <a:prstGeom prst="line">
              <a:avLst/>
            </a:prstGeom>
            <a:grpFill/>
            <a:ln w="19050">
              <a:solidFill>
                <a:schemeClr val="tx1"/>
              </a:solidFill>
              <a:round/>
              <a:headEnd type="stealth" w="med" len="med"/>
              <a:tailEnd/>
            </a:ln>
            <a:effectLst/>
          </p:spPr>
          <p:txBody>
            <a:bodyPr/>
            <a:lstStyle/>
            <a:p>
              <a:pPr>
                <a:defRPr/>
              </a:pPr>
              <a:endParaRPr lang="en-US">
                <a:solidFill>
                  <a:schemeClr val="bg1"/>
                </a:solidFill>
                <a:cs typeface="+mn-cs"/>
              </a:endParaRPr>
            </a:p>
          </p:txBody>
        </p:sp>
        <p:sp>
          <p:nvSpPr>
            <p:cNvPr id="249871" name="Oval 15"/>
            <p:cNvSpPr>
              <a:spLocks noChangeAspect="1" noChangeArrowheads="1"/>
            </p:cNvSpPr>
            <p:nvPr/>
          </p:nvSpPr>
          <p:spPr bwMode="auto">
            <a:xfrm rot="5400000" flipH="1">
              <a:off x="3072" y="3287"/>
              <a:ext cx="100" cy="101"/>
            </a:xfrm>
            <a:prstGeom prst="ellipse">
              <a:avLst/>
            </a:prstGeom>
            <a:grpFill/>
            <a:ln w="19050">
              <a:solidFill>
                <a:schemeClr val="tx1"/>
              </a:solidFill>
              <a:round/>
              <a:headEnd/>
              <a:tailEnd/>
            </a:ln>
            <a:effectLst/>
          </p:spPr>
          <p:txBody>
            <a:bodyPr wrap="none" anchor="ctr"/>
            <a:lstStyle/>
            <a:p>
              <a:pPr>
                <a:defRPr/>
              </a:pPr>
              <a:endParaRPr lang="en-US">
                <a:solidFill>
                  <a:schemeClr val="bg1"/>
                </a:solidFill>
                <a:cs typeface="+mn-cs"/>
              </a:endParaRPr>
            </a:p>
          </p:txBody>
        </p:sp>
        <p:sp>
          <p:nvSpPr>
            <p:cNvPr id="249872" name="Line 16"/>
            <p:cNvSpPr>
              <a:spLocks noChangeAspect="1" noChangeShapeType="1"/>
            </p:cNvSpPr>
            <p:nvPr/>
          </p:nvSpPr>
          <p:spPr bwMode="auto">
            <a:xfrm rot="5400000" flipH="1">
              <a:off x="2919" y="3594"/>
              <a:ext cx="399" cy="0"/>
            </a:xfrm>
            <a:prstGeom prst="line">
              <a:avLst/>
            </a:prstGeom>
            <a:grpFill/>
            <a:ln w="19050">
              <a:solidFill>
                <a:schemeClr val="tx1"/>
              </a:solidFill>
              <a:round/>
              <a:headEnd/>
              <a:tailEnd type="stealth" w="med" len="med"/>
            </a:ln>
            <a:effectLst/>
          </p:spPr>
          <p:txBody>
            <a:bodyPr/>
            <a:lstStyle/>
            <a:p>
              <a:pPr>
                <a:defRPr/>
              </a:pPr>
              <a:endParaRPr lang="en-US">
                <a:solidFill>
                  <a:schemeClr val="bg1"/>
                </a:solidFill>
                <a:cs typeface="+mn-cs"/>
              </a:endParaRPr>
            </a:p>
          </p:txBody>
        </p:sp>
        <p:sp>
          <p:nvSpPr>
            <p:cNvPr id="249873" name="Line 17"/>
            <p:cNvSpPr>
              <a:spLocks noChangeAspect="1" noChangeShapeType="1"/>
            </p:cNvSpPr>
            <p:nvPr/>
          </p:nvSpPr>
          <p:spPr bwMode="auto">
            <a:xfrm rot="5400000" flipH="1">
              <a:off x="2899" y="3060"/>
              <a:ext cx="440" cy="0"/>
            </a:xfrm>
            <a:prstGeom prst="line">
              <a:avLst/>
            </a:prstGeom>
            <a:grpFill/>
            <a:ln w="19050">
              <a:solidFill>
                <a:schemeClr val="tx1"/>
              </a:solidFill>
              <a:round/>
              <a:headEnd type="stealth" w="med" len="med"/>
              <a:tailEnd/>
            </a:ln>
            <a:effectLst/>
          </p:spPr>
          <p:txBody>
            <a:bodyPr/>
            <a:lstStyle/>
            <a:p>
              <a:pPr>
                <a:defRPr/>
              </a:pPr>
              <a:endParaRPr lang="en-US">
                <a:solidFill>
                  <a:schemeClr val="bg1"/>
                </a:solidFill>
                <a:cs typeface="+mn-cs"/>
              </a:endParaRPr>
            </a:p>
          </p:txBody>
        </p:sp>
        <p:sp>
          <p:nvSpPr>
            <p:cNvPr id="249874" name="Oval 18"/>
            <p:cNvSpPr>
              <a:spLocks noChangeAspect="1" noChangeArrowheads="1"/>
            </p:cNvSpPr>
            <p:nvPr/>
          </p:nvSpPr>
          <p:spPr bwMode="auto">
            <a:xfrm rot="5400000" flipH="1">
              <a:off x="5314" y="3288"/>
              <a:ext cx="100" cy="100"/>
            </a:xfrm>
            <a:prstGeom prst="ellipse">
              <a:avLst/>
            </a:prstGeom>
            <a:grpFill/>
            <a:ln w="19050">
              <a:solidFill>
                <a:schemeClr val="tx1"/>
              </a:solidFill>
              <a:round/>
              <a:headEnd/>
              <a:tailEnd/>
            </a:ln>
            <a:effectLst/>
          </p:spPr>
          <p:txBody>
            <a:bodyPr wrap="none" anchor="ctr"/>
            <a:lstStyle/>
            <a:p>
              <a:pPr>
                <a:defRPr/>
              </a:pPr>
              <a:endParaRPr lang="en-US">
                <a:solidFill>
                  <a:schemeClr val="bg1"/>
                </a:solidFill>
                <a:cs typeface="+mn-cs"/>
              </a:endParaRPr>
            </a:p>
          </p:txBody>
        </p:sp>
        <p:sp>
          <p:nvSpPr>
            <p:cNvPr id="249875" name="Line 19"/>
            <p:cNvSpPr>
              <a:spLocks noChangeAspect="1" noChangeShapeType="1"/>
            </p:cNvSpPr>
            <p:nvPr/>
          </p:nvSpPr>
          <p:spPr bwMode="auto">
            <a:xfrm rot="5400000" flipH="1">
              <a:off x="5163" y="3593"/>
              <a:ext cx="401" cy="0"/>
            </a:xfrm>
            <a:prstGeom prst="line">
              <a:avLst/>
            </a:prstGeom>
            <a:grpFill/>
            <a:ln w="19050">
              <a:solidFill>
                <a:schemeClr val="tx1"/>
              </a:solidFill>
              <a:round/>
              <a:headEnd type="stealth" w="med" len="med"/>
              <a:tailEnd/>
            </a:ln>
            <a:effectLst/>
          </p:spPr>
          <p:txBody>
            <a:bodyPr/>
            <a:lstStyle/>
            <a:p>
              <a:pPr>
                <a:defRPr/>
              </a:pPr>
              <a:endParaRPr lang="en-US">
                <a:solidFill>
                  <a:schemeClr val="bg1"/>
                </a:solidFill>
                <a:cs typeface="+mn-cs"/>
              </a:endParaRPr>
            </a:p>
          </p:txBody>
        </p:sp>
        <p:sp>
          <p:nvSpPr>
            <p:cNvPr id="249876" name="Line 20"/>
            <p:cNvSpPr>
              <a:spLocks noChangeAspect="1" noChangeShapeType="1"/>
            </p:cNvSpPr>
            <p:nvPr/>
          </p:nvSpPr>
          <p:spPr bwMode="auto">
            <a:xfrm rot="5400000" flipH="1">
              <a:off x="5142" y="3062"/>
              <a:ext cx="443" cy="0"/>
            </a:xfrm>
            <a:prstGeom prst="line">
              <a:avLst/>
            </a:prstGeom>
            <a:grpFill/>
            <a:ln w="19050">
              <a:solidFill>
                <a:schemeClr val="tx1"/>
              </a:solidFill>
              <a:round/>
              <a:headEnd/>
              <a:tailEnd type="stealth" w="med" len="med"/>
            </a:ln>
            <a:effectLst/>
          </p:spPr>
          <p:txBody>
            <a:bodyPr/>
            <a:lstStyle/>
            <a:p>
              <a:pPr>
                <a:defRPr/>
              </a:pPr>
              <a:endParaRPr lang="en-US">
                <a:solidFill>
                  <a:schemeClr val="bg1"/>
                </a:solidFill>
                <a:cs typeface="+mn-cs"/>
              </a:endParaRPr>
            </a:p>
          </p:txBody>
        </p:sp>
        <p:sp>
          <p:nvSpPr>
            <p:cNvPr id="249877" name="AutoShape 21"/>
            <p:cNvSpPr>
              <a:spLocks noChangeAspect="1" noChangeArrowheads="1"/>
            </p:cNvSpPr>
            <p:nvPr/>
          </p:nvSpPr>
          <p:spPr bwMode="auto">
            <a:xfrm rot="5400000" flipH="1">
              <a:off x="3071" y="3521"/>
              <a:ext cx="101" cy="101"/>
            </a:xfrm>
            <a:prstGeom prst="flowChartCollate">
              <a:avLst/>
            </a:prstGeom>
            <a:grpFill/>
            <a:ln w="19050">
              <a:solidFill>
                <a:schemeClr val="tx1"/>
              </a:solidFill>
              <a:miter lim="800000"/>
              <a:headEnd/>
              <a:tailEnd/>
            </a:ln>
            <a:effectLst/>
          </p:spPr>
          <p:txBody>
            <a:bodyPr wrap="none" anchor="ctr"/>
            <a:lstStyle/>
            <a:p>
              <a:pPr>
                <a:defRPr/>
              </a:pPr>
              <a:endParaRPr lang="en-US">
                <a:solidFill>
                  <a:schemeClr val="bg1"/>
                </a:solidFill>
                <a:cs typeface="+mn-cs"/>
              </a:endParaRPr>
            </a:p>
          </p:txBody>
        </p:sp>
        <p:sp>
          <p:nvSpPr>
            <p:cNvPr id="249878" name="AutoShape 22"/>
            <p:cNvSpPr>
              <a:spLocks noChangeAspect="1" noChangeArrowheads="1"/>
            </p:cNvSpPr>
            <p:nvPr/>
          </p:nvSpPr>
          <p:spPr bwMode="auto">
            <a:xfrm rot="5400000" flipH="1">
              <a:off x="5316" y="3511"/>
              <a:ext cx="101" cy="101"/>
            </a:xfrm>
            <a:prstGeom prst="flowChartCollate">
              <a:avLst/>
            </a:prstGeom>
            <a:grpFill/>
            <a:ln w="19050">
              <a:solidFill>
                <a:schemeClr val="tx1"/>
              </a:solidFill>
              <a:miter lim="800000"/>
              <a:headEnd/>
              <a:tailEnd/>
            </a:ln>
            <a:effectLst/>
          </p:spPr>
          <p:txBody>
            <a:bodyPr wrap="none" anchor="ctr"/>
            <a:lstStyle/>
            <a:p>
              <a:pPr>
                <a:defRPr/>
              </a:pPr>
              <a:endParaRPr lang="en-US">
                <a:solidFill>
                  <a:schemeClr val="bg1"/>
                </a:solidFill>
                <a:cs typeface="+mn-cs"/>
              </a:endParaRPr>
            </a:p>
          </p:txBody>
        </p:sp>
        <p:sp>
          <p:nvSpPr>
            <p:cNvPr id="249879" name="AutoShape 23"/>
            <p:cNvSpPr>
              <a:spLocks noChangeAspect="1" noChangeArrowheads="1"/>
            </p:cNvSpPr>
            <p:nvPr/>
          </p:nvSpPr>
          <p:spPr bwMode="auto">
            <a:xfrm rot="5400000" flipH="1">
              <a:off x="5315" y="3057"/>
              <a:ext cx="100" cy="101"/>
            </a:xfrm>
            <a:prstGeom prst="flowChartCollate">
              <a:avLst/>
            </a:prstGeom>
            <a:grpFill/>
            <a:ln w="19050">
              <a:solidFill>
                <a:schemeClr val="tx1"/>
              </a:solidFill>
              <a:miter lim="800000"/>
              <a:headEnd/>
              <a:tailEnd/>
            </a:ln>
            <a:effectLst/>
          </p:spPr>
          <p:txBody>
            <a:bodyPr wrap="none" anchor="ctr"/>
            <a:lstStyle/>
            <a:p>
              <a:pPr>
                <a:defRPr/>
              </a:pPr>
              <a:endParaRPr lang="en-US">
                <a:solidFill>
                  <a:schemeClr val="bg1"/>
                </a:solidFill>
                <a:cs typeface="+mn-cs"/>
              </a:endParaRPr>
            </a:p>
          </p:txBody>
        </p:sp>
        <p:sp>
          <p:nvSpPr>
            <p:cNvPr id="249880" name="AutoShape 24"/>
            <p:cNvSpPr>
              <a:spLocks noChangeAspect="1" noChangeArrowheads="1"/>
            </p:cNvSpPr>
            <p:nvPr/>
          </p:nvSpPr>
          <p:spPr bwMode="auto">
            <a:xfrm rot="5400000" flipH="1">
              <a:off x="3067" y="3066"/>
              <a:ext cx="100" cy="101"/>
            </a:xfrm>
            <a:prstGeom prst="flowChartCollate">
              <a:avLst/>
            </a:prstGeom>
            <a:grpFill/>
            <a:ln w="19050">
              <a:solidFill>
                <a:schemeClr val="tx1"/>
              </a:solidFill>
              <a:miter lim="800000"/>
              <a:headEnd/>
              <a:tailEnd/>
            </a:ln>
            <a:effectLst/>
          </p:spPr>
          <p:txBody>
            <a:bodyPr wrap="none" anchor="ctr"/>
            <a:lstStyle/>
            <a:p>
              <a:pPr>
                <a:defRPr/>
              </a:pPr>
              <a:endParaRPr lang="en-US">
                <a:solidFill>
                  <a:schemeClr val="bg1"/>
                </a:solidFill>
                <a:cs typeface="+mn-cs"/>
              </a:endParaRPr>
            </a:p>
          </p:txBody>
        </p:sp>
        <p:sp>
          <p:nvSpPr>
            <p:cNvPr id="249881" name="Line 25"/>
            <p:cNvSpPr>
              <a:spLocks noChangeAspect="1" noChangeShapeType="1"/>
            </p:cNvSpPr>
            <p:nvPr/>
          </p:nvSpPr>
          <p:spPr bwMode="auto">
            <a:xfrm rot="5400000" flipH="1" flipV="1">
              <a:off x="3348" y="3164"/>
              <a:ext cx="0" cy="351"/>
            </a:xfrm>
            <a:prstGeom prst="line">
              <a:avLst/>
            </a:prstGeom>
            <a:grpFill/>
            <a:ln w="19050">
              <a:solidFill>
                <a:schemeClr val="tx1"/>
              </a:solidFill>
              <a:round/>
              <a:headEnd/>
              <a:tailEnd type="stealth" w="med" len="med"/>
            </a:ln>
            <a:effectLst/>
          </p:spPr>
          <p:txBody>
            <a:bodyPr/>
            <a:lstStyle/>
            <a:p>
              <a:pPr>
                <a:defRPr/>
              </a:pPr>
              <a:endParaRPr lang="en-US">
                <a:solidFill>
                  <a:schemeClr val="bg1"/>
                </a:solidFill>
                <a:cs typeface="+mn-cs"/>
              </a:endParaRPr>
            </a:p>
          </p:txBody>
        </p:sp>
        <p:sp>
          <p:nvSpPr>
            <p:cNvPr id="249882" name="AutoShape 26"/>
            <p:cNvSpPr>
              <a:spLocks noChangeAspect="1" noChangeArrowheads="1"/>
            </p:cNvSpPr>
            <p:nvPr/>
          </p:nvSpPr>
          <p:spPr bwMode="auto">
            <a:xfrm rot="5400000">
              <a:off x="3892" y="2638"/>
              <a:ext cx="669" cy="1406"/>
            </a:xfrm>
            <a:prstGeom prst="roundRect">
              <a:avLst>
                <a:gd name="adj" fmla="val 16667"/>
              </a:avLst>
            </a:prstGeom>
            <a:grpFill/>
            <a:ln w="19050">
              <a:solidFill>
                <a:schemeClr val="tx1"/>
              </a:solidFill>
              <a:round/>
              <a:headEnd/>
              <a:tailEnd/>
            </a:ln>
            <a:effectLst/>
          </p:spPr>
          <p:txBody>
            <a:bodyPr wrap="none" anchor="ctr"/>
            <a:lstStyle/>
            <a:p>
              <a:pPr>
                <a:defRPr/>
              </a:pPr>
              <a:endParaRPr lang="en-US">
                <a:solidFill>
                  <a:schemeClr val="bg1"/>
                </a:solidFill>
                <a:cs typeface="+mn-cs"/>
              </a:endParaRPr>
            </a:p>
          </p:txBody>
        </p:sp>
        <p:sp>
          <p:nvSpPr>
            <p:cNvPr id="249883" name="Line 27"/>
            <p:cNvSpPr>
              <a:spLocks noChangeAspect="1" noChangeShapeType="1"/>
            </p:cNvSpPr>
            <p:nvPr/>
          </p:nvSpPr>
          <p:spPr bwMode="auto">
            <a:xfrm rot="5400000" flipH="1">
              <a:off x="3304" y="3343"/>
              <a:ext cx="665" cy="0"/>
            </a:xfrm>
            <a:prstGeom prst="line">
              <a:avLst/>
            </a:prstGeom>
            <a:grpFill/>
            <a:ln w="19050">
              <a:solidFill>
                <a:schemeClr val="tx1"/>
              </a:solidFill>
              <a:round/>
              <a:headEnd/>
              <a:tailEnd/>
            </a:ln>
            <a:effectLst/>
          </p:spPr>
          <p:txBody>
            <a:bodyPr/>
            <a:lstStyle/>
            <a:p>
              <a:pPr>
                <a:defRPr/>
              </a:pPr>
              <a:endParaRPr lang="en-US">
                <a:solidFill>
                  <a:schemeClr val="bg1"/>
                </a:solidFill>
                <a:cs typeface="+mn-cs"/>
              </a:endParaRPr>
            </a:p>
          </p:txBody>
        </p:sp>
        <p:sp>
          <p:nvSpPr>
            <p:cNvPr id="249884" name="Line 28"/>
            <p:cNvSpPr>
              <a:spLocks noChangeAspect="1" noChangeShapeType="1"/>
            </p:cNvSpPr>
            <p:nvPr/>
          </p:nvSpPr>
          <p:spPr bwMode="auto">
            <a:xfrm rot="5400000" flipH="1">
              <a:off x="4482" y="3343"/>
              <a:ext cx="665" cy="0"/>
            </a:xfrm>
            <a:prstGeom prst="line">
              <a:avLst/>
            </a:prstGeom>
            <a:grpFill/>
            <a:ln w="19050">
              <a:solidFill>
                <a:schemeClr val="tx1"/>
              </a:solidFill>
              <a:round/>
              <a:headEnd/>
              <a:tailEnd/>
            </a:ln>
            <a:effectLst/>
          </p:spPr>
          <p:txBody>
            <a:bodyPr/>
            <a:lstStyle/>
            <a:p>
              <a:pPr>
                <a:defRPr/>
              </a:pPr>
              <a:endParaRPr lang="en-US">
                <a:solidFill>
                  <a:schemeClr val="bg1"/>
                </a:solidFill>
                <a:cs typeface="+mn-cs"/>
              </a:endParaRPr>
            </a:p>
          </p:txBody>
        </p:sp>
        <p:sp>
          <p:nvSpPr>
            <p:cNvPr id="249885" name="Line 29"/>
            <p:cNvSpPr>
              <a:spLocks noChangeAspect="1" noChangeShapeType="1"/>
            </p:cNvSpPr>
            <p:nvPr/>
          </p:nvSpPr>
          <p:spPr bwMode="auto">
            <a:xfrm rot="5400000" flipH="1" flipV="1">
              <a:off x="3889" y="2768"/>
              <a:ext cx="665" cy="1149"/>
            </a:xfrm>
            <a:prstGeom prst="line">
              <a:avLst/>
            </a:prstGeom>
            <a:grpFill/>
            <a:ln w="19050">
              <a:solidFill>
                <a:schemeClr val="tx1"/>
              </a:solidFill>
              <a:round/>
              <a:headEnd/>
              <a:tailEnd/>
            </a:ln>
            <a:effectLst/>
          </p:spPr>
          <p:txBody>
            <a:bodyPr/>
            <a:lstStyle/>
            <a:p>
              <a:pPr>
                <a:defRPr/>
              </a:pPr>
              <a:endParaRPr lang="en-US">
                <a:solidFill>
                  <a:schemeClr val="bg1"/>
                </a:solidFill>
                <a:cs typeface="+mn-cs"/>
              </a:endParaRPr>
            </a:p>
          </p:txBody>
        </p:sp>
        <p:sp>
          <p:nvSpPr>
            <p:cNvPr id="249886" name="Line 30"/>
            <p:cNvSpPr>
              <a:spLocks noChangeAspect="1" noChangeShapeType="1"/>
            </p:cNvSpPr>
            <p:nvPr/>
          </p:nvSpPr>
          <p:spPr bwMode="auto">
            <a:xfrm rot="5400000" flipH="1">
              <a:off x="3896" y="2768"/>
              <a:ext cx="665" cy="1150"/>
            </a:xfrm>
            <a:prstGeom prst="line">
              <a:avLst/>
            </a:prstGeom>
            <a:grpFill/>
            <a:ln w="19050">
              <a:solidFill>
                <a:schemeClr val="tx1"/>
              </a:solidFill>
              <a:round/>
              <a:headEnd/>
              <a:tailEnd/>
            </a:ln>
            <a:effectLst/>
          </p:spPr>
          <p:txBody>
            <a:bodyPr/>
            <a:lstStyle/>
            <a:p>
              <a:pPr>
                <a:defRPr/>
              </a:pPr>
              <a:endParaRPr lang="en-US">
                <a:solidFill>
                  <a:schemeClr val="bg1"/>
                </a:solidFill>
                <a:cs typeface="+mn-cs"/>
              </a:endParaRPr>
            </a:p>
          </p:txBody>
        </p:sp>
        <p:sp>
          <p:nvSpPr>
            <p:cNvPr id="249887" name="Text Box 31"/>
            <p:cNvSpPr txBox="1">
              <a:spLocks noChangeAspect="1" noChangeArrowheads="1"/>
            </p:cNvSpPr>
            <p:nvPr/>
          </p:nvSpPr>
          <p:spPr bwMode="auto">
            <a:xfrm>
              <a:off x="3969" y="2745"/>
              <a:ext cx="495" cy="233"/>
            </a:xfrm>
            <a:prstGeom prst="rect">
              <a:avLst/>
            </a:prstGeom>
            <a:grpFill/>
            <a:ln w="19050">
              <a:noFill/>
              <a:miter lim="800000"/>
              <a:headEnd/>
              <a:tailEnd/>
            </a:ln>
            <a:effectLst/>
          </p:spPr>
          <p:txBody>
            <a:bodyPr wrap="none">
              <a:spAutoFit/>
            </a:bodyPr>
            <a:lstStyle/>
            <a:p>
              <a:pPr>
                <a:defRPr/>
              </a:pPr>
              <a:r>
                <a:rPr lang="en-US">
                  <a:solidFill>
                    <a:schemeClr val="bg1"/>
                  </a:solidFill>
                </a:rPr>
                <a:t>(n ≥ 2)</a:t>
              </a:r>
            </a:p>
          </p:txBody>
        </p:sp>
      </p:grpSp>
      <p:sp>
        <p:nvSpPr>
          <p:cNvPr id="30727" name="Rectangle 32"/>
          <p:cNvSpPr>
            <a:spLocks noChangeArrowheads="1"/>
          </p:cNvSpPr>
          <p:nvPr/>
        </p:nvSpPr>
        <p:spPr bwMode="auto">
          <a:xfrm>
            <a:off x="4846638" y="3494088"/>
            <a:ext cx="3979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rgbClr val="263C8A"/>
                </a:solidFill>
              </a:rPr>
              <a:t>Alternatively: packed bed CLC (?)</a:t>
            </a:r>
          </a:p>
        </p:txBody>
      </p:sp>
      <p:sp>
        <p:nvSpPr>
          <p:cNvPr id="249889" name="Oval 33"/>
          <p:cNvSpPr>
            <a:spLocks noChangeArrowheads="1"/>
          </p:cNvSpPr>
          <p:nvPr/>
        </p:nvSpPr>
        <p:spPr bwMode="auto">
          <a:xfrm>
            <a:off x="4787900" y="2832100"/>
            <a:ext cx="3529013" cy="4159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729" name="Rectangle 34"/>
          <p:cNvSpPr>
            <a:spLocks noChangeArrowheads="1"/>
          </p:cNvSpPr>
          <p:nvPr/>
        </p:nvSpPr>
        <p:spPr bwMode="auto">
          <a:xfrm>
            <a:off x="190500" y="5791200"/>
            <a:ext cx="4140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000" dirty="0">
                <a:solidFill>
                  <a:srgbClr val="263C8A"/>
                </a:solidFill>
              </a:rPr>
              <a:t>(</a:t>
            </a:r>
            <a:r>
              <a:rPr lang="en-US" altLang="en-US" sz="2000" i="1" dirty="0">
                <a:solidFill>
                  <a:srgbClr val="263C8A"/>
                </a:solidFill>
              </a:rPr>
              <a:t>T</a:t>
            </a:r>
            <a:r>
              <a:rPr lang="en-US" altLang="en-US" sz="2000" i="1" baseline="-25000" dirty="0">
                <a:solidFill>
                  <a:srgbClr val="263C8A"/>
                </a:solidFill>
              </a:rPr>
              <a:t>ex</a:t>
            </a:r>
            <a:r>
              <a:rPr lang="en-US" altLang="en-US" sz="2000" dirty="0">
                <a:solidFill>
                  <a:srgbClr val="263C8A"/>
                </a:solidFill>
              </a:rPr>
              <a:t> = 1200 </a:t>
            </a:r>
            <a:r>
              <a:rPr lang="en-US" altLang="en-US" sz="2000" baseline="30000" dirty="0">
                <a:solidFill>
                  <a:srgbClr val="263C8A"/>
                </a:solidFill>
              </a:rPr>
              <a:t>0</a:t>
            </a:r>
            <a:r>
              <a:rPr lang="en-US" altLang="en-US" sz="2000" dirty="0">
                <a:solidFill>
                  <a:srgbClr val="263C8A"/>
                </a:solidFill>
              </a:rPr>
              <a:t>C, </a:t>
            </a:r>
            <a:r>
              <a:rPr lang="en-US" altLang="en-US" sz="2000" i="1" dirty="0">
                <a:solidFill>
                  <a:srgbClr val="263C8A"/>
                </a:solidFill>
              </a:rPr>
              <a:t>p</a:t>
            </a:r>
            <a:r>
              <a:rPr lang="en-US" altLang="en-US" sz="2000" dirty="0">
                <a:solidFill>
                  <a:srgbClr val="263C8A"/>
                </a:solidFill>
              </a:rPr>
              <a:t> = 25 bar)</a:t>
            </a:r>
          </a:p>
        </p:txBody>
      </p:sp>
      <p:sp>
        <p:nvSpPr>
          <p:cNvPr id="36" name="Rectangle 4"/>
          <p:cNvSpPr>
            <a:spLocks noChangeArrowheads="1"/>
          </p:cNvSpPr>
          <p:nvPr/>
        </p:nvSpPr>
        <p:spPr bwMode="auto">
          <a:xfrm>
            <a:off x="1828800" y="76200"/>
            <a:ext cx="5588000" cy="685800"/>
          </a:xfrm>
          <a:prstGeom prst="rect">
            <a:avLst/>
          </a:prstGeom>
          <a:noFill/>
          <a:ln w="9525">
            <a:noFill/>
            <a:miter lim="800000"/>
            <a:headEnd/>
            <a:tailEnd/>
          </a:ln>
          <a:effectLst/>
        </p:spPr>
        <p:txBody>
          <a:bodyPr anchor="ctr"/>
          <a:lstStyle/>
          <a:p>
            <a:pPr algn="ctr">
              <a:defRPr/>
            </a:pPr>
            <a:r>
              <a:rPr lang="en-US" sz="3600" b="1" dirty="0">
                <a:solidFill>
                  <a:schemeClr val="tx2"/>
                </a:solidFill>
                <a:latin typeface="Calibri" pitchFamily="34" charset="0"/>
                <a:cs typeface="Calibri" pitchFamily="34" charset="0"/>
              </a:rPr>
              <a:t>FUTURE WORK/OUTLOOK</a:t>
            </a:r>
            <a:endParaRPr lang="en-US" sz="3600" b="1" dirty="0">
              <a:solidFill>
                <a:schemeClr val="bg1"/>
              </a:solidFill>
              <a:effectLst>
                <a:outerShdw blurRad="38100" dist="38100" dir="2700000" algn="tl">
                  <a:srgbClr val="C0C0C0"/>
                </a:outerShdw>
              </a:effectLst>
              <a:latin typeface="Calibri" pitchFamily="34" charset="0"/>
              <a:cs typeface="Calibri" pitchFamily="34" charset="0"/>
            </a:endParaRPr>
          </a:p>
        </p:txBody>
      </p:sp>
      <p:sp>
        <p:nvSpPr>
          <p:cNvPr id="30731"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a:latin typeface="Calibri" pitchFamily="34" charset="0"/>
              </a:rPr>
              <a:t>Page </a:t>
            </a:r>
            <a:fld id="{BC105ECC-82F3-4BC5-BF3D-6BD827F7B35A}" type="slidenum">
              <a:rPr lang="nl-NL" altLang="en-US" sz="1000">
                <a:latin typeface="Calibri" pitchFamily="34" charset="0"/>
              </a:rPr>
              <a:pPr algn="r" eaLnBrk="1" hangingPunct="1"/>
              <a:t>27</a:t>
            </a:fld>
            <a:endParaRPr lang="nl-NL" altLang="en-US" sz="1000">
              <a:latin typeface="Calibri" pitchFamily="34" charset="0"/>
            </a:endParaRPr>
          </a:p>
        </p:txBody>
      </p:sp>
      <p:sp>
        <p:nvSpPr>
          <p:cNvPr id="30733" name="TextBox 38"/>
          <p:cNvSpPr txBox="1">
            <a:spLocks noChangeArrowheads="1"/>
          </p:cNvSpPr>
          <p:nvPr/>
        </p:nvSpPr>
        <p:spPr bwMode="auto">
          <a:xfrm>
            <a:off x="1447800" y="5257800"/>
            <a:ext cx="16764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en-US" sz="1200"/>
              <a:t>Coal or Methane</a:t>
            </a:r>
            <a:endParaRPr lang="en-US" altLang="en-US" sz="1200"/>
          </a:p>
        </p:txBody>
      </p:sp>
    </p:spTree>
    <p:extLst>
      <p:ext uri="{BB962C8B-B14F-4D97-AF65-F5344CB8AC3E}">
        <p14:creationId xmlns:p14="http://schemas.microsoft.com/office/powerpoint/2010/main" val="1103506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98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8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bwMode="auto">
          <a:xfrm>
            <a:off x="0" y="9906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mtClean="0">
                <a:solidFill>
                  <a:schemeClr val="bg1"/>
                </a:solidFill>
                <a:ea typeface="Calibri" pitchFamily="34" charset="0"/>
                <a:cs typeface="Calibri" pitchFamily="34" charset="0"/>
              </a:rPr>
              <a:t>Conclusions</a:t>
            </a:r>
          </a:p>
        </p:txBody>
      </p:sp>
      <p:sp>
        <p:nvSpPr>
          <p:cNvPr id="31747" name="Rectangle 3"/>
          <p:cNvSpPr>
            <a:spLocks noGrp="1" noChangeArrowheads="1"/>
          </p:cNvSpPr>
          <p:nvPr>
            <p:ph type="body" idx="4294967295"/>
          </p:nvPr>
        </p:nvSpPr>
        <p:spPr bwMode="auto">
          <a:xfrm>
            <a:off x="0" y="1905000"/>
            <a:ext cx="9144000"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algn="ctr">
              <a:buFont typeface="Arial" charset="0"/>
              <a:buNone/>
            </a:pPr>
            <a:r>
              <a:rPr lang="nl-NL" altLang="en-US" sz="4000" smtClean="0">
                <a:ea typeface="Calibri" pitchFamily="34" charset="0"/>
                <a:cs typeface="Calibri" pitchFamily="34" charset="0"/>
              </a:rPr>
              <a:t>		Chemical-looping combustion:</a:t>
            </a:r>
          </a:p>
          <a:p>
            <a:pPr>
              <a:buFont typeface="Arial" charset="0"/>
              <a:buNone/>
            </a:pPr>
            <a:endParaRPr lang="nl-NL" altLang="en-US" sz="4000" smtClean="0">
              <a:ea typeface="Calibri" pitchFamily="34" charset="0"/>
              <a:cs typeface="Calibri" pitchFamily="34" charset="0"/>
            </a:endParaRPr>
          </a:p>
          <a:p>
            <a:pPr lvl="1" algn="ctr">
              <a:buFont typeface="Arial" charset="0"/>
              <a:buNone/>
            </a:pPr>
            <a:r>
              <a:rPr lang="nl-NL" altLang="en-US" smtClean="0">
                <a:ea typeface="Calibri" pitchFamily="34" charset="0"/>
                <a:cs typeface="Calibri" pitchFamily="34" charset="0"/>
              </a:rPr>
              <a:t>Potential for (very) high CO</a:t>
            </a:r>
            <a:r>
              <a:rPr lang="nl-NL" altLang="en-US" baseline="-25000" smtClean="0">
                <a:ea typeface="Calibri" pitchFamily="34" charset="0"/>
                <a:cs typeface="Calibri" pitchFamily="34" charset="0"/>
              </a:rPr>
              <a:t>2</a:t>
            </a:r>
            <a:r>
              <a:rPr lang="nl-NL" altLang="en-US" smtClean="0">
                <a:ea typeface="Calibri" pitchFamily="34" charset="0"/>
                <a:cs typeface="Calibri" pitchFamily="34" charset="0"/>
              </a:rPr>
              <a:t> capture efficiency without </a:t>
            </a:r>
            <a:br>
              <a:rPr lang="nl-NL" altLang="en-US" smtClean="0">
                <a:ea typeface="Calibri" pitchFamily="34" charset="0"/>
                <a:cs typeface="Calibri" pitchFamily="34" charset="0"/>
              </a:rPr>
            </a:br>
            <a:r>
              <a:rPr lang="nl-NL" altLang="en-US" smtClean="0">
                <a:ea typeface="Calibri" pitchFamily="34" charset="0"/>
                <a:cs typeface="Calibri" pitchFamily="34" charset="0"/>
              </a:rPr>
              <a:t>efficiency penalty for separation</a:t>
            </a:r>
          </a:p>
          <a:p>
            <a:pPr lvl="1">
              <a:buFontTx/>
              <a:buNone/>
            </a:pPr>
            <a:endParaRPr lang="nl-NL" altLang="en-US" smtClean="0">
              <a:ea typeface="Calibri" pitchFamily="34" charset="0"/>
              <a:cs typeface="Calibri" pitchFamily="34" charset="0"/>
            </a:endParaRPr>
          </a:p>
          <a:p>
            <a:pPr lvl="1">
              <a:buFontTx/>
              <a:buNone/>
            </a:pPr>
            <a:endParaRPr lang="nl-NL" altLang="en-US" smtClean="0">
              <a:ea typeface="Calibri" pitchFamily="34" charset="0"/>
              <a:cs typeface="Calibri" pitchFamily="34" charset="0"/>
            </a:endParaRPr>
          </a:p>
          <a:p>
            <a:pPr lvl="1"/>
            <a:endParaRPr lang="nl-NL" altLang="en-US" smtClean="0">
              <a:ea typeface="Calibri" pitchFamily="34" charset="0"/>
              <a:cs typeface="Calibri" pitchFamily="34" charset="0"/>
            </a:endParaRPr>
          </a:p>
        </p:txBody>
      </p:sp>
      <p:sp>
        <p:nvSpPr>
          <p:cNvPr id="258052" name="Rectangle 4"/>
          <p:cNvSpPr>
            <a:spLocks noChangeArrowheads="1"/>
          </p:cNvSpPr>
          <p:nvPr/>
        </p:nvSpPr>
        <p:spPr bwMode="auto">
          <a:xfrm>
            <a:off x="1676400" y="76200"/>
            <a:ext cx="5588000" cy="685800"/>
          </a:xfrm>
          <a:prstGeom prst="rect">
            <a:avLst/>
          </a:prstGeom>
          <a:noFill/>
          <a:ln w="9525">
            <a:noFill/>
            <a:miter lim="800000"/>
            <a:headEnd/>
            <a:tailEnd/>
          </a:ln>
          <a:effectLst/>
        </p:spPr>
        <p:txBody>
          <a:bodyPr anchor="ctr"/>
          <a:lstStyle/>
          <a:p>
            <a:pPr algn="ctr">
              <a:defRPr/>
            </a:pPr>
            <a:r>
              <a:rPr lang="en-US" sz="3600" b="1" dirty="0">
                <a:solidFill>
                  <a:schemeClr val="tx2"/>
                </a:solidFill>
                <a:latin typeface="Calibri" pitchFamily="34" charset="0"/>
                <a:cs typeface="Calibri" pitchFamily="34" charset="0"/>
              </a:rPr>
              <a:t>CONCLUSION</a:t>
            </a:r>
            <a:endParaRPr lang="en-US" sz="3600" b="1" dirty="0">
              <a:solidFill>
                <a:schemeClr val="bg1"/>
              </a:solidFill>
              <a:effectLst>
                <a:outerShdw blurRad="38100" dist="38100" dir="2700000" algn="tl">
                  <a:srgbClr val="C0C0C0"/>
                </a:outerShdw>
              </a:effectLst>
              <a:latin typeface="Calibri" pitchFamily="34" charset="0"/>
              <a:cs typeface="Calibri" pitchFamily="34" charset="0"/>
            </a:endParaRPr>
          </a:p>
        </p:txBody>
      </p:sp>
      <p:sp>
        <p:nvSpPr>
          <p:cNvPr id="31749"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a:latin typeface="Calibri" pitchFamily="34" charset="0"/>
              </a:rPr>
              <a:t>Page </a:t>
            </a:r>
            <a:fld id="{9BFE602E-458E-44D4-AF79-53F4CB9B389F}" type="slidenum">
              <a:rPr lang="nl-NL" altLang="en-US" sz="1000">
                <a:latin typeface="Calibri" pitchFamily="34" charset="0"/>
              </a:rPr>
              <a:pPr algn="r" eaLnBrk="1" hangingPunct="1"/>
              <a:t>28</a:t>
            </a:fld>
            <a:endParaRPr lang="nl-NL" altLang="en-US" sz="1000">
              <a:latin typeface="Calibri" pitchFamily="34" charset="0"/>
            </a:endParaRPr>
          </a:p>
        </p:txBody>
      </p:sp>
    </p:spTree>
    <p:extLst>
      <p:ext uri="{BB962C8B-B14F-4D97-AF65-F5344CB8AC3E}">
        <p14:creationId xmlns:p14="http://schemas.microsoft.com/office/powerpoint/2010/main" val="41532954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43200" y="1404938"/>
            <a:ext cx="3276600" cy="968375"/>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ctr">
              <a:lnSpc>
                <a:spcPct val="150000"/>
              </a:lnSpc>
              <a:defRPr/>
            </a:pPr>
            <a:r>
              <a:rPr lang="en-US" sz="2000" dirty="0"/>
              <a:t>Current crisis: </a:t>
            </a:r>
          </a:p>
          <a:p>
            <a:pPr algn="ctr">
              <a:lnSpc>
                <a:spcPct val="150000"/>
              </a:lnSpc>
              <a:defRPr/>
            </a:pPr>
            <a:r>
              <a:rPr lang="en-US" sz="2000" dirty="0"/>
              <a:t>system crisis / financial crisis</a:t>
            </a:r>
          </a:p>
        </p:txBody>
      </p:sp>
      <p:sp>
        <p:nvSpPr>
          <p:cNvPr id="7" name="Rectangle 6"/>
          <p:cNvSpPr/>
          <p:nvPr/>
        </p:nvSpPr>
        <p:spPr>
          <a:xfrm>
            <a:off x="762000" y="3632200"/>
            <a:ext cx="2732088" cy="5080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nSpc>
                <a:spcPct val="150000"/>
              </a:lnSpc>
              <a:defRPr/>
            </a:pPr>
            <a:r>
              <a:rPr lang="en-US" dirty="0"/>
              <a:t>Production &amp; consumption</a:t>
            </a:r>
          </a:p>
        </p:txBody>
      </p:sp>
      <p:sp>
        <p:nvSpPr>
          <p:cNvPr id="9" name="Rectangle 8"/>
          <p:cNvSpPr/>
          <p:nvPr/>
        </p:nvSpPr>
        <p:spPr>
          <a:xfrm>
            <a:off x="5448300" y="3700463"/>
            <a:ext cx="3154363" cy="3714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fr-FR" dirty="0"/>
              <a:t>Exhaustion of </a:t>
            </a:r>
            <a:r>
              <a:rPr lang="fr-FR" dirty="0" err="1"/>
              <a:t>natural</a:t>
            </a:r>
            <a:r>
              <a:rPr lang="fr-FR" dirty="0"/>
              <a:t> </a:t>
            </a:r>
            <a:r>
              <a:rPr lang="fr-FR" dirty="0" err="1"/>
              <a:t>resources</a:t>
            </a:r>
            <a:endParaRPr lang="en-US" i="1" dirty="0"/>
          </a:p>
        </p:txBody>
      </p:sp>
      <p:sp>
        <p:nvSpPr>
          <p:cNvPr id="11" name="Rectangle 10"/>
          <p:cNvSpPr/>
          <p:nvPr/>
        </p:nvSpPr>
        <p:spPr>
          <a:xfrm>
            <a:off x="2743200" y="4889500"/>
            <a:ext cx="3276600" cy="708025"/>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fr-FR" sz="2000" i="1" dirty="0"/>
              <a:t>Transformative change </a:t>
            </a:r>
            <a:r>
              <a:rPr lang="fr-FR" sz="2000" i="1" dirty="0" err="1"/>
              <a:t>is</a:t>
            </a:r>
            <a:r>
              <a:rPr lang="fr-FR" sz="2000" i="1" dirty="0"/>
              <a:t> indispensable</a:t>
            </a:r>
            <a:endParaRPr lang="en-US" sz="2000" i="1" dirty="0"/>
          </a:p>
        </p:txBody>
      </p:sp>
      <p:sp>
        <p:nvSpPr>
          <p:cNvPr id="22" name="Horizontal Scroll 21"/>
          <p:cNvSpPr/>
          <p:nvPr/>
        </p:nvSpPr>
        <p:spPr>
          <a:xfrm>
            <a:off x="6451600" y="1431925"/>
            <a:ext cx="2667000" cy="914400"/>
          </a:xfrm>
          <a:prstGeom prst="horizontalScroll">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fr-FR" sz="1600" i="1" dirty="0">
                <a:solidFill>
                  <a:schemeClr val="tx1"/>
                </a:solidFill>
              </a:rPr>
              <a:t>Energy &amp; </a:t>
            </a:r>
            <a:r>
              <a:rPr lang="fr-FR" sz="1600" i="1" dirty="0" err="1">
                <a:solidFill>
                  <a:schemeClr val="tx1"/>
                </a:solidFill>
              </a:rPr>
              <a:t>climate</a:t>
            </a:r>
            <a:r>
              <a:rPr lang="fr-FR" sz="1600" i="1" dirty="0">
                <a:solidFill>
                  <a:schemeClr val="tx1"/>
                </a:solidFill>
              </a:rPr>
              <a:t> </a:t>
            </a:r>
            <a:r>
              <a:rPr lang="fr-FR" sz="1600" i="1" dirty="0" err="1">
                <a:solidFill>
                  <a:schemeClr val="tx1"/>
                </a:solidFill>
              </a:rPr>
              <a:t>crisis</a:t>
            </a:r>
            <a:r>
              <a:rPr lang="fr-FR" sz="1600" i="1" dirty="0">
                <a:solidFill>
                  <a:schemeClr val="tx1"/>
                </a:solidFill>
              </a:rPr>
              <a:t> </a:t>
            </a:r>
            <a:r>
              <a:rPr lang="fr-FR" sz="1600" i="1" dirty="0" err="1">
                <a:solidFill>
                  <a:schemeClr val="tx1"/>
                </a:solidFill>
              </a:rPr>
              <a:t>yet</a:t>
            </a:r>
            <a:r>
              <a:rPr lang="fr-FR" sz="1600" i="1" dirty="0">
                <a:solidFill>
                  <a:schemeClr val="tx1"/>
                </a:solidFill>
              </a:rPr>
              <a:t> to come</a:t>
            </a:r>
            <a:endParaRPr lang="en-US" sz="1600" i="1" dirty="0">
              <a:solidFill>
                <a:schemeClr val="tx1"/>
              </a:solidFill>
            </a:endParaRPr>
          </a:p>
        </p:txBody>
      </p:sp>
      <p:sp>
        <p:nvSpPr>
          <p:cNvPr id="9223" name="Rectangle 6"/>
          <p:cNvSpPr>
            <a:spLocks noChangeArrowheads="1"/>
          </p:cNvSpPr>
          <p:nvPr/>
        </p:nvSpPr>
        <p:spPr bwMode="auto">
          <a:xfrm>
            <a:off x="3733800" y="0"/>
            <a:ext cx="1806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altLang="en-US" sz="3600" b="1" dirty="0">
                <a:solidFill>
                  <a:schemeClr val="tx2"/>
                </a:solidFill>
                <a:latin typeface="Calibri" pitchFamily="34" charset="0"/>
              </a:rPr>
              <a:t>CRISIS</a:t>
            </a:r>
          </a:p>
        </p:txBody>
      </p:sp>
      <p:pic>
        <p:nvPicPr>
          <p:cNvPr id="922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700" y="2989263"/>
            <a:ext cx="9286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2946400"/>
            <a:ext cx="749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6788" y="914400"/>
            <a:ext cx="58261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9038" y="4889500"/>
            <a:ext cx="15113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dirty="0">
                <a:latin typeface="Calibri" pitchFamily="34" charset="0"/>
              </a:rPr>
              <a:t>Page </a:t>
            </a:r>
            <a:fld id="{4C666189-144C-496B-B851-5885F4555A9B}" type="slidenum">
              <a:rPr lang="nl-NL" altLang="en-US" sz="1000">
                <a:latin typeface="Calibri" pitchFamily="34" charset="0"/>
              </a:rPr>
              <a:pPr algn="r" eaLnBrk="1" hangingPunct="1"/>
              <a:t>29</a:t>
            </a:fld>
            <a:endParaRPr lang="nl-NL" altLang="en-US" sz="1000" dirty="0">
              <a:latin typeface="Calibri" pitchFamily="34" charset="0"/>
            </a:endParaRPr>
          </a:p>
        </p:txBody>
      </p:sp>
    </p:spTree>
    <p:extLst>
      <p:ext uri="{BB962C8B-B14F-4D97-AF65-F5344CB8AC3E}">
        <p14:creationId xmlns:p14="http://schemas.microsoft.com/office/powerpoint/2010/main" val="2783836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Picture1.png"/>
          <p:cNvPicPr>
            <a:picLocks noChangeAspect="1"/>
          </p:cNvPicPr>
          <p:nvPr/>
        </p:nvPicPr>
        <p:blipFill>
          <a:blip r:embed="rId2">
            <a:extLst>
              <a:ext uri="{28A0092B-C50C-407E-A947-70E740481C1C}">
                <a14:useLocalDpi xmlns:a14="http://schemas.microsoft.com/office/drawing/2010/main" val="0"/>
              </a:ext>
            </a:extLst>
          </a:blip>
          <a:srcRect l="12633" t="43858" r="12633" b="11694"/>
          <a:stretch>
            <a:fillRect/>
          </a:stretch>
        </p:blipFill>
        <p:spPr bwMode="auto">
          <a:xfrm>
            <a:off x="4652510" y="2056947"/>
            <a:ext cx="4491491" cy="449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descr="Picture1.png"/>
          <p:cNvPicPr>
            <a:picLocks noChangeAspect="1"/>
          </p:cNvPicPr>
          <p:nvPr/>
        </p:nvPicPr>
        <p:blipFill>
          <a:blip r:embed="rId2">
            <a:extLst>
              <a:ext uri="{28A0092B-C50C-407E-A947-70E740481C1C}">
                <a14:useLocalDpi xmlns:a14="http://schemas.microsoft.com/office/drawing/2010/main" val="0"/>
              </a:ext>
            </a:extLst>
          </a:blip>
          <a:srcRect l="13895" t="6822" r="11368" b="48730"/>
          <a:stretch>
            <a:fillRect/>
          </a:stretch>
        </p:blipFill>
        <p:spPr bwMode="auto">
          <a:xfrm>
            <a:off x="1" y="2056947"/>
            <a:ext cx="4723946" cy="449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le 3"/>
          <p:cNvSpPr>
            <a:spLocks noGrp="1"/>
          </p:cNvSpPr>
          <p:nvPr>
            <p:ph type="title" idx="4294967295"/>
          </p:nvPr>
        </p:nvSpPr>
        <p:spPr>
          <a:xfrm>
            <a:off x="456974" y="-103496"/>
            <a:ext cx="8230054" cy="838654"/>
          </a:xfrm>
        </p:spPr>
        <p:txBody>
          <a:bodyPr lIns="91429" tIns="45715" rIns="91429" bIns="45715"/>
          <a:lstStyle/>
          <a:p>
            <a:pPr defTabSz="653064"/>
            <a:r>
              <a:rPr lang="en-US" altLang="en-US" dirty="0" smtClean="0">
                <a:solidFill>
                  <a:srgbClr val="00B050"/>
                </a:solidFill>
              </a:rPr>
              <a:t>What will Happen with More CO</a:t>
            </a:r>
            <a:r>
              <a:rPr lang="en-US" altLang="en-US" baseline="-25000" dirty="0" smtClean="0">
                <a:solidFill>
                  <a:srgbClr val="00B050"/>
                </a:solidFill>
              </a:rPr>
              <a:t>2</a:t>
            </a:r>
            <a:r>
              <a:rPr lang="en-US" altLang="en-US" dirty="0" smtClean="0">
                <a:solidFill>
                  <a:srgbClr val="00B050"/>
                </a:solidFill>
              </a:rPr>
              <a:t>?</a:t>
            </a:r>
          </a:p>
        </p:txBody>
      </p:sp>
      <p:sp>
        <p:nvSpPr>
          <p:cNvPr id="19461" name="TextBox 4"/>
          <p:cNvSpPr txBox="1">
            <a:spLocks noChangeArrowheads="1"/>
          </p:cNvSpPr>
          <p:nvPr/>
        </p:nvSpPr>
        <p:spPr bwMode="auto">
          <a:xfrm>
            <a:off x="1599974" y="1533072"/>
            <a:ext cx="1150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1279525" eaLnBrk="0" hangingPunct="0">
              <a:defRPr kumimoji="1" sz="2500">
                <a:solidFill>
                  <a:srgbClr val="0000CC"/>
                </a:solidFill>
                <a:latin typeface="Arial" charset="0"/>
                <a:ea typeface="MS PGothic" pitchFamily="34" charset="-128"/>
              </a:defRPr>
            </a:lvl1pPr>
            <a:lvl2pPr marL="742950" indent="-285750" defTabSz="1279525" eaLnBrk="0" hangingPunct="0">
              <a:defRPr kumimoji="1" sz="2500">
                <a:solidFill>
                  <a:srgbClr val="0000CC"/>
                </a:solidFill>
                <a:latin typeface="Arial" charset="0"/>
                <a:ea typeface="MS PGothic" pitchFamily="34" charset="-128"/>
              </a:defRPr>
            </a:lvl2pPr>
            <a:lvl3pPr marL="1143000" indent="-228600" defTabSz="1279525" eaLnBrk="0" hangingPunct="0">
              <a:defRPr kumimoji="1" sz="2500">
                <a:solidFill>
                  <a:srgbClr val="0000CC"/>
                </a:solidFill>
                <a:latin typeface="Arial" charset="0"/>
                <a:ea typeface="MS PGothic" pitchFamily="34" charset="-128"/>
              </a:defRPr>
            </a:lvl3pPr>
            <a:lvl4pPr marL="1600200" indent="-228600" defTabSz="1279525" eaLnBrk="0" hangingPunct="0">
              <a:defRPr kumimoji="1" sz="2500">
                <a:solidFill>
                  <a:srgbClr val="0000CC"/>
                </a:solidFill>
                <a:latin typeface="Arial" charset="0"/>
                <a:ea typeface="MS PGothic" pitchFamily="34" charset="-128"/>
              </a:defRPr>
            </a:lvl4pPr>
            <a:lvl5pPr marL="2057400" indent="-228600" defTabSz="1279525" eaLnBrk="0" hangingPunct="0">
              <a:defRPr kumimoji="1" sz="2500">
                <a:solidFill>
                  <a:srgbClr val="0000CC"/>
                </a:solidFill>
                <a:latin typeface="Arial" charset="0"/>
                <a:ea typeface="MS PGothic" pitchFamily="34" charset="-128"/>
              </a:defRPr>
            </a:lvl5pPr>
            <a:lvl6pPr marL="2514600" indent="-228600" defTabSz="1279525" eaLnBrk="0" fontAlgn="base" hangingPunct="0">
              <a:spcBef>
                <a:spcPct val="0"/>
              </a:spcBef>
              <a:spcAft>
                <a:spcPct val="0"/>
              </a:spcAft>
              <a:defRPr kumimoji="1" sz="2500">
                <a:solidFill>
                  <a:srgbClr val="0000CC"/>
                </a:solidFill>
                <a:latin typeface="Arial" charset="0"/>
                <a:ea typeface="MS PGothic" pitchFamily="34" charset="-128"/>
              </a:defRPr>
            </a:lvl6pPr>
            <a:lvl7pPr marL="2971800" indent="-228600" defTabSz="1279525" eaLnBrk="0" fontAlgn="base" hangingPunct="0">
              <a:spcBef>
                <a:spcPct val="0"/>
              </a:spcBef>
              <a:spcAft>
                <a:spcPct val="0"/>
              </a:spcAft>
              <a:defRPr kumimoji="1" sz="2500">
                <a:solidFill>
                  <a:srgbClr val="0000CC"/>
                </a:solidFill>
                <a:latin typeface="Arial" charset="0"/>
                <a:ea typeface="MS PGothic" pitchFamily="34" charset="-128"/>
              </a:defRPr>
            </a:lvl7pPr>
            <a:lvl8pPr marL="3429000" indent="-228600" defTabSz="1279525" eaLnBrk="0" fontAlgn="base" hangingPunct="0">
              <a:spcBef>
                <a:spcPct val="0"/>
              </a:spcBef>
              <a:spcAft>
                <a:spcPct val="0"/>
              </a:spcAft>
              <a:defRPr kumimoji="1" sz="2500">
                <a:solidFill>
                  <a:srgbClr val="0000CC"/>
                </a:solidFill>
                <a:latin typeface="Arial" charset="0"/>
                <a:ea typeface="MS PGothic" pitchFamily="34" charset="-128"/>
              </a:defRPr>
            </a:lvl8pPr>
            <a:lvl9pPr marL="3886200" indent="-228600" defTabSz="1279525" eaLnBrk="0" fontAlgn="base" hangingPunct="0">
              <a:spcBef>
                <a:spcPct val="0"/>
              </a:spcBef>
              <a:spcAft>
                <a:spcPct val="0"/>
              </a:spcAft>
              <a:defRPr kumimoji="1" sz="2500">
                <a:solidFill>
                  <a:srgbClr val="0000CC"/>
                </a:solidFill>
                <a:latin typeface="Arial" charset="0"/>
                <a:ea typeface="MS PGothic" pitchFamily="34" charset="-128"/>
              </a:defRPr>
            </a:lvl9pPr>
          </a:lstStyle>
          <a:p>
            <a:pPr eaLnBrk="1" hangingPunct="1"/>
            <a:r>
              <a:rPr kumimoji="0" lang="en-US" altLang="en-US" sz="2800">
                <a:solidFill>
                  <a:srgbClr val="FF0000"/>
                </a:solidFill>
                <a:latin typeface="Calibri" pitchFamily="34" charset="0"/>
              </a:rPr>
              <a:t>2x CO</a:t>
            </a:r>
            <a:r>
              <a:rPr kumimoji="0" lang="en-US" altLang="en-US" sz="2800" baseline="-25000">
                <a:solidFill>
                  <a:srgbClr val="FF0000"/>
                </a:solidFill>
                <a:latin typeface="Calibri" pitchFamily="34" charset="0"/>
              </a:rPr>
              <a:t>2</a:t>
            </a:r>
            <a:endParaRPr kumimoji="0" lang="en-US" altLang="en-US" baseline="-25000">
              <a:solidFill>
                <a:srgbClr val="FF0000"/>
              </a:solidFill>
              <a:latin typeface="Calibri" pitchFamily="34" charset="0"/>
            </a:endParaRPr>
          </a:p>
        </p:txBody>
      </p:sp>
      <p:sp>
        <p:nvSpPr>
          <p:cNvPr id="19462" name="TextBox 5"/>
          <p:cNvSpPr txBox="1">
            <a:spLocks noChangeArrowheads="1"/>
          </p:cNvSpPr>
          <p:nvPr/>
        </p:nvSpPr>
        <p:spPr bwMode="auto">
          <a:xfrm>
            <a:off x="6088063" y="1533072"/>
            <a:ext cx="1150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1279525" eaLnBrk="0" hangingPunct="0">
              <a:defRPr kumimoji="1" sz="2500">
                <a:solidFill>
                  <a:srgbClr val="0000CC"/>
                </a:solidFill>
                <a:latin typeface="Arial" charset="0"/>
                <a:ea typeface="MS PGothic" pitchFamily="34" charset="-128"/>
              </a:defRPr>
            </a:lvl1pPr>
            <a:lvl2pPr marL="742950" indent="-285750" defTabSz="1279525" eaLnBrk="0" hangingPunct="0">
              <a:defRPr kumimoji="1" sz="2500">
                <a:solidFill>
                  <a:srgbClr val="0000CC"/>
                </a:solidFill>
                <a:latin typeface="Arial" charset="0"/>
                <a:ea typeface="MS PGothic" pitchFamily="34" charset="-128"/>
              </a:defRPr>
            </a:lvl2pPr>
            <a:lvl3pPr marL="1143000" indent="-228600" defTabSz="1279525" eaLnBrk="0" hangingPunct="0">
              <a:defRPr kumimoji="1" sz="2500">
                <a:solidFill>
                  <a:srgbClr val="0000CC"/>
                </a:solidFill>
                <a:latin typeface="Arial" charset="0"/>
                <a:ea typeface="MS PGothic" pitchFamily="34" charset="-128"/>
              </a:defRPr>
            </a:lvl3pPr>
            <a:lvl4pPr marL="1600200" indent="-228600" defTabSz="1279525" eaLnBrk="0" hangingPunct="0">
              <a:defRPr kumimoji="1" sz="2500">
                <a:solidFill>
                  <a:srgbClr val="0000CC"/>
                </a:solidFill>
                <a:latin typeface="Arial" charset="0"/>
                <a:ea typeface="MS PGothic" pitchFamily="34" charset="-128"/>
              </a:defRPr>
            </a:lvl4pPr>
            <a:lvl5pPr marL="2057400" indent="-228600" defTabSz="1279525" eaLnBrk="0" hangingPunct="0">
              <a:defRPr kumimoji="1" sz="2500">
                <a:solidFill>
                  <a:srgbClr val="0000CC"/>
                </a:solidFill>
                <a:latin typeface="Arial" charset="0"/>
                <a:ea typeface="MS PGothic" pitchFamily="34" charset="-128"/>
              </a:defRPr>
            </a:lvl5pPr>
            <a:lvl6pPr marL="2514600" indent="-228600" defTabSz="1279525" eaLnBrk="0" fontAlgn="base" hangingPunct="0">
              <a:spcBef>
                <a:spcPct val="0"/>
              </a:spcBef>
              <a:spcAft>
                <a:spcPct val="0"/>
              </a:spcAft>
              <a:defRPr kumimoji="1" sz="2500">
                <a:solidFill>
                  <a:srgbClr val="0000CC"/>
                </a:solidFill>
                <a:latin typeface="Arial" charset="0"/>
                <a:ea typeface="MS PGothic" pitchFamily="34" charset="-128"/>
              </a:defRPr>
            </a:lvl6pPr>
            <a:lvl7pPr marL="2971800" indent="-228600" defTabSz="1279525" eaLnBrk="0" fontAlgn="base" hangingPunct="0">
              <a:spcBef>
                <a:spcPct val="0"/>
              </a:spcBef>
              <a:spcAft>
                <a:spcPct val="0"/>
              </a:spcAft>
              <a:defRPr kumimoji="1" sz="2500">
                <a:solidFill>
                  <a:srgbClr val="0000CC"/>
                </a:solidFill>
                <a:latin typeface="Arial" charset="0"/>
                <a:ea typeface="MS PGothic" pitchFamily="34" charset="-128"/>
              </a:defRPr>
            </a:lvl7pPr>
            <a:lvl8pPr marL="3429000" indent="-228600" defTabSz="1279525" eaLnBrk="0" fontAlgn="base" hangingPunct="0">
              <a:spcBef>
                <a:spcPct val="0"/>
              </a:spcBef>
              <a:spcAft>
                <a:spcPct val="0"/>
              </a:spcAft>
              <a:defRPr kumimoji="1" sz="2500">
                <a:solidFill>
                  <a:srgbClr val="0000CC"/>
                </a:solidFill>
                <a:latin typeface="Arial" charset="0"/>
                <a:ea typeface="MS PGothic" pitchFamily="34" charset="-128"/>
              </a:defRPr>
            </a:lvl8pPr>
            <a:lvl9pPr marL="3886200" indent="-228600" defTabSz="1279525" eaLnBrk="0" fontAlgn="base" hangingPunct="0">
              <a:spcBef>
                <a:spcPct val="0"/>
              </a:spcBef>
              <a:spcAft>
                <a:spcPct val="0"/>
              </a:spcAft>
              <a:defRPr kumimoji="1" sz="2500">
                <a:solidFill>
                  <a:srgbClr val="0000CC"/>
                </a:solidFill>
                <a:latin typeface="Arial" charset="0"/>
                <a:ea typeface="MS PGothic" pitchFamily="34" charset="-128"/>
              </a:defRPr>
            </a:lvl9pPr>
          </a:lstStyle>
          <a:p>
            <a:pPr eaLnBrk="1" hangingPunct="1"/>
            <a:r>
              <a:rPr kumimoji="0" lang="en-US" altLang="en-US" sz="2800">
                <a:solidFill>
                  <a:srgbClr val="FF0000"/>
                </a:solidFill>
                <a:latin typeface="Calibri" pitchFamily="34" charset="0"/>
              </a:rPr>
              <a:t>4x CO</a:t>
            </a:r>
            <a:r>
              <a:rPr kumimoji="0" lang="en-US" altLang="en-US" sz="2800" baseline="-25000">
                <a:solidFill>
                  <a:srgbClr val="FF0000"/>
                </a:solidFill>
                <a:latin typeface="Calibri" pitchFamily="34" charset="0"/>
              </a:rPr>
              <a:t>2</a:t>
            </a:r>
            <a:endParaRPr kumimoji="0" lang="en-US" altLang="en-US" baseline="-25000">
              <a:solidFill>
                <a:srgbClr val="FF0000"/>
              </a:solidFill>
              <a:latin typeface="Calibri" pitchFamily="34" charset="0"/>
            </a:endParaRPr>
          </a:p>
        </p:txBody>
      </p:sp>
      <p:sp>
        <p:nvSpPr>
          <p:cNvPr id="19463" name="TextBox 6"/>
          <p:cNvSpPr txBox="1">
            <a:spLocks noChangeArrowheads="1"/>
          </p:cNvSpPr>
          <p:nvPr/>
        </p:nvSpPr>
        <p:spPr bwMode="auto">
          <a:xfrm>
            <a:off x="7925027" y="5944054"/>
            <a:ext cx="708826"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1279525" eaLnBrk="0" hangingPunct="0">
              <a:defRPr kumimoji="1" sz="2500">
                <a:solidFill>
                  <a:srgbClr val="0000CC"/>
                </a:solidFill>
                <a:latin typeface="Arial" charset="0"/>
                <a:ea typeface="MS PGothic" pitchFamily="34" charset="-128"/>
              </a:defRPr>
            </a:lvl1pPr>
            <a:lvl2pPr marL="742950" indent="-285750" defTabSz="1279525" eaLnBrk="0" hangingPunct="0">
              <a:defRPr kumimoji="1" sz="2500">
                <a:solidFill>
                  <a:srgbClr val="0000CC"/>
                </a:solidFill>
                <a:latin typeface="Arial" charset="0"/>
                <a:ea typeface="MS PGothic" pitchFamily="34" charset="-128"/>
              </a:defRPr>
            </a:lvl2pPr>
            <a:lvl3pPr marL="1143000" indent="-228600" defTabSz="1279525" eaLnBrk="0" hangingPunct="0">
              <a:defRPr kumimoji="1" sz="2500">
                <a:solidFill>
                  <a:srgbClr val="0000CC"/>
                </a:solidFill>
                <a:latin typeface="Arial" charset="0"/>
                <a:ea typeface="MS PGothic" pitchFamily="34" charset="-128"/>
              </a:defRPr>
            </a:lvl3pPr>
            <a:lvl4pPr marL="1600200" indent="-228600" defTabSz="1279525" eaLnBrk="0" hangingPunct="0">
              <a:defRPr kumimoji="1" sz="2500">
                <a:solidFill>
                  <a:srgbClr val="0000CC"/>
                </a:solidFill>
                <a:latin typeface="Arial" charset="0"/>
                <a:ea typeface="MS PGothic" pitchFamily="34" charset="-128"/>
              </a:defRPr>
            </a:lvl4pPr>
            <a:lvl5pPr marL="2057400" indent="-228600" defTabSz="1279525" eaLnBrk="0" hangingPunct="0">
              <a:defRPr kumimoji="1" sz="2500">
                <a:solidFill>
                  <a:srgbClr val="0000CC"/>
                </a:solidFill>
                <a:latin typeface="Arial" charset="0"/>
                <a:ea typeface="MS PGothic" pitchFamily="34" charset="-128"/>
              </a:defRPr>
            </a:lvl5pPr>
            <a:lvl6pPr marL="2514600" indent="-228600" defTabSz="1279525" eaLnBrk="0" fontAlgn="base" hangingPunct="0">
              <a:spcBef>
                <a:spcPct val="0"/>
              </a:spcBef>
              <a:spcAft>
                <a:spcPct val="0"/>
              </a:spcAft>
              <a:defRPr kumimoji="1" sz="2500">
                <a:solidFill>
                  <a:srgbClr val="0000CC"/>
                </a:solidFill>
                <a:latin typeface="Arial" charset="0"/>
                <a:ea typeface="MS PGothic" pitchFamily="34" charset="-128"/>
              </a:defRPr>
            </a:lvl6pPr>
            <a:lvl7pPr marL="2971800" indent="-228600" defTabSz="1279525" eaLnBrk="0" fontAlgn="base" hangingPunct="0">
              <a:spcBef>
                <a:spcPct val="0"/>
              </a:spcBef>
              <a:spcAft>
                <a:spcPct val="0"/>
              </a:spcAft>
              <a:defRPr kumimoji="1" sz="2500">
                <a:solidFill>
                  <a:srgbClr val="0000CC"/>
                </a:solidFill>
                <a:latin typeface="Arial" charset="0"/>
                <a:ea typeface="MS PGothic" pitchFamily="34" charset="-128"/>
              </a:defRPr>
            </a:lvl7pPr>
            <a:lvl8pPr marL="3429000" indent="-228600" defTabSz="1279525" eaLnBrk="0" fontAlgn="base" hangingPunct="0">
              <a:spcBef>
                <a:spcPct val="0"/>
              </a:spcBef>
              <a:spcAft>
                <a:spcPct val="0"/>
              </a:spcAft>
              <a:defRPr kumimoji="1" sz="2500">
                <a:solidFill>
                  <a:srgbClr val="0000CC"/>
                </a:solidFill>
                <a:latin typeface="Arial" charset="0"/>
                <a:ea typeface="MS PGothic" pitchFamily="34" charset="-128"/>
              </a:defRPr>
            </a:lvl8pPr>
            <a:lvl9pPr marL="3886200" indent="-228600" defTabSz="1279525" eaLnBrk="0" fontAlgn="base" hangingPunct="0">
              <a:spcBef>
                <a:spcPct val="0"/>
              </a:spcBef>
              <a:spcAft>
                <a:spcPct val="0"/>
              </a:spcAft>
              <a:defRPr kumimoji="1" sz="2500">
                <a:solidFill>
                  <a:srgbClr val="0000CC"/>
                </a:solidFill>
                <a:latin typeface="Arial" charset="0"/>
                <a:ea typeface="MS PGothic" pitchFamily="34" charset="-128"/>
              </a:defRPr>
            </a:lvl9pPr>
          </a:lstStyle>
          <a:p>
            <a:pPr eaLnBrk="1" hangingPunct="1"/>
            <a:r>
              <a:rPr kumimoji="0" lang="en-US" altLang="en-US" sz="2800">
                <a:solidFill>
                  <a:srgbClr val="FF0000"/>
                </a:solidFill>
                <a:latin typeface="Calibri" pitchFamily="34" charset="0"/>
              </a:rPr>
              <a:t>°F</a:t>
            </a:r>
            <a:endParaRPr kumimoji="0" lang="en-US" altLang="en-US">
              <a:solidFill>
                <a:srgbClr val="FF0000"/>
              </a:solidFill>
              <a:latin typeface="Calibri" pitchFamily="34" charset="0"/>
            </a:endParaRPr>
          </a:p>
        </p:txBody>
      </p:sp>
      <p:sp>
        <p:nvSpPr>
          <p:cNvPr id="8"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dirty="0">
                <a:latin typeface="Calibri" pitchFamily="34" charset="0"/>
              </a:rPr>
              <a:t>Page </a:t>
            </a:r>
            <a:fld id="{4C666189-144C-496B-B851-5885F4555A9B}" type="slidenum">
              <a:rPr lang="nl-NL" altLang="en-US" sz="1000">
                <a:latin typeface="Calibri" pitchFamily="34" charset="0"/>
              </a:rPr>
              <a:pPr algn="r" eaLnBrk="1" hangingPunct="1"/>
              <a:t>3</a:t>
            </a:fld>
            <a:endParaRPr lang="nl-NL" altLang="en-US" sz="1000" dirty="0">
              <a:latin typeface="Calibri" pitchFamily="34" charset="0"/>
            </a:endParaRPr>
          </a:p>
        </p:txBody>
      </p:sp>
    </p:spTree>
    <p:extLst>
      <p:ext uri="{BB962C8B-B14F-4D97-AF65-F5344CB8AC3E}">
        <p14:creationId xmlns:p14="http://schemas.microsoft.com/office/powerpoint/2010/main" val="36084944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600200"/>
            <a:ext cx="1366838" cy="46513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nSpc>
                <a:spcPct val="150000"/>
              </a:lnSpc>
              <a:defRPr/>
            </a:pPr>
            <a:r>
              <a:rPr lang="en-US" dirty="0"/>
              <a:t>Structure:</a:t>
            </a:r>
          </a:p>
        </p:txBody>
      </p:sp>
      <p:sp>
        <p:nvSpPr>
          <p:cNvPr id="11" name="Rectangle 10"/>
          <p:cNvSpPr/>
          <p:nvPr/>
        </p:nvSpPr>
        <p:spPr>
          <a:xfrm>
            <a:off x="1900238" y="1620838"/>
            <a:ext cx="5154612" cy="400050"/>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defRPr/>
            </a:pPr>
            <a:r>
              <a:rPr lang="fr-FR" sz="2000" i="1" dirty="0" err="1"/>
              <a:t>Institutional</a:t>
            </a:r>
            <a:r>
              <a:rPr lang="fr-FR" sz="2000" i="1" dirty="0"/>
              <a:t>, </a:t>
            </a:r>
            <a:r>
              <a:rPr lang="fr-FR" sz="2000" i="1" dirty="0" err="1"/>
              <a:t>economic</a:t>
            </a:r>
            <a:r>
              <a:rPr lang="fr-FR" sz="2000" i="1" dirty="0"/>
              <a:t>, </a:t>
            </a:r>
            <a:r>
              <a:rPr lang="fr-FR" sz="2000" i="1" dirty="0" err="1"/>
              <a:t>physical</a:t>
            </a:r>
            <a:r>
              <a:rPr lang="fr-FR" sz="2000" i="1" dirty="0"/>
              <a:t> infrastructure</a:t>
            </a:r>
            <a:endParaRPr lang="en-US" sz="2000" i="1" dirty="0"/>
          </a:p>
        </p:txBody>
      </p:sp>
      <p:sp>
        <p:nvSpPr>
          <p:cNvPr id="23" name="Rectangle 22"/>
          <p:cNvSpPr/>
          <p:nvPr/>
        </p:nvSpPr>
        <p:spPr>
          <a:xfrm>
            <a:off x="787400" y="4711700"/>
            <a:ext cx="6202363" cy="175418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nSpc>
                <a:spcPct val="200000"/>
              </a:lnSpc>
              <a:defRPr/>
            </a:pPr>
            <a:r>
              <a:rPr lang="fr-FR" b="1" dirty="0" err="1">
                <a:solidFill>
                  <a:srgbClr val="7030A0"/>
                </a:solidFill>
              </a:rPr>
              <a:t>Fundamental</a:t>
            </a:r>
            <a:r>
              <a:rPr lang="fr-FR" b="1" dirty="0">
                <a:solidFill>
                  <a:srgbClr val="7030A0"/>
                </a:solidFill>
              </a:rPr>
              <a:t> shift in </a:t>
            </a:r>
            <a:r>
              <a:rPr lang="fr-FR" b="1" dirty="0" err="1">
                <a:solidFill>
                  <a:srgbClr val="7030A0"/>
                </a:solidFill>
              </a:rPr>
              <a:t>thinking</a:t>
            </a:r>
            <a:r>
              <a:rPr lang="fr-FR" b="1" dirty="0">
                <a:solidFill>
                  <a:srgbClr val="7030A0"/>
                </a:solidFill>
              </a:rPr>
              <a:t>  &amp; acting </a:t>
            </a:r>
            <a:r>
              <a:rPr lang="fr-FR" b="1" dirty="0" err="1">
                <a:solidFill>
                  <a:srgbClr val="7030A0"/>
                </a:solidFill>
              </a:rPr>
              <a:t>at</a:t>
            </a:r>
            <a:r>
              <a:rPr lang="fr-FR" b="1" dirty="0">
                <a:solidFill>
                  <a:srgbClr val="7030A0"/>
                </a:solidFill>
              </a:rPr>
              <a:t> the system transition</a:t>
            </a:r>
          </a:p>
          <a:p>
            <a:pPr>
              <a:lnSpc>
                <a:spcPct val="200000"/>
              </a:lnSpc>
              <a:defRPr/>
            </a:pPr>
            <a:r>
              <a:rPr lang="fr-FR" b="1" dirty="0" err="1">
                <a:solidFill>
                  <a:srgbClr val="7030A0"/>
                </a:solidFill>
              </a:rPr>
              <a:t>Means</a:t>
            </a:r>
            <a:r>
              <a:rPr lang="fr-FR" b="1" dirty="0">
                <a:solidFill>
                  <a:srgbClr val="7030A0"/>
                </a:solidFill>
              </a:rPr>
              <a:t> to </a:t>
            </a:r>
            <a:r>
              <a:rPr lang="fr-FR" b="1" dirty="0" err="1">
                <a:solidFill>
                  <a:srgbClr val="7030A0"/>
                </a:solidFill>
              </a:rPr>
              <a:t>achieve</a:t>
            </a:r>
            <a:r>
              <a:rPr lang="fr-FR" b="1" dirty="0">
                <a:solidFill>
                  <a:srgbClr val="7030A0"/>
                </a:solidFill>
              </a:rPr>
              <a:t> a </a:t>
            </a:r>
            <a:r>
              <a:rPr lang="fr-FR" b="1" dirty="0" err="1">
                <a:solidFill>
                  <a:srgbClr val="7030A0"/>
                </a:solidFill>
              </a:rPr>
              <a:t>sustainable</a:t>
            </a:r>
            <a:r>
              <a:rPr lang="fr-FR" b="1" dirty="0">
                <a:solidFill>
                  <a:srgbClr val="7030A0"/>
                </a:solidFill>
              </a:rPr>
              <a:t> society</a:t>
            </a:r>
          </a:p>
          <a:p>
            <a:pPr>
              <a:lnSpc>
                <a:spcPct val="200000"/>
              </a:lnSpc>
              <a:defRPr/>
            </a:pPr>
            <a:r>
              <a:rPr lang="fr-FR" b="1" dirty="0">
                <a:solidFill>
                  <a:srgbClr val="7030A0"/>
                </a:solidFill>
              </a:rPr>
              <a:t>– </a:t>
            </a:r>
            <a:r>
              <a:rPr lang="fr-FR" b="1" dirty="0">
                <a:solidFill>
                  <a:schemeClr val="tx1"/>
                </a:solidFill>
              </a:rPr>
              <a:t>NOT DONE, </a:t>
            </a:r>
            <a:r>
              <a:rPr lang="fr-FR" b="1" dirty="0">
                <a:solidFill>
                  <a:srgbClr val="FF0066"/>
                </a:solidFill>
              </a:rPr>
              <a:t>MUST BE DONE!</a:t>
            </a:r>
            <a:endParaRPr lang="fr-FR" dirty="0">
              <a:solidFill>
                <a:srgbClr val="FF0066"/>
              </a:solidFill>
            </a:endParaRPr>
          </a:p>
        </p:txBody>
      </p:sp>
      <p:sp>
        <p:nvSpPr>
          <p:cNvPr id="34821" name="Rectangle 6"/>
          <p:cNvSpPr>
            <a:spLocks noChangeArrowheads="1"/>
          </p:cNvSpPr>
          <p:nvPr/>
        </p:nvSpPr>
        <p:spPr bwMode="auto">
          <a:xfrm>
            <a:off x="2743200" y="76200"/>
            <a:ext cx="2570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en-US" sz="3600" b="1" dirty="0">
                <a:solidFill>
                  <a:schemeClr val="tx2"/>
                </a:solidFill>
                <a:latin typeface="Calibri" pitchFamily="34" charset="0"/>
              </a:rPr>
              <a:t>TRANSITION</a:t>
            </a:r>
          </a:p>
        </p:txBody>
      </p:sp>
      <p:sp>
        <p:nvSpPr>
          <p:cNvPr id="10" name="Rectangle 9"/>
          <p:cNvSpPr/>
          <p:nvPr/>
        </p:nvSpPr>
        <p:spPr>
          <a:xfrm>
            <a:off x="566738" y="2611438"/>
            <a:ext cx="1366837" cy="46513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nSpc>
                <a:spcPct val="150000"/>
              </a:lnSpc>
              <a:defRPr/>
            </a:pPr>
            <a:r>
              <a:rPr lang="en-US" dirty="0"/>
              <a:t>Culture:</a:t>
            </a:r>
          </a:p>
        </p:txBody>
      </p:sp>
      <p:sp>
        <p:nvSpPr>
          <p:cNvPr id="12" name="Rectangle 11"/>
          <p:cNvSpPr/>
          <p:nvPr/>
        </p:nvSpPr>
        <p:spPr>
          <a:xfrm>
            <a:off x="558800" y="3668713"/>
            <a:ext cx="1366838" cy="46513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nSpc>
                <a:spcPct val="150000"/>
              </a:lnSpc>
              <a:defRPr/>
            </a:pPr>
            <a:r>
              <a:rPr lang="en-US" dirty="0"/>
              <a:t>Practices:</a:t>
            </a:r>
          </a:p>
        </p:txBody>
      </p:sp>
      <p:sp>
        <p:nvSpPr>
          <p:cNvPr id="13" name="Rectangle 12"/>
          <p:cNvSpPr/>
          <p:nvPr/>
        </p:nvSpPr>
        <p:spPr>
          <a:xfrm>
            <a:off x="1935163" y="2630488"/>
            <a:ext cx="5154612" cy="400050"/>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defRPr/>
            </a:pPr>
            <a:r>
              <a:rPr lang="fr-FR" sz="2000" i="1" dirty="0"/>
              <a:t>Collective set of values, </a:t>
            </a:r>
            <a:r>
              <a:rPr lang="fr-FR" sz="2000" i="1" dirty="0" err="1"/>
              <a:t>paradigms</a:t>
            </a:r>
            <a:endParaRPr lang="en-US" sz="2000" i="1" dirty="0"/>
          </a:p>
        </p:txBody>
      </p:sp>
      <p:sp>
        <p:nvSpPr>
          <p:cNvPr id="14" name="Rectangle 13"/>
          <p:cNvSpPr/>
          <p:nvPr/>
        </p:nvSpPr>
        <p:spPr>
          <a:xfrm>
            <a:off x="1935163" y="3581400"/>
            <a:ext cx="5156200" cy="708025"/>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defRPr/>
            </a:pPr>
            <a:r>
              <a:rPr lang="fr-FR" sz="2000" i="1" dirty="0"/>
              <a:t>Routines, </a:t>
            </a:r>
            <a:r>
              <a:rPr lang="fr-FR" sz="2000" i="1" dirty="0" err="1"/>
              <a:t>behaviour</a:t>
            </a:r>
            <a:r>
              <a:rPr lang="fr-FR" sz="2000" i="1" dirty="0"/>
              <a:t>, </a:t>
            </a:r>
            <a:r>
              <a:rPr lang="fr-FR" sz="2000" i="1" dirty="0" err="1"/>
              <a:t>ways</a:t>
            </a:r>
            <a:r>
              <a:rPr lang="fr-FR" sz="2000" i="1" dirty="0"/>
              <a:t> of handling, </a:t>
            </a:r>
            <a:r>
              <a:rPr lang="fr-FR" sz="2000" i="1" dirty="0" err="1"/>
              <a:t>research</a:t>
            </a:r>
            <a:r>
              <a:rPr lang="fr-FR" sz="2000" i="1" dirty="0"/>
              <a:t> </a:t>
            </a:r>
            <a:r>
              <a:rPr lang="fr-FR" sz="2000" i="1" dirty="0" err="1"/>
              <a:t>methodology</a:t>
            </a:r>
            <a:endParaRPr lang="en-US" sz="2000" i="1" dirty="0"/>
          </a:p>
        </p:txBody>
      </p:sp>
      <p:pic>
        <p:nvPicPr>
          <p:cNvPr id="3482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5902325"/>
            <a:ext cx="5635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860425"/>
            <a:ext cx="1868487"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303463"/>
            <a:ext cx="1357313"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6613" y="4572000"/>
            <a:ext cx="176530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0"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dirty="0">
                <a:latin typeface="Calibri" pitchFamily="34" charset="0"/>
              </a:rPr>
              <a:t>Page </a:t>
            </a:r>
            <a:fld id="{8F2361C7-11DD-4776-8048-E2FFB0501AF0}" type="slidenum">
              <a:rPr lang="nl-NL" altLang="en-US" sz="1000">
                <a:latin typeface="Calibri" pitchFamily="34" charset="0"/>
              </a:rPr>
              <a:pPr algn="r" eaLnBrk="1" hangingPunct="1"/>
              <a:t>30</a:t>
            </a:fld>
            <a:endParaRPr lang="nl-NL" altLang="en-US" sz="1000" dirty="0">
              <a:latin typeface="Calibri" pitchFamily="34" charset="0"/>
            </a:endParaRPr>
          </a:p>
        </p:txBody>
      </p:sp>
      <p:sp>
        <p:nvSpPr>
          <p:cNvPr id="34831" name="Text Box 82"/>
          <p:cNvSpPr txBox="1">
            <a:spLocks noChangeArrowheads="1"/>
          </p:cNvSpPr>
          <p:nvPr/>
        </p:nvSpPr>
        <p:spPr bwMode="auto">
          <a:xfrm rot="-5400000">
            <a:off x="-415131" y="6128544"/>
            <a:ext cx="1138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en-US" sz="1400" b="1"/>
              <a:t>Challanges</a:t>
            </a:r>
          </a:p>
        </p:txBody>
      </p:sp>
    </p:spTree>
    <p:extLst>
      <p:ext uri="{BB962C8B-B14F-4D97-AF65-F5344CB8AC3E}">
        <p14:creationId xmlns:p14="http://schemas.microsoft.com/office/powerpoint/2010/main" val="418138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392" y="3321050"/>
            <a:ext cx="749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57546" y="748937"/>
            <a:ext cx="1520825" cy="5080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nSpc>
                <a:spcPct val="150000"/>
              </a:lnSpc>
              <a:defRPr/>
            </a:pPr>
            <a:r>
              <a:rPr lang="en-US" dirty="0"/>
              <a:t>Raw materials</a:t>
            </a:r>
          </a:p>
        </p:txBody>
      </p:sp>
      <p:sp>
        <p:nvSpPr>
          <p:cNvPr id="4" name="Rectangle 3"/>
          <p:cNvSpPr/>
          <p:nvPr/>
        </p:nvSpPr>
        <p:spPr>
          <a:xfrm>
            <a:off x="438803" y="5416934"/>
            <a:ext cx="5818186"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fr-FR" b="1" dirty="0" err="1">
                <a:solidFill>
                  <a:srgbClr val="7030A0"/>
                </a:solidFill>
              </a:rPr>
              <a:t>Challanges</a:t>
            </a:r>
            <a:r>
              <a:rPr lang="fr-FR" dirty="0"/>
              <a:t>: </a:t>
            </a:r>
            <a:r>
              <a:rPr lang="fr-FR" dirty="0" err="1"/>
              <a:t>Cleaner</a:t>
            </a:r>
            <a:r>
              <a:rPr lang="fr-FR" dirty="0"/>
              <a:t> </a:t>
            </a:r>
            <a:r>
              <a:rPr lang="fr-FR" dirty="0" err="1"/>
              <a:t>processes</a:t>
            </a:r>
            <a:r>
              <a:rPr lang="fr-FR" dirty="0"/>
              <a:t>: </a:t>
            </a:r>
            <a:r>
              <a:rPr lang="fr-FR" dirty="0" err="1"/>
              <a:t>increased</a:t>
            </a:r>
            <a:r>
              <a:rPr lang="fr-FR" dirty="0"/>
              <a:t> </a:t>
            </a:r>
            <a:r>
              <a:rPr lang="fr-FR" dirty="0" err="1"/>
              <a:t>atom</a:t>
            </a:r>
            <a:r>
              <a:rPr lang="fr-FR" dirty="0"/>
              <a:t>, mass, </a:t>
            </a:r>
            <a:r>
              <a:rPr lang="fr-FR" dirty="0" err="1"/>
              <a:t>energy</a:t>
            </a:r>
            <a:r>
              <a:rPr lang="fr-FR" dirty="0"/>
              <a:t> </a:t>
            </a:r>
            <a:r>
              <a:rPr lang="fr-FR" dirty="0" err="1"/>
              <a:t>efficiency</a:t>
            </a:r>
            <a:r>
              <a:rPr lang="fr-FR" dirty="0"/>
              <a:t>, </a:t>
            </a:r>
            <a:r>
              <a:rPr lang="fr-FR" dirty="0" err="1"/>
              <a:t>improved</a:t>
            </a:r>
            <a:r>
              <a:rPr lang="fr-FR" dirty="0"/>
              <a:t> </a:t>
            </a:r>
            <a:r>
              <a:rPr lang="fr-FR" dirty="0" err="1"/>
              <a:t>safety</a:t>
            </a:r>
            <a:r>
              <a:rPr lang="fr-FR" dirty="0"/>
              <a:t>, </a:t>
            </a:r>
          </a:p>
          <a:p>
            <a:pPr>
              <a:defRPr/>
            </a:pPr>
            <a:r>
              <a:rPr lang="fr-FR" b="1" dirty="0" err="1">
                <a:solidFill>
                  <a:srgbClr val="FF0000"/>
                </a:solidFill>
              </a:rPr>
              <a:t>ability</a:t>
            </a:r>
            <a:r>
              <a:rPr lang="fr-FR" b="1" dirty="0">
                <a:solidFill>
                  <a:srgbClr val="FF0000"/>
                </a:solidFill>
              </a:rPr>
              <a:t> to </a:t>
            </a:r>
            <a:r>
              <a:rPr lang="fr-FR" b="1" dirty="0" err="1">
                <a:solidFill>
                  <a:srgbClr val="FF0000"/>
                </a:solidFill>
              </a:rPr>
              <a:t>scale</a:t>
            </a:r>
            <a:r>
              <a:rPr lang="fr-FR" b="1" dirty="0">
                <a:solidFill>
                  <a:srgbClr val="FF0000"/>
                </a:solidFill>
              </a:rPr>
              <a:t>-up</a:t>
            </a:r>
          </a:p>
          <a:p>
            <a:pPr>
              <a:defRPr/>
            </a:pPr>
            <a:r>
              <a:rPr lang="fr-FR" dirty="0" err="1">
                <a:solidFill>
                  <a:srgbClr val="00B050"/>
                </a:solidFill>
              </a:rPr>
              <a:t>Making</a:t>
            </a:r>
            <a:r>
              <a:rPr lang="fr-FR" dirty="0">
                <a:solidFill>
                  <a:srgbClr val="00B050"/>
                </a:solidFill>
              </a:rPr>
              <a:t> </a:t>
            </a:r>
            <a:r>
              <a:rPr lang="fr-FR" dirty="0" err="1">
                <a:solidFill>
                  <a:srgbClr val="00B050"/>
                </a:solidFill>
              </a:rPr>
              <a:t>environmentally</a:t>
            </a:r>
            <a:r>
              <a:rPr lang="fr-FR" dirty="0">
                <a:solidFill>
                  <a:srgbClr val="00B050"/>
                </a:solidFill>
              </a:rPr>
              <a:t> </a:t>
            </a:r>
            <a:r>
              <a:rPr lang="fr-FR" dirty="0" err="1">
                <a:solidFill>
                  <a:srgbClr val="00B050"/>
                </a:solidFill>
              </a:rPr>
              <a:t>benign</a:t>
            </a:r>
            <a:r>
              <a:rPr lang="fr-FR" dirty="0">
                <a:solidFill>
                  <a:srgbClr val="00B050"/>
                </a:solidFill>
              </a:rPr>
              <a:t> </a:t>
            </a:r>
            <a:r>
              <a:rPr lang="fr-FR" dirty="0" err="1">
                <a:solidFill>
                  <a:srgbClr val="00B050"/>
                </a:solidFill>
              </a:rPr>
              <a:t>processing</a:t>
            </a:r>
            <a:r>
              <a:rPr lang="fr-FR" dirty="0">
                <a:solidFill>
                  <a:srgbClr val="00B050"/>
                </a:solidFill>
              </a:rPr>
              <a:t> profitable</a:t>
            </a:r>
          </a:p>
        </p:txBody>
      </p:sp>
      <p:sp>
        <p:nvSpPr>
          <p:cNvPr id="5" name="Rectangle 4"/>
          <p:cNvSpPr/>
          <p:nvPr/>
        </p:nvSpPr>
        <p:spPr>
          <a:xfrm>
            <a:off x="809896" y="1339487"/>
            <a:ext cx="2209800" cy="2555875"/>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defRPr/>
            </a:pPr>
            <a:r>
              <a:rPr lang="en-US" sz="2000" dirty="0"/>
              <a:t>Non Renewable:</a:t>
            </a:r>
          </a:p>
          <a:p>
            <a:pPr marL="342900" indent="-342900">
              <a:buFont typeface="Arial" pitchFamily="34" charset="0"/>
              <a:buChar char="•"/>
              <a:defRPr/>
            </a:pPr>
            <a:r>
              <a:rPr lang="fr-FR" sz="2000" i="1" dirty="0" err="1"/>
              <a:t>Petroleum</a:t>
            </a:r>
            <a:endParaRPr lang="fr-FR" sz="2000" i="1" dirty="0"/>
          </a:p>
          <a:p>
            <a:pPr marL="342900" indent="-342900">
              <a:buFont typeface="Arial" pitchFamily="34" charset="0"/>
              <a:buChar char="•"/>
              <a:defRPr/>
            </a:pPr>
            <a:r>
              <a:rPr lang="fr-FR" sz="2000" i="1" dirty="0"/>
              <a:t>Coal</a:t>
            </a:r>
          </a:p>
          <a:p>
            <a:pPr marL="342900" indent="-342900">
              <a:buFont typeface="Arial" pitchFamily="34" charset="0"/>
              <a:buChar char="•"/>
              <a:defRPr/>
            </a:pPr>
            <a:r>
              <a:rPr lang="fr-FR" sz="2000" i="1" dirty="0"/>
              <a:t>Ores</a:t>
            </a:r>
          </a:p>
          <a:p>
            <a:pPr marL="342900" indent="-342900">
              <a:buFont typeface="Arial" pitchFamily="34" charset="0"/>
              <a:buChar char="•"/>
              <a:defRPr/>
            </a:pPr>
            <a:r>
              <a:rPr lang="fr-FR" sz="2000" i="1" dirty="0" err="1"/>
              <a:t>Minerals</a:t>
            </a:r>
            <a:endParaRPr lang="fr-FR" sz="2000" i="1" dirty="0"/>
          </a:p>
          <a:p>
            <a:pPr>
              <a:defRPr/>
            </a:pPr>
            <a:r>
              <a:rPr lang="fr-FR" sz="2000" i="1" dirty="0" err="1"/>
              <a:t>Renewable</a:t>
            </a:r>
            <a:r>
              <a:rPr lang="fr-FR" sz="2000" i="1" dirty="0"/>
              <a:t>:</a:t>
            </a:r>
          </a:p>
          <a:p>
            <a:pPr marL="342900" indent="-342900">
              <a:buFont typeface="Arial" pitchFamily="34" charset="0"/>
              <a:buChar char="•"/>
              <a:defRPr/>
            </a:pPr>
            <a:r>
              <a:rPr lang="fr-FR" sz="2000" i="1" dirty="0"/>
              <a:t>Plants</a:t>
            </a:r>
          </a:p>
          <a:p>
            <a:pPr marL="342900" indent="-342900">
              <a:buFont typeface="Arial" pitchFamily="34" charset="0"/>
              <a:buChar char="•"/>
              <a:defRPr/>
            </a:pPr>
            <a:r>
              <a:rPr lang="fr-FR" sz="2000" i="1" dirty="0" err="1"/>
              <a:t>Animals</a:t>
            </a:r>
            <a:endParaRPr lang="en-US" sz="2000" i="1" dirty="0"/>
          </a:p>
        </p:txBody>
      </p:sp>
      <p:sp>
        <p:nvSpPr>
          <p:cNvPr id="6" name="Rectangle 5"/>
          <p:cNvSpPr/>
          <p:nvPr/>
        </p:nvSpPr>
        <p:spPr>
          <a:xfrm>
            <a:off x="6791596" y="755287"/>
            <a:ext cx="1066800" cy="5080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nSpc>
                <a:spcPct val="150000"/>
              </a:lnSpc>
              <a:defRPr/>
            </a:pPr>
            <a:r>
              <a:rPr lang="en-US" dirty="0"/>
              <a:t>Products</a:t>
            </a:r>
          </a:p>
        </p:txBody>
      </p:sp>
      <p:sp>
        <p:nvSpPr>
          <p:cNvPr id="7" name="Rectangle 6"/>
          <p:cNvSpPr/>
          <p:nvPr/>
        </p:nvSpPr>
        <p:spPr>
          <a:xfrm>
            <a:off x="4048396" y="1182325"/>
            <a:ext cx="1066800" cy="46513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nSpc>
                <a:spcPct val="150000"/>
              </a:lnSpc>
              <a:defRPr/>
            </a:pPr>
            <a:r>
              <a:rPr lang="en-US" dirty="0"/>
              <a:t>Energy</a:t>
            </a:r>
          </a:p>
        </p:txBody>
      </p:sp>
      <p:sp>
        <p:nvSpPr>
          <p:cNvPr id="9" name="Rectangle 8"/>
          <p:cNvSpPr/>
          <p:nvPr/>
        </p:nvSpPr>
        <p:spPr>
          <a:xfrm>
            <a:off x="3400696" y="3431812"/>
            <a:ext cx="2209800" cy="9239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fr-FR" dirty="0" err="1"/>
              <a:t>Byproducts</a:t>
            </a:r>
            <a:r>
              <a:rPr lang="fr-FR" dirty="0"/>
              <a:t> and </a:t>
            </a:r>
            <a:r>
              <a:rPr lang="fr-FR" dirty="0" err="1"/>
              <a:t>waste</a:t>
            </a:r>
            <a:r>
              <a:rPr lang="fr-FR" dirty="0"/>
              <a:t>, </a:t>
            </a:r>
            <a:r>
              <a:rPr lang="fr-FR" dirty="0" err="1"/>
              <a:t>environmental</a:t>
            </a:r>
            <a:r>
              <a:rPr lang="fr-FR" dirty="0"/>
              <a:t> impact</a:t>
            </a:r>
            <a:endParaRPr lang="en-US" i="1" dirty="0"/>
          </a:p>
        </p:txBody>
      </p:sp>
      <p:sp>
        <p:nvSpPr>
          <p:cNvPr id="11" name="Rectangle 10"/>
          <p:cNvSpPr/>
          <p:nvPr/>
        </p:nvSpPr>
        <p:spPr>
          <a:xfrm>
            <a:off x="6220096" y="1647462"/>
            <a:ext cx="2209800" cy="1939925"/>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defRPr/>
            </a:pPr>
            <a:r>
              <a:rPr lang="fr-FR" sz="2000" i="1" dirty="0"/>
              <a:t>Fuels</a:t>
            </a:r>
          </a:p>
          <a:p>
            <a:pPr>
              <a:defRPr/>
            </a:pPr>
            <a:r>
              <a:rPr lang="fr-FR" sz="2000" i="1" dirty="0" err="1"/>
              <a:t>Materials</a:t>
            </a:r>
            <a:endParaRPr lang="fr-FR" sz="2000" i="1" dirty="0"/>
          </a:p>
          <a:p>
            <a:pPr>
              <a:defRPr/>
            </a:pPr>
            <a:r>
              <a:rPr lang="fr-FR" sz="2000" i="1" dirty="0"/>
              <a:t>Plastics</a:t>
            </a:r>
          </a:p>
          <a:p>
            <a:pPr>
              <a:defRPr/>
            </a:pPr>
            <a:r>
              <a:rPr lang="fr-FR" sz="2000" i="1" dirty="0"/>
              <a:t>Pharmaceuticals</a:t>
            </a:r>
          </a:p>
          <a:p>
            <a:pPr>
              <a:defRPr/>
            </a:pPr>
            <a:r>
              <a:rPr lang="fr-FR" sz="2000" i="1" dirty="0"/>
              <a:t>Food</a:t>
            </a:r>
          </a:p>
          <a:p>
            <a:pPr>
              <a:defRPr/>
            </a:pPr>
            <a:r>
              <a:rPr lang="fr-FR" sz="2000" i="1" dirty="0" err="1"/>
              <a:t>etc</a:t>
            </a:r>
            <a:endParaRPr lang="en-US" sz="2000" i="1" dirty="0"/>
          </a:p>
        </p:txBody>
      </p:sp>
      <p:sp>
        <p:nvSpPr>
          <p:cNvPr id="3" name="Striped Right Arrow 2"/>
          <p:cNvSpPr/>
          <p:nvPr/>
        </p:nvSpPr>
        <p:spPr>
          <a:xfrm>
            <a:off x="3019696" y="1647462"/>
            <a:ext cx="3200400" cy="1784350"/>
          </a:xfrm>
          <a:prstGeom prst="stripedRightArrow">
            <a:avLst>
              <a:gd name="adj1" fmla="val 50000"/>
              <a:gd name="adj2" fmla="val 32247"/>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fr-FR" dirty="0"/>
              <a:t>Chemical and </a:t>
            </a:r>
            <a:r>
              <a:rPr lang="fr-FR" dirty="0" err="1"/>
              <a:t>physical</a:t>
            </a:r>
            <a:r>
              <a:rPr lang="fr-FR" dirty="0"/>
              <a:t> transformations</a:t>
            </a:r>
            <a:endParaRPr lang="en-US" i="1" dirty="0"/>
          </a:p>
        </p:txBody>
      </p:sp>
      <p:cxnSp>
        <p:nvCxnSpPr>
          <p:cNvPr id="15" name="Straight Arrow Connector 14"/>
          <p:cNvCxnSpPr/>
          <p:nvPr/>
        </p:nvCxnSpPr>
        <p:spPr>
          <a:xfrm>
            <a:off x="4543696" y="1647462"/>
            <a:ext cx="0" cy="47942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4543696" y="3041287"/>
            <a:ext cx="0" cy="390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277" name="Rectangle 6"/>
          <p:cNvSpPr>
            <a:spLocks noChangeArrowheads="1"/>
          </p:cNvSpPr>
          <p:nvPr/>
        </p:nvSpPr>
        <p:spPr bwMode="auto">
          <a:xfrm>
            <a:off x="3092668" y="126201"/>
            <a:ext cx="28905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fr-FR" altLang="en-US" sz="2800" b="1" i="1" dirty="0">
                <a:solidFill>
                  <a:schemeClr val="accent5"/>
                </a:solidFill>
                <a:latin typeface="Georgia" pitchFamily="18" charset="0"/>
                <a:ea typeface="+mj-ea"/>
                <a:cs typeface="+mj-cs"/>
              </a:rPr>
              <a:t>CHALLANGES</a:t>
            </a:r>
          </a:p>
        </p:txBody>
      </p:sp>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649" t="24875" r="38202" b="3361"/>
          <a:stretch/>
        </p:blipFill>
        <p:spPr bwMode="auto">
          <a:xfrm>
            <a:off x="6465025" y="4728753"/>
            <a:ext cx="2351315" cy="212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Horizontal Scroll 21"/>
          <p:cNvSpPr/>
          <p:nvPr/>
        </p:nvSpPr>
        <p:spPr>
          <a:xfrm>
            <a:off x="5915296" y="3949337"/>
            <a:ext cx="2667000" cy="914400"/>
          </a:xfrm>
          <a:prstGeom prst="horizontalScroll">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fr-FR" sz="1600" dirty="0">
                <a:solidFill>
                  <a:schemeClr val="tx1"/>
                </a:solidFill>
              </a:rPr>
              <a:t>Product and </a:t>
            </a:r>
            <a:r>
              <a:rPr lang="fr-FR" sz="1600" dirty="0" err="1">
                <a:solidFill>
                  <a:schemeClr val="tx1"/>
                </a:solidFill>
              </a:rPr>
              <a:t>process</a:t>
            </a:r>
            <a:r>
              <a:rPr lang="fr-FR" sz="1600" dirty="0">
                <a:solidFill>
                  <a:schemeClr val="tx1"/>
                </a:solidFill>
              </a:rPr>
              <a:t> </a:t>
            </a:r>
          </a:p>
          <a:p>
            <a:pPr algn="ctr">
              <a:defRPr/>
            </a:pPr>
            <a:r>
              <a:rPr lang="fr-FR" sz="1600" dirty="0" smtClean="0">
                <a:solidFill>
                  <a:schemeClr val="tx1"/>
                </a:solidFill>
              </a:rPr>
              <a:t>affect </a:t>
            </a:r>
            <a:r>
              <a:rPr lang="fr-FR" sz="1600" dirty="0" err="1">
                <a:solidFill>
                  <a:schemeClr val="tx1"/>
                </a:solidFill>
              </a:rPr>
              <a:t>sustainability</a:t>
            </a:r>
            <a:endParaRPr lang="en-US" sz="1600" i="1" dirty="0">
              <a:solidFill>
                <a:schemeClr val="tx1"/>
              </a:solidFill>
            </a:endParaRPr>
          </a:p>
        </p:txBody>
      </p:sp>
      <p:pic>
        <p:nvPicPr>
          <p:cNvPr id="1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9696" y="4728753"/>
            <a:ext cx="698547" cy="69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4672" y="713096"/>
            <a:ext cx="9286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124" y="3890818"/>
            <a:ext cx="15113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9215" y="575900"/>
            <a:ext cx="58261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dirty="0">
                <a:latin typeface="Calibri" pitchFamily="34" charset="0"/>
              </a:rPr>
              <a:t>Page </a:t>
            </a:r>
            <a:fld id="{8F2361C7-11DD-4776-8048-E2FFB0501AF0}" type="slidenum">
              <a:rPr lang="nl-NL" altLang="en-US" sz="1000">
                <a:latin typeface="Calibri" pitchFamily="34" charset="0"/>
              </a:rPr>
              <a:pPr algn="r" eaLnBrk="1" hangingPunct="1"/>
              <a:t>31</a:t>
            </a:fld>
            <a:endParaRPr lang="nl-NL" altLang="en-US" sz="1000" dirty="0">
              <a:latin typeface="Calibri" pitchFamily="34" charset="0"/>
            </a:endParaRPr>
          </a:p>
        </p:txBody>
      </p:sp>
    </p:spTree>
    <p:extLst>
      <p:ext uri="{BB962C8B-B14F-4D97-AF65-F5344CB8AC3E}">
        <p14:creationId xmlns:p14="http://schemas.microsoft.com/office/powerpoint/2010/main" val="315705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0" fill="hold"/>
                                        <p:tgtEl>
                                          <p:spTgt spid="3"/>
                                        </p:tgtEl>
                                        <p:attrNameLst>
                                          <p:attrName>ppt_x</p:attrName>
                                        </p:attrNameLst>
                                      </p:cBhvr>
                                      <p:tavLst>
                                        <p:tav tm="0">
                                          <p:val>
                                            <p:strVal val="0-#ppt_w/2"/>
                                          </p:val>
                                        </p:tav>
                                        <p:tav tm="100000">
                                          <p:val>
                                            <p:strVal val="#ppt_x"/>
                                          </p:val>
                                        </p:tav>
                                      </p:tavLst>
                                    </p:anim>
                                    <p:anim calcmode="lin" valueType="num">
                                      <p:cBhvr additive="base">
                                        <p:cTn id="12" dur="3000" fill="hold"/>
                                        <p:tgtEl>
                                          <p:spTgt spid="3"/>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300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300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300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400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400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400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400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400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400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700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700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1000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1000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9" grpId="0" animBg="1"/>
      <p:bldP spid="11" grpId="0" animBg="1"/>
      <p:bldP spid="3"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3748381" y="191869"/>
            <a:ext cx="17123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en-US" sz="3600" b="1" dirty="0" smtClean="0">
                <a:solidFill>
                  <a:schemeClr val="tx2"/>
                </a:solidFill>
                <a:latin typeface="Calibri" pitchFamily="34" charset="0"/>
                <a:cs typeface="Calibri" pitchFamily="34" charset="0"/>
              </a:rPr>
              <a:t>FUTURE</a:t>
            </a:r>
            <a:endParaRPr lang="fr-FR" altLang="en-US" sz="3600" b="1" dirty="0">
              <a:solidFill>
                <a:schemeClr val="tx2"/>
              </a:solidFill>
              <a:latin typeface="Calibri" pitchFamily="34" charset="0"/>
              <a:cs typeface="Calibri" pitchFamily="34" charset="0"/>
            </a:endParaRP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416050"/>
            <a:ext cx="8704262"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3886200" y="4114800"/>
            <a:ext cx="533400" cy="0"/>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pic>
        <p:nvPicPr>
          <p:cNvPr id="819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1138" y="838200"/>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dirty="0">
                <a:latin typeface="Calibri" pitchFamily="34" charset="0"/>
              </a:rPr>
              <a:t>Page </a:t>
            </a:r>
            <a:fld id="{8F2361C7-11DD-4776-8048-E2FFB0501AF0}" type="slidenum">
              <a:rPr lang="nl-NL" altLang="en-US" sz="1000">
                <a:latin typeface="Calibri" pitchFamily="34" charset="0"/>
              </a:rPr>
              <a:pPr algn="r" eaLnBrk="1" hangingPunct="1"/>
              <a:t>32</a:t>
            </a:fld>
            <a:endParaRPr lang="nl-NL" altLang="en-US" sz="1000" dirty="0">
              <a:latin typeface="Calibri" pitchFamily="34" charset="0"/>
            </a:endParaRPr>
          </a:p>
        </p:txBody>
      </p:sp>
    </p:spTree>
    <p:extLst>
      <p:ext uri="{BB962C8B-B14F-4D97-AF65-F5344CB8AC3E}">
        <p14:creationId xmlns:p14="http://schemas.microsoft.com/office/powerpoint/2010/main" val="4138119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843456"/>
            <a:ext cx="8686800" cy="1747344"/>
          </a:xfrm>
          <a:prstGeom prst="rect">
            <a:avLst/>
          </a:prstGeom>
        </p:spPr>
        <p:txBody>
          <a:bodyPr/>
          <a:lstStyle/>
          <a:p>
            <a:pPr algn="ctr" fontAlgn="auto">
              <a:spcAft>
                <a:spcPts val="0"/>
              </a:spcAft>
              <a:defRPr/>
            </a:pPr>
            <a:r>
              <a:rPr lang="en-US" sz="1600" b="1" i="1" dirty="0" smtClean="0">
                <a:solidFill>
                  <a:srgbClr val="3EB082"/>
                </a:solidFill>
                <a:latin typeface="Georgia" pitchFamily="18" charset="0"/>
                <a:ea typeface="+mj-ea"/>
                <a:cs typeface="+mj-cs"/>
              </a:rPr>
              <a:t>Collaboration and financial Assistance</a:t>
            </a:r>
          </a:p>
          <a:p>
            <a:pPr marL="342900" indent="-342900" algn="ctr">
              <a:buFont typeface="Wingdings" panose="05000000000000000000" pitchFamily="2" charset="2"/>
              <a:buChar char="v"/>
              <a:defRPr/>
            </a:pPr>
            <a:r>
              <a:rPr lang="en-GB" sz="2000" b="1" dirty="0" err="1" smtClean="0">
                <a:solidFill>
                  <a:schemeClr val="accent2"/>
                </a:solidFill>
                <a:latin typeface="MS PMincho" pitchFamily="18" charset="-128"/>
                <a:ea typeface="MS PMincho" pitchFamily="18" charset="-128"/>
              </a:rPr>
              <a:t>Institut</a:t>
            </a:r>
            <a:r>
              <a:rPr lang="en-GB" sz="2000" b="1" dirty="0" smtClean="0">
                <a:solidFill>
                  <a:schemeClr val="accent2"/>
                </a:solidFill>
                <a:latin typeface="MS PMincho" pitchFamily="18" charset="-128"/>
                <a:ea typeface="MS PMincho" pitchFamily="18" charset="-128"/>
              </a:rPr>
              <a:t> </a:t>
            </a:r>
            <a:r>
              <a:rPr lang="en-GB" sz="2000" b="1" dirty="0" err="1">
                <a:solidFill>
                  <a:schemeClr val="accent2"/>
                </a:solidFill>
                <a:latin typeface="MS PMincho" pitchFamily="18" charset="-128"/>
                <a:ea typeface="MS PMincho" pitchFamily="18" charset="-128"/>
              </a:rPr>
              <a:t>Européen</a:t>
            </a:r>
            <a:r>
              <a:rPr lang="en-GB" sz="2000" b="1" dirty="0">
                <a:solidFill>
                  <a:schemeClr val="accent2"/>
                </a:solidFill>
                <a:latin typeface="MS PMincho" pitchFamily="18" charset="-128"/>
                <a:ea typeface="MS PMincho" pitchFamily="18" charset="-128"/>
              </a:rPr>
              <a:t> des Membranes, Montpellier </a:t>
            </a:r>
            <a:r>
              <a:rPr lang="en-GB" sz="2000" b="1" dirty="0" smtClean="0">
                <a:solidFill>
                  <a:schemeClr val="accent2"/>
                </a:solidFill>
                <a:latin typeface="MS PMincho" pitchFamily="18" charset="-128"/>
                <a:ea typeface="MS PMincho" pitchFamily="18" charset="-128"/>
              </a:rPr>
              <a:t>France</a:t>
            </a:r>
          </a:p>
          <a:p>
            <a:pPr marL="342900" indent="-342900" algn="ctr">
              <a:buFont typeface="Wingdings" panose="05000000000000000000" pitchFamily="2" charset="2"/>
              <a:buChar char="v"/>
              <a:defRPr/>
            </a:pPr>
            <a:r>
              <a:rPr lang="en-US" sz="2000" b="1" dirty="0" smtClean="0">
                <a:solidFill>
                  <a:schemeClr val="accent2"/>
                </a:solidFill>
                <a:latin typeface="MS PMincho" pitchFamily="18" charset="-128"/>
                <a:ea typeface="MS PMincho" pitchFamily="18" charset="-128"/>
              </a:rPr>
              <a:t>Chemical </a:t>
            </a:r>
            <a:r>
              <a:rPr lang="en-US" sz="2000" b="1" dirty="0">
                <a:solidFill>
                  <a:schemeClr val="accent2"/>
                </a:solidFill>
                <a:latin typeface="MS PMincho" pitchFamily="18" charset="-128"/>
                <a:ea typeface="MS PMincho" pitchFamily="18" charset="-128"/>
              </a:rPr>
              <a:t>and Environmental Engineering </a:t>
            </a:r>
            <a:r>
              <a:rPr lang="en-US" sz="2000" b="1" dirty="0" smtClean="0">
                <a:solidFill>
                  <a:schemeClr val="accent2"/>
                </a:solidFill>
                <a:latin typeface="MS PMincho" pitchFamily="18" charset="-128"/>
                <a:ea typeface="MS PMincho" pitchFamily="18" charset="-128"/>
              </a:rPr>
              <a:t>,University </a:t>
            </a:r>
            <a:r>
              <a:rPr lang="en-US" sz="2000" b="1" dirty="0">
                <a:solidFill>
                  <a:schemeClr val="accent2"/>
                </a:solidFill>
                <a:latin typeface="MS PMincho" pitchFamily="18" charset="-128"/>
                <a:ea typeface="MS PMincho" pitchFamily="18" charset="-128"/>
              </a:rPr>
              <a:t>of </a:t>
            </a:r>
            <a:r>
              <a:rPr lang="en-US" sz="2000" b="1" dirty="0" smtClean="0">
                <a:solidFill>
                  <a:schemeClr val="accent2"/>
                </a:solidFill>
                <a:latin typeface="MS PMincho" pitchFamily="18" charset="-128"/>
                <a:ea typeface="MS PMincho" pitchFamily="18" charset="-128"/>
              </a:rPr>
              <a:t>Toledo, USA</a:t>
            </a:r>
          </a:p>
          <a:p>
            <a:pPr marL="342900" indent="-342900" algn="ctr">
              <a:buFont typeface="Wingdings" panose="05000000000000000000" pitchFamily="2" charset="2"/>
              <a:buChar char="v"/>
              <a:defRPr/>
            </a:pPr>
            <a:r>
              <a:rPr lang="en-US" sz="2000" b="1" dirty="0" smtClean="0">
                <a:solidFill>
                  <a:schemeClr val="accent2"/>
                </a:solidFill>
                <a:latin typeface="MS PMincho" pitchFamily="18" charset="-128"/>
                <a:ea typeface="MS PMincho" pitchFamily="18" charset="-128"/>
              </a:rPr>
              <a:t>Technical University of Eindhoven, The Netherlands</a:t>
            </a:r>
          </a:p>
          <a:p>
            <a:pPr marL="342900" indent="-342900" algn="ctr">
              <a:buFont typeface="Wingdings" panose="05000000000000000000" pitchFamily="2" charset="2"/>
              <a:buChar char="v"/>
              <a:defRPr/>
            </a:pPr>
            <a:r>
              <a:rPr lang="en-US" sz="2000" b="1" dirty="0" smtClean="0">
                <a:solidFill>
                  <a:schemeClr val="accent2"/>
                </a:solidFill>
                <a:latin typeface="MS PMincho" pitchFamily="18" charset="-128"/>
                <a:ea typeface="MS PMincho" pitchFamily="18" charset="-128"/>
              </a:rPr>
              <a:t>HEC Islamabad</a:t>
            </a:r>
            <a:endParaRPr lang="en-US" sz="2000" b="1" dirty="0">
              <a:solidFill>
                <a:schemeClr val="accent2"/>
              </a:solidFill>
              <a:latin typeface="MS PMincho" pitchFamily="18" charset="-128"/>
              <a:ea typeface="MS PMincho" pitchFamily="18" charset="-128"/>
            </a:endParaRPr>
          </a:p>
          <a:p>
            <a:pPr marL="342900" indent="-342900" algn="ctr">
              <a:buFont typeface="Wingdings" panose="05000000000000000000" pitchFamily="2" charset="2"/>
              <a:buChar char="v"/>
              <a:defRPr/>
            </a:pPr>
            <a:r>
              <a:rPr lang="en-GB" sz="2000" b="1" dirty="0" smtClean="0">
                <a:solidFill>
                  <a:schemeClr val="accent2"/>
                </a:solidFill>
                <a:latin typeface="MS PMincho" pitchFamily="18" charset="-128"/>
                <a:ea typeface="MS PMincho" pitchFamily="18" charset="-128"/>
              </a:rPr>
              <a:t>Directorate of Science &amp; Tech: Peshawar</a:t>
            </a:r>
          </a:p>
          <a:p>
            <a:pPr marL="342900" indent="-342900" algn="ctr">
              <a:buFont typeface="Arial" panose="020B0604020202020204" pitchFamily="34" charset="0"/>
              <a:buChar char="•"/>
              <a:defRPr/>
            </a:pPr>
            <a:endParaRPr lang="en-GB" sz="1600" b="1" dirty="0">
              <a:solidFill>
                <a:schemeClr val="accent2"/>
              </a:solidFill>
              <a:effectLst>
                <a:outerShdw blurRad="38100" dist="38100" dir="2700000" algn="tl">
                  <a:srgbClr val="C0C0C0"/>
                </a:outerShdw>
              </a:effectLst>
              <a:latin typeface="MS PMincho" pitchFamily="18" charset="-128"/>
              <a:ea typeface="MS PMincho" pitchFamily="18" charset="-128"/>
            </a:endParaRPr>
          </a:p>
        </p:txBody>
      </p:sp>
      <p:sp>
        <p:nvSpPr>
          <p:cNvPr id="6" name="Rectangle 2"/>
          <p:cNvSpPr txBox="1">
            <a:spLocks noChangeArrowheads="1"/>
          </p:cNvSpPr>
          <p:nvPr/>
        </p:nvSpPr>
        <p:spPr>
          <a:xfrm>
            <a:off x="1409700" y="2760295"/>
            <a:ext cx="6477000" cy="3869105"/>
          </a:xfrm>
          <a:prstGeom prst="rect">
            <a:avLst/>
          </a:prstGeom>
        </p:spPr>
        <p:txBody>
          <a:bodyPr/>
          <a:lstStyle/>
          <a:p>
            <a:pPr algn="ctr">
              <a:defRPr/>
            </a:pPr>
            <a:r>
              <a:rPr lang="en-US" sz="2000" b="1" i="1" dirty="0" smtClean="0">
                <a:solidFill>
                  <a:srgbClr val="3EB082"/>
                </a:solidFill>
                <a:latin typeface="Georgia" pitchFamily="18" charset="0"/>
              </a:rPr>
              <a:t>PhD Students</a:t>
            </a:r>
          </a:p>
          <a:p>
            <a:pPr marL="342900" indent="-342900">
              <a:buFont typeface="Arial" panose="020B0604020202020204" pitchFamily="34" charset="0"/>
              <a:buChar char="•"/>
              <a:defRPr/>
            </a:pPr>
            <a:r>
              <a:rPr lang="en-US" sz="2000" dirty="0" smtClean="0">
                <a:solidFill>
                  <a:srgbClr val="3EB082"/>
                </a:solidFill>
                <a:latin typeface="Georgia" pitchFamily="18" charset="0"/>
                <a:ea typeface="MS PMincho" pitchFamily="18" charset="-128"/>
              </a:rPr>
              <a:t>Engr. </a:t>
            </a:r>
            <a:r>
              <a:rPr lang="en-US" sz="2000" dirty="0" err="1" smtClean="0">
                <a:solidFill>
                  <a:srgbClr val="3EB082"/>
                </a:solidFill>
                <a:latin typeface="Georgia" pitchFamily="18" charset="0"/>
                <a:ea typeface="MS PMincho" pitchFamily="18" charset="-128"/>
              </a:rPr>
              <a:t>Waheed</a:t>
            </a:r>
            <a:r>
              <a:rPr lang="en-US" sz="2000" dirty="0" smtClean="0">
                <a:solidFill>
                  <a:srgbClr val="3EB082"/>
                </a:solidFill>
                <a:latin typeface="Georgia" pitchFamily="18" charset="0"/>
                <a:ea typeface="MS PMincho" pitchFamily="18" charset="-128"/>
              </a:rPr>
              <a:t> Ur </a:t>
            </a:r>
            <a:r>
              <a:rPr lang="en-US" sz="2000" dirty="0" err="1" smtClean="0">
                <a:solidFill>
                  <a:srgbClr val="3EB082"/>
                </a:solidFill>
                <a:latin typeface="Georgia" pitchFamily="18" charset="0"/>
                <a:ea typeface="MS PMincho" pitchFamily="18" charset="-128"/>
              </a:rPr>
              <a:t>Rehman</a:t>
            </a:r>
            <a:endParaRPr lang="en-US" sz="2000" dirty="0" smtClean="0">
              <a:solidFill>
                <a:srgbClr val="3EB082"/>
              </a:solidFill>
              <a:latin typeface="Georgia" pitchFamily="18" charset="0"/>
              <a:ea typeface="MS PMincho" pitchFamily="18" charset="-128"/>
            </a:endParaRPr>
          </a:p>
          <a:p>
            <a:pPr marL="342900" indent="-342900">
              <a:buFont typeface="Arial" panose="020B0604020202020204" pitchFamily="34" charset="0"/>
              <a:buChar char="•"/>
              <a:defRPr/>
            </a:pPr>
            <a:r>
              <a:rPr lang="en-US" sz="2000" dirty="0" smtClean="0">
                <a:solidFill>
                  <a:srgbClr val="3EB082"/>
                </a:solidFill>
                <a:latin typeface="Georgia" pitchFamily="18" charset="0"/>
                <a:ea typeface="MS PMincho" pitchFamily="18" charset="-128"/>
              </a:rPr>
              <a:t>Engr. Imran K. Swati</a:t>
            </a:r>
          </a:p>
          <a:p>
            <a:pPr marL="342900" indent="-342900">
              <a:buFont typeface="Arial" panose="020B0604020202020204" pitchFamily="34" charset="0"/>
              <a:buChar char="•"/>
              <a:defRPr/>
            </a:pPr>
            <a:r>
              <a:rPr lang="en-US" sz="2000" dirty="0" smtClean="0">
                <a:solidFill>
                  <a:srgbClr val="3EB082"/>
                </a:solidFill>
                <a:latin typeface="Georgia" pitchFamily="18" charset="0"/>
                <a:ea typeface="MS PMincho" pitchFamily="18" charset="-128"/>
              </a:rPr>
              <a:t>Engr. </a:t>
            </a:r>
            <a:r>
              <a:rPr lang="en-US" sz="2000" dirty="0" err="1" smtClean="0">
                <a:solidFill>
                  <a:srgbClr val="3EB082"/>
                </a:solidFill>
                <a:latin typeface="Georgia" pitchFamily="18" charset="0"/>
                <a:ea typeface="MS PMincho" pitchFamily="18" charset="-128"/>
              </a:rPr>
              <a:t>Wajid</a:t>
            </a:r>
            <a:r>
              <a:rPr lang="en-US" sz="2000" dirty="0" smtClean="0">
                <a:solidFill>
                  <a:srgbClr val="3EB082"/>
                </a:solidFill>
                <a:latin typeface="Georgia" pitchFamily="18" charset="0"/>
                <a:ea typeface="MS PMincho" pitchFamily="18" charset="-128"/>
              </a:rPr>
              <a:t> Ali</a:t>
            </a:r>
          </a:p>
          <a:p>
            <a:pPr marL="342900" indent="-342900">
              <a:buFont typeface="Arial" panose="020B0604020202020204" pitchFamily="34" charset="0"/>
              <a:buChar char="•"/>
              <a:defRPr/>
            </a:pPr>
            <a:r>
              <a:rPr lang="en-US" sz="2000" dirty="0" smtClean="0">
                <a:solidFill>
                  <a:srgbClr val="3EB082"/>
                </a:solidFill>
                <a:latin typeface="Georgia" pitchFamily="18" charset="0"/>
                <a:ea typeface="MS PMincho" pitchFamily="18" charset="-128"/>
              </a:rPr>
              <a:t>Engr. Amir Muhammad</a:t>
            </a:r>
          </a:p>
          <a:p>
            <a:pPr>
              <a:defRPr/>
            </a:pPr>
            <a:endParaRPr lang="en-US" sz="2000" dirty="0" smtClean="0">
              <a:solidFill>
                <a:srgbClr val="3EB082"/>
              </a:solidFill>
              <a:effectLst>
                <a:outerShdw blurRad="38100" dist="38100" dir="2700000" algn="tl">
                  <a:srgbClr val="C0C0C0"/>
                </a:outerShdw>
              </a:effectLst>
              <a:latin typeface="Georgia" pitchFamily="18" charset="0"/>
              <a:ea typeface="MS PMincho" pitchFamily="18" charset="-128"/>
            </a:endParaRPr>
          </a:p>
          <a:p>
            <a:pPr algn="ctr">
              <a:defRPr/>
            </a:pPr>
            <a:r>
              <a:rPr lang="en-US" sz="2000" b="1" i="1" dirty="0" smtClean="0">
                <a:solidFill>
                  <a:srgbClr val="3EB082"/>
                </a:solidFill>
                <a:latin typeface="Georgia" pitchFamily="18" charset="0"/>
                <a:ea typeface="MS PMincho" pitchFamily="18" charset="-128"/>
              </a:rPr>
              <a:t>MSc Students</a:t>
            </a:r>
          </a:p>
          <a:p>
            <a:pPr marL="342900" indent="-342900">
              <a:buFont typeface="Arial" panose="020B0604020202020204" pitchFamily="34" charset="0"/>
              <a:buChar char="•"/>
              <a:defRPr/>
            </a:pPr>
            <a:r>
              <a:rPr lang="en-US" sz="2000" dirty="0" smtClean="0">
                <a:solidFill>
                  <a:srgbClr val="3EB082"/>
                </a:solidFill>
                <a:latin typeface="Georgia" pitchFamily="18" charset="0"/>
                <a:ea typeface="MS PMincho" pitchFamily="18" charset="-128"/>
              </a:rPr>
              <a:t>Engr. </a:t>
            </a:r>
            <a:r>
              <a:rPr lang="en-US" sz="2000" dirty="0" err="1" smtClean="0">
                <a:solidFill>
                  <a:srgbClr val="3EB082"/>
                </a:solidFill>
                <a:latin typeface="Georgia" pitchFamily="18" charset="0"/>
                <a:ea typeface="MS PMincho" pitchFamily="18" charset="-128"/>
              </a:rPr>
              <a:t>Waheed</a:t>
            </a:r>
            <a:r>
              <a:rPr lang="en-US" sz="2000" dirty="0" smtClean="0">
                <a:solidFill>
                  <a:srgbClr val="3EB082"/>
                </a:solidFill>
                <a:latin typeface="Georgia" pitchFamily="18" charset="0"/>
                <a:ea typeface="MS PMincho" pitchFamily="18" charset="-128"/>
              </a:rPr>
              <a:t> </a:t>
            </a:r>
            <a:r>
              <a:rPr lang="en-US" sz="2000" dirty="0" err="1" smtClean="0">
                <a:solidFill>
                  <a:srgbClr val="3EB082"/>
                </a:solidFill>
                <a:latin typeface="Georgia" pitchFamily="18" charset="0"/>
                <a:ea typeface="MS PMincho" pitchFamily="18" charset="-128"/>
              </a:rPr>
              <a:t>Zeb</a:t>
            </a:r>
            <a:r>
              <a:rPr lang="en-US" sz="2000" dirty="0" smtClean="0">
                <a:solidFill>
                  <a:srgbClr val="3EB082"/>
                </a:solidFill>
                <a:latin typeface="Georgia" pitchFamily="18" charset="0"/>
                <a:ea typeface="MS PMincho" pitchFamily="18" charset="-128"/>
              </a:rPr>
              <a:t>, </a:t>
            </a:r>
          </a:p>
          <a:p>
            <a:pPr marL="342900" indent="-342900">
              <a:buFont typeface="Arial" panose="020B0604020202020204" pitchFamily="34" charset="0"/>
              <a:buChar char="•"/>
              <a:defRPr/>
            </a:pPr>
            <a:r>
              <a:rPr lang="en-US" sz="2000" dirty="0" smtClean="0">
                <a:solidFill>
                  <a:srgbClr val="3EB082"/>
                </a:solidFill>
                <a:latin typeface="Georgia" pitchFamily="18" charset="0"/>
                <a:ea typeface="MS PMincho" pitchFamily="18" charset="-128"/>
              </a:rPr>
              <a:t>Engr. </a:t>
            </a:r>
            <a:r>
              <a:rPr lang="en-US" sz="2000" dirty="0" err="1" smtClean="0">
                <a:solidFill>
                  <a:srgbClr val="3EB082"/>
                </a:solidFill>
                <a:latin typeface="Georgia" pitchFamily="18" charset="0"/>
                <a:ea typeface="MS PMincho" pitchFamily="18" charset="-128"/>
              </a:rPr>
              <a:t>Qaiser</a:t>
            </a:r>
            <a:r>
              <a:rPr lang="en-US" sz="2000" dirty="0" smtClean="0">
                <a:solidFill>
                  <a:srgbClr val="3EB082"/>
                </a:solidFill>
                <a:latin typeface="Georgia" pitchFamily="18" charset="0"/>
                <a:ea typeface="MS PMincho" pitchFamily="18" charset="-128"/>
              </a:rPr>
              <a:t> A Khan</a:t>
            </a:r>
          </a:p>
          <a:p>
            <a:pPr marL="342900" indent="-342900">
              <a:buFont typeface="Arial" panose="020B0604020202020204" pitchFamily="34" charset="0"/>
              <a:buChar char="•"/>
              <a:defRPr/>
            </a:pPr>
            <a:r>
              <a:rPr lang="en-US" sz="2000" dirty="0" smtClean="0">
                <a:solidFill>
                  <a:srgbClr val="3EB082"/>
                </a:solidFill>
                <a:latin typeface="Georgia" pitchFamily="18" charset="0"/>
                <a:ea typeface="MS PMincho" pitchFamily="18" charset="-128"/>
              </a:rPr>
              <a:t>Engr. </a:t>
            </a:r>
            <a:r>
              <a:rPr lang="en-US" sz="2000" dirty="0" err="1" smtClean="0">
                <a:solidFill>
                  <a:srgbClr val="3EB082"/>
                </a:solidFill>
                <a:latin typeface="Georgia" pitchFamily="18" charset="0"/>
                <a:ea typeface="MS PMincho" pitchFamily="18" charset="-128"/>
              </a:rPr>
              <a:t>Sher</a:t>
            </a:r>
            <a:r>
              <a:rPr lang="en-US" sz="2000" dirty="0" smtClean="0">
                <a:solidFill>
                  <a:srgbClr val="3EB082"/>
                </a:solidFill>
                <a:latin typeface="Georgia" pitchFamily="18" charset="0"/>
                <a:ea typeface="MS PMincho" pitchFamily="18" charset="-128"/>
              </a:rPr>
              <a:t> Ahmad</a:t>
            </a:r>
          </a:p>
          <a:p>
            <a:pPr marL="342900" indent="-342900">
              <a:buFont typeface="Arial" panose="020B0604020202020204" pitchFamily="34" charset="0"/>
              <a:buChar char="•"/>
              <a:defRPr/>
            </a:pPr>
            <a:r>
              <a:rPr lang="en-US" sz="2000" dirty="0" smtClean="0">
                <a:solidFill>
                  <a:srgbClr val="3EB082"/>
                </a:solidFill>
                <a:latin typeface="Georgia" pitchFamily="18" charset="0"/>
                <a:ea typeface="MS PMincho" pitchFamily="18" charset="-128"/>
              </a:rPr>
              <a:t>Engr. </a:t>
            </a:r>
            <a:r>
              <a:rPr lang="en-US" sz="2000" dirty="0" err="1" smtClean="0">
                <a:solidFill>
                  <a:srgbClr val="3EB082"/>
                </a:solidFill>
                <a:latin typeface="Georgia" pitchFamily="18" charset="0"/>
                <a:ea typeface="MS PMincho" pitchFamily="18" charset="-128"/>
              </a:rPr>
              <a:t>Iftikhar</a:t>
            </a:r>
            <a:r>
              <a:rPr lang="en-US" sz="2000" dirty="0" smtClean="0">
                <a:solidFill>
                  <a:srgbClr val="3EB082"/>
                </a:solidFill>
                <a:latin typeface="Georgia" pitchFamily="18" charset="0"/>
                <a:ea typeface="MS PMincho" pitchFamily="18" charset="-128"/>
              </a:rPr>
              <a:t> Ahmad</a:t>
            </a:r>
          </a:p>
          <a:p>
            <a:pPr marL="342900" indent="-342900">
              <a:buFont typeface="Arial" panose="020B0604020202020204" pitchFamily="34" charset="0"/>
              <a:buChar char="•"/>
              <a:defRPr/>
            </a:pPr>
            <a:r>
              <a:rPr lang="en-US" sz="2000" dirty="0" smtClean="0">
                <a:solidFill>
                  <a:srgbClr val="3EB082"/>
                </a:solidFill>
                <a:latin typeface="Georgia" pitchFamily="18" charset="0"/>
                <a:ea typeface="MS PMincho" pitchFamily="18" charset="-128"/>
              </a:rPr>
              <a:t>Engr. M. </a:t>
            </a:r>
            <a:r>
              <a:rPr lang="en-US" sz="2000" dirty="0" err="1" smtClean="0">
                <a:solidFill>
                  <a:srgbClr val="3EB082"/>
                </a:solidFill>
                <a:latin typeface="Georgia" pitchFamily="18" charset="0"/>
                <a:ea typeface="MS PMincho" pitchFamily="18" charset="-128"/>
              </a:rPr>
              <a:t>Fawad</a:t>
            </a:r>
            <a:endParaRPr lang="en-US" sz="2000" dirty="0" smtClean="0">
              <a:solidFill>
                <a:srgbClr val="3EB082"/>
              </a:solidFill>
              <a:latin typeface="Georgia" pitchFamily="18" charset="0"/>
              <a:ea typeface="MS PMincho" pitchFamily="18" charset="-128"/>
            </a:endParaRPr>
          </a:p>
          <a:p>
            <a:pPr marL="342900" indent="-342900">
              <a:buFont typeface="Arial" panose="020B0604020202020204" pitchFamily="34" charset="0"/>
              <a:buChar char="•"/>
              <a:defRPr/>
            </a:pPr>
            <a:r>
              <a:rPr lang="en-US" sz="2000" dirty="0" smtClean="0">
                <a:solidFill>
                  <a:srgbClr val="3EB082"/>
                </a:solidFill>
                <a:latin typeface="Georgia" pitchFamily="18" charset="0"/>
                <a:ea typeface="MS PMincho" pitchFamily="18" charset="-128"/>
              </a:rPr>
              <a:t>Engr. </a:t>
            </a:r>
            <a:r>
              <a:rPr lang="en-US" sz="2000" dirty="0" err="1" smtClean="0">
                <a:solidFill>
                  <a:srgbClr val="3EB082"/>
                </a:solidFill>
                <a:latin typeface="Georgia" pitchFamily="18" charset="0"/>
                <a:ea typeface="MS PMincho" pitchFamily="18" charset="-128"/>
              </a:rPr>
              <a:t>Aimal</a:t>
            </a:r>
            <a:r>
              <a:rPr lang="en-US" sz="2000" dirty="0" smtClean="0">
                <a:solidFill>
                  <a:srgbClr val="3EB082"/>
                </a:solidFill>
                <a:latin typeface="Georgia" pitchFamily="18" charset="0"/>
                <a:ea typeface="MS PMincho" pitchFamily="18" charset="-128"/>
              </a:rPr>
              <a:t> Khan</a:t>
            </a:r>
            <a:endParaRPr lang="en-GB" sz="2000" dirty="0">
              <a:solidFill>
                <a:schemeClr val="hlink"/>
              </a:solidFill>
              <a:latin typeface="MS PMincho" pitchFamily="18" charset="-128"/>
              <a:ea typeface="MS PMincho" pitchFamily="18" charset="-128"/>
            </a:endParaRPr>
          </a:p>
        </p:txBody>
      </p:sp>
      <p:sp>
        <p:nvSpPr>
          <p:cNvPr id="7" name="Rectangle 2"/>
          <p:cNvSpPr txBox="1">
            <a:spLocks noChangeArrowheads="1"/>
          </p:cNvSpPr>
          <p:nvPr/>
        </p:nvSpPr>
        <p:spPr>
          <a:xfrm>
            <a:off x="304800" y="152400"/>
            <a:ext cx="8686800" cy="451945"/>
          </a:xfrm>
          <a:prstGeom prst="rect">
            <a:avLst/>
          </a:prstGeom>
        </p:spPr>
        <p:txBody>
          <a:bodyPr/>
          <a:lstStyle/>
          <a:p>
            <a:pPr algn="ctr" fontAlgn="auto">
              <a:spcAft>
                <a:spcPts val="0"/>
              </a:spcAft>
              <a:defRPr/>
            </a:pPr>
            <a:r>
              <a:rPr lang="en-US" sz="2800" b="1" i="1" dirty="0" smtClean="0">
                <a:solidFill>
                  <a:schemeClr val="accent5"/>
                </a:solidFill>
                <a:latin typeface="Georgia" pitchFamily="18" charset="0"/>
                <a:ea typeface="+mj-ea"/>
                <a:cs typeface="+mj-cs"/>
              </a:rPr>
              <a:t>ACKNOWLEDGEMENT</a:t>
            </a:r>
            <a:endParaRPr lang="en-US" sz="2000" b="1" i="1" dirty="0" smtClean="0">
              <a:solidFill>
                <a:schemeClr val="accent5"/>
              </a:solidFill>
              <a:latin typeface="Georgia" pitchFamily="18" charset="0"/>
              <a:ea typeface="+mj-ea"/>
              <a:cs typeface="+mj-cs"/>
            </a:endParaRPr>
          </a:p>
        </p:txBody>
      </p:sp>
      <p:sp>
        <p:nvSpPr>
          <p:cNvPr id="5"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dirty="0">
                <a:latin typeface="Calibri" pitchFamily="34" charset="0"/>
              </a:rPr>
              <a:t>Page </a:t>
            </a:r>
            <a:fld id="{8F2361C7-11DD-4776-8048-E2FFB0501AF0}" type="slidenum">
              <a:rPr lang="nl-NL" altLang="en-US" sz="1000">
                <a:latin typeface="Calibri" pitchFamily="34" charset="0"/>
              </a:rPr>
              <a:pPr algn="r" eaLnBrk="1" hangingPunct="1"/>
              <a:t>33</a:t>
            </a:fld>
            <a:endParaRPr lang="nl-NL" altLang="en-US" sz="1000" dirty="0">
              <a:latin typeface="Calibri" pitchFamily="34" charset="0"/>
            </a:endParaRPr>
          </a:p>
        </p:txBody>
      </p:sp>
    </p:spTree>
    <p:extLst>
      <p:ext uri="{BB962C8B-B14F-4D97-AF65-F5344CB8AC3E}">
        <p14:creationId xmlns:p14="http://schemas.microsoft.com/office/powerpoint/2010/main" val="3360441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younas\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86"/>
            <a:ext cx="9144000" cy="684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572000"/>
            <a:ext cx="25908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038" y="3667125"/>
            <a:ext cx="135255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57939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9600"/>
            <a:ext cx="5181600" cy="3448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915" y="3505200"/>
            <a:ext cx="440408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68341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bwMode="auto">
          <a:xfrm>
            <a:off x="914400" y="95250"/>
            <a:ext cx="8077200" cy="895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t>Temperature change during reduction with syngas (</a:t>
            </a:r>
            <a:r>
              <a:rPr lang="en-US" altLang="en-US" sz="2400" dirty="0" err="1" smtClean="0"/>
              <a:t>T</a:t>
            </a:r>
            <a:r>
              <a:rPr lang="en-US" altLang="en-US" sz="2400" baseline="-25000" dirty="0" err="1" smtClean="0"/>
              <a:t>initial</a:t>
            </a:r>
            <a:r>
              <a:rPr lang="en-US" altLang="en-US" sz="2400" dirty="0" smtClean="0"/>
              <a:t> 600°C)</a:t>
            </a:r>
          </a:p>
        </p:txBody>
      </p:sp>
      <p:graphicFrame>
        <p:nvGraphicFramePr>
          <p:cNvPr id="10" name="Chart 9"/>
          <p:cNvGraphicFramePr/>
          <p:nvPr/>
        </p:nvGraphicFramePr>
        <p:xfrm>
          <a:off x="4572000" y="1219200"/>
          <a:ext cx="4572000" cy="441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nvGraphicFramePr>
        <p:xfrm>
          <a:off x="1" y="1295400"/>
          <a:ext cx="4571999"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9701" name="TextBox 7"/>
          <p:cNvSpPr txBox="1">
            <a:spLocks noChangeArrowheads="1"/>
          </p:cNvSpPr>
          <p:nvPr/>
        </p:nvSpPr>
        <p:spPr bwMode="auto">
          <a:xfrm>
            <a:off x="1524000" y="6096000"/>
            <a:ext cx="5303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At 600</a:t>
            </a:r>
            <a:r>
              <a:rPr lang="en-US" altLang="en-US">
                <a:latin typeface="Calibri" pitchFamily="34" charset="0"/>
              </a:rPr>
              <a:t>°</a:t>
            </a:r>
            <a:r>
              <a:rPr lang="en-US" altLang="en-US"/>
              <a:t>C. In contrary with CH</a:t>
            </a:r>
            <a:r>
              <a:rPr lang="en-US" altLang="en-US" baseline="-25000"/>
              <a:t>4</a:t>
            </a:r>
            <a:r>
              <a:rPr lang="en-US" altLang="en-US"/>
              <a:t>, mostly exothermic</a:t>
            </a:r>
          </a:p>
        </p:txBody>
      </p:sp>
      <p:sp>
        <p:nvSpPr>
          <p:cNvPr id="29702"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a:latin typeface="Calibri" pitchFamily="34" charset="0"/>
              </a:rPr>
              <a:t>Page </a:t>
            </a:r>
            <a:fld id="{B4B4EEE7-930E-482A-84DC-7A61AD66BD50}" type="slidenum">
              <a:rPr lang="nl-NL" altLang="en-US" sz="1000">
                <a:latin typeface="Calibri" pitchFamily="34" charset="0"/>
              </a:rPr>
              <a:pPr algn="r" eaLnBrk="1" hangingPunct="1"/>
              <a:t>36</a:t>
            </a:fld>
            <a:endParaRPr lang="nl-NL" altLang="en-US" sz="1000">
              <a:latin typeface="Calibri" pitchFamily="34" charset="0"/>
            </a:endParaRPr>
          </a:p>
        </p:txBody>
      </p:sp>
    </p:spTree>
    <p:extLst>
      <p:ext uri="{BB962C8B-B14F-4D97-AF65-F5344CB8AC3E}">
        <p14:creationId xmlns:p14="http://schemas.microsoft.com/office/powerpoint/2010/main" val="2601048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2971800" y="152400"/>
            <a:ext cx="2584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fr-FR" altLang="en-US" sz="2800" b="1" dirty="0">
                <a:solidFill>
                  <a:schemeClr val="tx2"/>
                </a:solidFill>
                <a:latin typeface="Calibri" pitchFamily="34" charset="0"/>
              </a:rPr>
              <a:t>SUSTAINABILITY</a:t>
            </a:r>
          </a:p>
        </p:txBody>
      </p:sp>
      <p:sp>
        <p:nvSpPr>
          <p:cNvPr id="8" name="Rectangle 7"/>
          <p:cNvSpPr/>
          <p:nvPr/>
        </p:nvSpPr>
        <p:spPr>
          <a:xfrm>
            <a:off x="0" y="722231"/>
            <a:ext cx="9220200" cy="1215717"/>
          </a:xfrm>
          <a:prstGeom prst="rect">
            <a:avLst/>
          </a:prstGeom>
        </p:spPr>
        <p:txBody>
          <a:bodyPr wrap="square">
            <a:spAutoFit/>
          </a:bodyPr>
          <a:lstStyle/>
          <a:p>
            <a:pPr marL="342900" indent="-342900">
              <a:buFont typeface="Wingdings" panose="05000000000000000000" pitchFamily="2" charset="2"/>
              <a:buChar char="v"/>
              <a:defRPr/>
            </a:pPr>
            <a:r>
              <a:rPr lang="en-US" sz="2400" dirty="0">
                <a:latin typeface="+mn-lt"/>
              </a:rPr>
              <a:t> </a:t>
            </a:r>
            <a:r>
              <a:rPr lang="en-US" sz="2400" dirty="0" smtClean="0">
                <a:solidFill>
                  <a:srgbClr val="FF0000"/>
                </a:solidFill>
                <a:latin typeface="+mn-lt"/>
              </a:rPr>
              <a:t>meets </a:t>
            </a:r>
            <a:r>
              <a:rPr lang="en-US" sz="2400" dirty="0">
                <a:solidFill>
                  <a:srgbClr val="FF0000"/>
                </a:solidFill>
                <a:latin typeface="+mn-lt"/>
              </a:rPr>
              <a:t>the needs of the present without compromising the future generations </a:t>
            </a:r>
            <a:r>
              <a:rPr lang="en-US" sz="2400" dirty="0" smtClean="0">
                <a:solidFill>
                  <a:srgbClr val="FF0000"/>
                </a:solidFill>
                <a:latin typeface="+mn-lt"/>
              </a:rPr>
              <a:t>needs</a:t>
            </a:r>
            <a:endParaRPr lang="en-US" sz="2400" dirty="0" smtClean="0">
              <a:latin typeface="+mn-lt"/>
            </a:endParaRPr>
          </a:p>
          <a:p>
            <a:pPr marL="342900" indent="-342900">
              <a:buFont typeface="Wingdings" panose="05000000000000000000" pitchFamily="2" charset="2"/>
              <a:buChar char="v"/>
              <a:defRPr/>
            </a:pPr>
            <a:r>
              <a:rPr lang="en-US" altLang="en-US" sz="2500" b="1" dirty="0">
                <a:effectLst>
                  <a:outerShdw blurRad="38100" dist="38100" dir="2700000" algn="tl">
                    <a:srgbClr val="000000">
                      <a:alpha val="43137"/>
                    </a:srgbClr>
                  </a:outerShdw>
                </a:effectLst>
              </a:rPr>
              <a:t>Use natural resources with the speed as nature is producing </a:t>
            </a:r>
            <a:r>
              <a:rPr lang="en-US" altLang="en-US" sz="2500" b="1" dirty="0" smtClean="0">
                <a:effectLst>
                  <a:outerShdw blurRad="38100" dist="38100" dir="2700000" algn="tl">
                    <a:srgbClr val="000000">
                      <a:alpha val="43137"/>
                    </a:srgbClr>
                  </a:outerShdw>
                </a:effectLst>
              </a:rPr>
              <a:t>them</a:t>
            </a:r>
            <a:endParaRPr lang="en-US" altLang="en-US" sz="2500" b="1" dirty="0">
              <a:effectLst>
                <a:outerShdw blurRad="38100" dist="38100" dir="2700000" algn="tl">
                  <a:srgbClr val="000000">
                    <a:alpha val="43137"/>
                  </a:srgbClr>
                </a:outerShdw>
              </a:effectLst>
            </a:endParaRPr>
          </a:p>
        </p:txBody>
      </p:sp>
      <p:sp>
        <p:nvSpPr>
          <p:cNvPr id="10245" name="Rectangle 1"/>
          <p:cNvSpPr>
            <a:spLocks noChangeArrowheads="1"/>
          </p:cNvSpPr>
          <p:nvPr/>
        </p:nvSpPr>
        <p:spPr bwMode="auto">
          <a:xfrm>
            <a:off x="7543800" y="3154056"/>
            <a:ext cx="152399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dirty="0"/>
              <a:t>“ triple P ”</a:t>
            </a:r>
          </a:p>
          <a:p>
            <a:pPr algn="ctr" eaLnBrk="1" hangingPunct="1"/>
            <a:r>
              <a:rPr lang="en-US" altLang="en-US" sz="2000" dirty="0">
                <a:solidFill>
                  <a:srgbClr val="0000FF"/>
                </a:solidFill>
              </a:rPr>
              <a:t>people, planet, profits</a:t>
            </a:r>
          </a:p>
        </p:txBody>
      </p:sp>
      <p:sp>
        <p:nvSpPr>
          <p:cNvPr id="7" name="Rectangle 6"/>
          <p:cNvSpPr/>
          <p:nvPr/>
        </p:nvSpPr>
        <p:spPr>
          <a:xfrm>
            <a:off x="639763" y="6518275"/>
            <a:ext cx="3246437" cy="339725"/>
          </a:xfrm>
          <a:prstGeom prst="rect">
            <a:avLst/>
          </a:prstGeom>
        </p:spPr>
        <p:txBody>
          <a:bodyPr wrap="none">
            <a:spAutoFit/>
          </a:bodyPr>
          <a:lstStyle/>
          <a:p>
            <a:pPr>
              <a:defRPr/>
            </a:pPr>
            <a:r>
              <a:rPr lang="fr-FR" sz="1600" i="1" dirty="0">
                <a:latin typeface="+mn-lt"/>
              </a:rPr>
              <a:t>*A.G. Fane / </a:t>
            </a:r>
            <a:r>
              <a:rPr lang="fr-FR" sz="1600" i="1" dirty="0" err="1">
                <a:latin typeface="+mn-lt"/>
              </a:rPr>
              <a:t>Desalination</a:t>
            </a:r>
            <a:r>
              <a:rPr lang="fr-FR" sz="1600" i="1" dirty="0">
                <a:latin typeface="+mn-lt"/>
              </a:rPr>
              <a:t> 202 (2006)</a:t>
            </a:r>
            <a:endParaRPr lang="fr-FR" sz="1600" dirty="0">
              <a:latin typeface="+mn-lt"/>
            </a:endParaRPr>
          </a:p>
        </p:txBody>
      </p:sp>
      <p:sp>
        <p:nvSpPr>
          <p:cNvPr id="10247"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dirty="0">
                <a:latin typeface="Calibri" pitchFamily="34" charset="0"/>
              </a:rPr>
              <a:t>Page </a:t>
            </a:r>
            <a:fld id="{4C666189-144C-496B-B851-5885F4555A9B}" type="slidenum">
              <a:rPr lang="nl-NL" altLang="en-US" sz="1000">
                <a:latin typeface="Calibri" pitchFamily="34" charset="0"/>
              </a:rPr>
              <a:pPr algn="r" eaLnBrk="1" hangingPunct="1"/>
              <a:t>4</a:t>
            </a:fld>
            <a:endParaRPr lang="nl-NL" altLang="en-US" sz="1000" dirty="0">
              <a:latin typeface="Calibri" pitchFamily="34" charset="0"/>
            </a:endParaRPr>
          </a:p>
        </p:txBody>
      </p:sp>
      <p:pic>
        <p:nvPicPr>
          <p:cNvPr id="10" name="Picture 3" descr="sustanaib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287" y="1821164"/>
            <a:ext cx="6014113" cy="469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905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828800"/>
            <a:ext cx="7239000" cy="2678113"/>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pPr>
              <a:lnSpc>
                <a:spcPct val="150000"/>
              </a:lnSpc>
              <a:defRPr/>
            </a:pPr>
            <a:r>
              <a:rPr lang="en-US" sz="2800" dirty="0"/>
              <a:t>“The country that will dominate the sustainable energy economy will become the country that will dominate the world economy and America must be that country” - </a:t>
            </a:r>
            <a:r>
              <a:rPr lang="en-US" sz="2800" i="1" dirty="0">
                <a:solidFill>
                  <a:schemeClr val="tx1"/>
                </a:solidFill>
              </a:rPr>
              <a:t>Barack Obama</a:t>
            </a:r>
          </a:p>
        </p:txBody>
      </p:sp>
      <p:sp>
        <p:nvSpPr>
          <p:cNvPr id="9219" name="Rectangle 6"/>
          <p:cNvSpPr>
            <a:spLocks noChangeArrowheads="1"/>
          </p:cNvSpPr>
          <p:nvPr/>
        </p:nvSpPr>
        <p:spPr bwMode="auto">
          <a:xfrm>
            <a:off x="3200400" y="228600"/>
            <a:ext cx="2584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fr-FR" altLang="en-US" sz="2800" b="1">
                <a:solidFill>
                  <a:schemeClr val="tx2"/>
                </a:solidFill>
                <a:latin typeface="Calibri" pitchFamily="34" charset="0"/>
              </a:rPr>
              <a:t>SUSTAINABILITY</a:t>
            </a:r>
          </a:p>
        </p:txBody>
      </p:sp>
      <p:sp>
        <p:nvSpPr>
          <p:cNvPr id="10" name="Text Box 82"/>
          <p:cNvSpPr txBox="1">
            <a:spLocks noChangeArrowheads="1"/>
          </p:cNvSpPr>
          <p:nvPr/>
        </p:nvSpPr>
        <p:spPr bwMode="auto">
          <a:xfrm rot="16200000">
            <a:off x="-423068" y="6122194"/>
            <a:ext cx="1346200" cy="306387"/>
          </a:xfrm>
          <a:prstGeom prst="rect">
            <a:avLst/>
          </a:prstGeom>
          <a:noFill/>
          <a:ln w="9525">
            <a:noFill/>
            <a:miter lim="800000"/>
            <a:headEnd/>
            <a:tailEnd/>
          </a:ln>
          <a:effectLst/>
        </p:spPr>
        <p:txBody>
          <a:bodyPr wrap="none">
            <a:spAutoFit/>
          </a:bodyPr>
          <a:lstStyle/>
          <a:p>
            <a:pPr>
              <a:defRPr/>
            </a:pPr>
            <a:r>
              <a:rPr lang="fr-FR" sz="1400" b="1" dirty="0">
                <a:effectLst>
                  <a:outerShdw blurRad="38100" dist="38100" dir="2700000" algn="tl">
                    <a:srgbClr val="C0C0C0"/>
                  </a:outerShdw>
                </a:effectLst>
              </a:rPr>
              <a:t>Sustainability</a:t>
            </a:r>
            <a:endParaRPr lang="fr-FR" sz="1400" b="1" dirty="0">
              <a:solidFill>
                <a:schemeClr val="bg1"/>
              </a:solidFill>
            </a:endParaRPr>
          </a:p>
        </p:txBody>
      </p:sp>
      <p:pic>
        <p:nvPicPr>
          <p:cNvPr id="9221" name="Picture 8" descr="C:\Users\younas\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6482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a:latin typeface="Calibri" pitchFamily="34" charset="0"/>
              </a:rPr>
              <a:t>Page </a:t>
            </a:r>
            <a:fld id="{B69BAF7A-B268-4121-8C34-DBD07ABAC4B7}" type="slidenum">
              <a:rPr lang="nl-NL" altLang="en-US" sz="1000">
                <a:latin typeface="Calibri" pitchFamily="34" charset="0"/>
              </a:rPr>
              <a:pPr algn="r" eaLnBrk="1" hangingPunct="1"/>
              <a:t>5</a:t>
            </a:fld>
            <a:endParaRPr lang="nl-NL" altLang="en-US" sz="1000">
              <a:latin typeface="Calibri" pitchFamily="34" charset="0"/>
            </a:endParaRPr>
          </a:p>
        </p:txBody>
      </p:sp>
    </p:spTree>
    <p:extLst>
      <p:ext uri="{BB962C8B-B14F-4D97-AF65-F5344CB8AC3E}">
        <p14:creationId xmlns:p14="http://schemas.microsoft.com/office/powerpoint/2010/main" val="2505060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685800"/>
            <a:ext cx="4724400" cy="5170646"/>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342900" indent="-342900">
              <a:lnSpc>
                <a:spcPct val="150000"/>
              </a:lnSpc>
              <a:buFont typeface="Arial" panose="020B0604020202020204" pitchFamily="34" charset="0"/>
              <a:buChar char="•"/>
              <a:defRPr/>
            </a:pPr>
            <a:r>
              <a:rPr lang="en-US" sz="2000" dirty="0" smtClean="0"/>
              <a:t>Recent </a:t>
            </a:r>
            <a:r>
              <a:rPr lang="en-US" sz="2000" dirty="0"/>
              <a:t>emissions agreement between the US and China was seen as an historic </a:t>
            </a:r>
            <a:r>
              <a:rPr lang="en-US" sz="2000" dirty="0" smtClean="0"/>
              <a:t>breakthrough </a:t>
            </a:r>
            <a:r>
              <a:rPr lang="en-US" sz="2000" i="1" dirty="0" smtClean="0">
                <a:solidFill>
                  <a:srgbClr val="FF0000"/>
                </a:solidFill>
              </a:rPr>
              <a:t>(11/18/2014)</a:t>
            </a:r>
            <a:r>
              <a:rPr lang="en-US" sz="2000" dirty="0" smtClean="0"/>
              <a:t>. </a:t>
            </a:r>
          </a:p>
          <a:p>
            <a:pPr marL="342900" indent="-342900">
              <a:lnSpc>
                <a:spcPct val="150000"/>
              </a:lnSpc>
              <a:buFont typeface="Arial" panose="020B0604020202020204" pitchFamily="34" charset="0"/>
              <a:buChar char="•"/>
              <a:defRPr/>
            </a:pPr>
            <a:r>
              <a:rPr lang="en-US" sz="2000" dirty="0" smtClean="0"/>
              <a:t>A </a:t>
            </a:r>
            <a:r>
              <a:rPr lang="en-US" sz="2000" dirty="0"/>
              <a:t>40% reduction of their greenhouse gases from 1990 levels by </a:t>
            </a:r>
            <a:r>
              <a:rPr lang="en-US" sz="2000" dirty="0" smtClean="0"/>
              <a:t>2030.</a:t>
            </a:r>
          </a:p>
          <a:p>
            <a:pPr marL="342900" indent="-342900">
              <a:lnSpc>
                <a:spcPct val="150000"/>
              </a:lnSpc>
              <a:buFont typeface="Arial" panose="020B0604020202020204" pitchFamily="34" charset="0"/>
              <a:buChar char="•"/>
              <a:defRPr/>
            </a:pPr>
            <a:r>
              <a:rPr lang="en-US" sz="2000" b="1" dirty="0" smtClean="0"/>
              <a:t>UN </a:t>
            </a:r>
            <a:r>
              <a:rPr lang="en-US" sz="2000" b="1" dirty="0"/>
              <a:t>members agree deal at Lima climate </a:t>
            </a:r>
            <a:r>
              <a:rPr lang="en-US" sz="2000" b="1" dirty="0" smtClean="0"/>
              <a:t>talks, </a:t>
            </a:r>
            <a:r>
              <a:rPr lang="en-US" sz="2000" b="1" i="1" dirty="0" smtClean="0">
                <a:solidFill>
                  <a:srgbClr val="FF0000"/>
                </a:solidFill>
              </a:rPr>
              <a:t>(12/14/2014)</a:t>
            </a:r>
          </a:p>
          <a:p>
            <a:pPr marL="342900" indent="-342900">
              <a:lnSpc>
                <a:spcPct val="150000"/>
              </a:lnSpc>
              <a:buFont typeface="Arial" panose="020B0604020202020204" pitchFamily="34" charset="0"/>
              <a:buChar char="•"/>
              <a:defRPr/>
            </a:pPr>
            <a:r>
              <a:rPr lang="en-US" sz="2000" dirty="0"/>
              <a:t>An "ambitious agreement" in 2015 that reflects "differentiated responsibilities and respective capabilities" of each </a:t>
            </a:r>
            <a:r>
              <a:rPr lang="en-US" sz="2000" dirty="0" smtClean="0"/>
              <a:t>nation</a:t>
            </a:r>
            <a:endParaRPr lang="en-US" sz="2000" dirty="0"/>
          </a:p>
        </p:txBody>
      </p:sp>
      <p:sp>
        <p:nvSpPr>
          <p:cNvPr id="5123" name="Rectangle 6"/>
          <p:cNvSpPr>
            <a:spLocks noChangeArrowheads="1"/>
          </p:cNvSpPr>
          <p:nvPr/>
        </p:nvSpPr>
        <p:spPr bwMode="auto">
          <a:xfrm>
            <a:off x="2046287" y="152400"/>
            <a:ext cx="48926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fr-FR" altLang="en-US" sz="2800" b="1" i="1" dirty="0" smtClean="0">
                <a:solidFill>
                  <a:schemeClr val="accent5"/>
                </a:solidFill>
                <a:latin typeface="Georgia" pitchFamily="18" charset="0"/>
                <a:ea typeface="+mj-ea"/>
                <a:cs typeface="+mj-cs"/>
              </a:rPr>
              <a:t>SUSTAINABLE ENERGY</a:t>
            </a:r>
            <a:endParaRPr lang="fr-FR" altLang="en-US" sz="2800" b="1" i="1" dirty="0">
              <a:solidFill>
                <a:schemeClr val="accent5"/>
              </a:solidFill>
              <a:latin typeface="Georgia" pitchFamily="18" charset="0"/>
              <a:ea typeface="+mj-ea"/>
              <a:cs typeface="+mj-cs"/>
            </a:endParaRPr>
          </a:p>
        </p:txBody>
      </p:sp>
      <p:sp>
        <p:nvSpPr>
          <p:cNvPr id="2" name="AutoShape 2" descr="11_12_14_BK_TopEmittersin2013_1050_822_s_c1_c_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6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1447" y="751820"/>
            <a:ext cx="4104412" cy="3210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5" descr="https://encrypted-tbn3.gstatic.com/images?q=tbn:ANd9GcSrDCpdMZPl3eOlXLiRNtNULEfXr5jskAC-BG9ogJszNiqA85uiF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6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025" y="3962400"/>
            <a:ext cx="2590800" cy="276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8" descr="data:image/jpeg;base64,/9j/4AAQSkZJRgABAQAAAQABAAD/2wCEAAkGBxQTEhUUExQWFRQXFx4aGBcXGBocHhgeHBcXGBweFx0dHCggGh0lHBgcITEhJSkrLi4uFyA0ODMsNygtLiwBCgoKDg0OGxAQGywkICYsLC0tLSwsLCwsLCwsLCwsLCwsLCwsLCwsLCwsLCwsLCwsLCwsLCwsLCwsLCwsLCwsLP/AABEIAIkBcAMBIgACEQEDEQH/xAAcAAABBQEBAQAAAAAAAAAAAAAGAgMEBQcBAAj/xABFEAACAQIEBAQCCAMGBAUFAAABAhEAAwQSITEFBkFREyJhcYGRBxQyQqGxwdEjUuEkM2JygvAVFkOSNLLC0vFEU3ODk//EABoBAAIDAQEAAAAAAAAAAAAAAAADAQIEBQb/xAAqEQACAgICAQQCAQQDAAAAAAAAAQIRAxIhMQQTIkFRMmGRFEKBsQUVcf/aAAwDAQACEQMRAD8A0cUoCuClVJU9Xa9XRUgdr1eilAVAHIpQFdiugVJJ4Co+Kx9u2VDtlLGFkHU9h61JAoa5z/vMH/8AnH6VABMtMYXiFt2ZFaWT7Qg+X309KlAUM8trGLxpbQF1iesZtu+9AF9h+J2nuNaV/wCIokrBBHzFL4hxO1Yy+K4XMYXfU/ChPmucNfsY1Ng/h3R3UnQ/KR8Fpf0hMGt4ZgQQ2ITKR1EHX4k/lQAZ376ojO5yqqlmJ6ACTNewWKS6i3LbZkYSCOtI4kqMDbuRleQQSBIj+ooV+ja+UF/BsZNi4SpmZVj0+In/AFUAGlRVx6FmVZcro2UTlPYnafTeo3NOKa1g79xPtLbJB7dJ+G/wqF9H1kLw+xBnMGZj3ZnYmfY6fCgC5s4xGQuGGUTJOmXLoc07ERrNNDilvJ4nm8PfPlMR/N3y+sRQx9JjEW7FoaJexCi7HUaaH0/ajRbYgLGkRHptQBDxvE7dq14zN/CgHOuog7HTca01/wAatRaJJC3gDbYqcrSJGuwJHQxQHwQPc4fjsOJKJfKWz6F9h6dfjS8TjLxZUtx4VsBV7aADTr0pWXKoIZjxOb4NCu4pVEzMmAF1JPoBUfh/FrV4uqMc6GHRgVZe0g6x61luL4xfttIIUg/d/UTVpy1xE38VfxIaLq4UykfbZRAIj1FVx5t+yZ4nEP34pbHiQSRa/vCoJC6SQSOoGpA2qTauqyhlIZSJBBkEdxQv9GMHh6Hcs1wse5LmSfWm/ovuk4W4p1W3iHRP8sIYHxY08UFqmRIqHZ4ij5vDlwpIJUSJG4B6kelVvN997fDr7WyQwtxI3ALBSfkTT3J1pVwOGC7eEp+JEn8SaAHMdxuzas+O5bwpjMFJgyRqNxqIqXYvq6K6mVZQwPcETNI4hg1uIbbDyvmB/wBSvP4mhTkbEsgu4C4f4lh4XuUJzSPSP/MKACHhnGLWIDm0S2RsreUiD21qNZ5isPaa8pY20JDHKdI303gVUfR6sPjl7Ylv1qu5KznCYtETO3iuoEgCSI1J2oANbOKR0FxWBQiQwOhFR8HxO1de4ltwzWyA8dCZ099DUflPhLYXC27TkFhJMbAkzA9BQ1yoxXF8UC/azyPebpFFgFR4lb/iEEsLZhyokAxJHqQN42p61dDqGUhlIkEHQj0oV5PxiYfDC1eP8TMxaNR5iTv1p36PcwsXUM5UvMEn+UwRHprVYzjLplpQlHtBOaQacNJNWKCTSDThpBoAbNJpZpFSAk1w0o0k0AJNcrppNAFkK6K9XqgDtdFcpQqQOilAVwUoVAHqUBXBShQB0CqXmDhL33w7KQBauZzPXbQfKrwCmsVfFtGdtlBJ+AnSgkBOdObHBa1ZOXLId53PZfbrQlhOJtuzv65dxUTH3FOZiSM5ZtfUzFE+AuWrVpJUAx2kn1rFlyUa8OLYl4Tjdm7ZfDvnIuCJO8jYiRvNFXHeAHE2sMlkqqWnVxmnUKIjQb1n+MvWsucESdiQR8q1rgE/V7RYQxQEjXcietN8eTaZTyMelElA2YkgRtv7nt/uKon5fuDiH1u2yBSmS4hmW0IkEaA6L/2+tEgFKitBnG7tkMpVhKsCCD1B0NVXAuENhENm2Q9kMTbDEhkzEsVJ2YSTrodauQKVFAFNxPga4mw9rEGSzZgyaZD93JPYdesnvT9u1fFvJmQuBl8TXtGYr39Jj1qyivRQAI8VwVrBYE2U+8dSx8zMTJYwI6VQ4e8AuhUxvqKLOdiBh5ZWZMwz5VLQoBMkDWJA19aBsEtkknKQ3Zh06GDsfxrn+X+R0fE/AqsRi0NxhpPbrUPDYzwMQptsUeTJI26kR8dqI2sW2zFiqkx5jGgGuk0J4JM/FLanKLbXFHnOUMAQdPU9B1quF7Ogzw1jsa9wvgb4a3ct2GVVuEsoYE+CzDzZY0ZZ1AMR3NTuAcHTCWFs25IGpY7sTuT71ZGk3XCgliABuSYArpHOGmw4KFGAZSCCDsQZkH51XcI4W2Gt+FbYNaBOQPMqCZykicwBOh0PvXMbzPhbf2rg2nyiesdKnYDHW7yZ7Th1PUdPQ9jVVOL6ZLi12hu3ZcASVZgSSdRvm0A10Ex8KjrwlBfbEADxWthD2gGf2HwFWZpNWIKDgPBGw9zEPmVvGuG5EEZSSdPX3pHLXAjhfFBcMLlw3NARE9PX3ogiksKAGmFZ3icURexC2zlD3DnI3Y7RPbStFasY4raxH1+7aBADEnXYSJ066ExPWJpHkJuBo8atuQoTDLlqk5e4wcPxLwcxNm8csHZW+6R2k6fGq/g3Dr4uS11iF3hjp6EH9KubPBw962yaMXHmkyIIMz12rFiahP7NmWLnCnwaMaTS2pBrqHKEmkGnDTbUAINIpZpNSAk0k0o0g0AJNcrrGkTQBaUqk1lnNH0m3Bda1hFUBTBdhJJG8D09aq3QJGrUoVi2C58xsgtibQ7rcTQ+nlQf+YVqnLPFfrNgOcufZgpkAjt6VEZqXBZxaLcUqk0Nc5852sAonz3W+zbB/E9hVuioUilCsQX6U8cz+RLf+TITp75ga0fkvnO3jpTKbd9Vl7Z+Uqeon86hSTLU+wrAqNxKwXtXEAksjADuSDH41JFMY7HW7KG5ddbaDdmMCpIMR4Xw63iFBZsrIYdZ1kHt2jtV9i3shZuA5tlHf9Kq8Zxzh9zHl7CGyLikG68qviFpzFZOVT1PrJG9WGJU27mS+uRhtmiI7g7Eeo71zM0Gpfo6WDJFr9kPHGwLQRjlKmQu+/Y1s/Ccal22jKysconKQYMbHtWF804rKoZvDhdFKxJOwnT96g8n4XEuwuWbjWQD9tdNuwkTv7a07BJQi2+hfkrdqK7PpAV2KFuSeM3rpeziCHdACrgZc6nTUdGBGvuKseb+YkwGGN9lLeYKqjSWPc9BWtSTVoxuLTpl1FdissfHcXxU37OIXD2zBS0EtnKP8Ra2SSfePar7kHm27iLlzC4pVGJtDNmUQHWQJjodR8xUKabolwaVsNSK9FLigbn7nk4K4tm0ga6y5iW2UEkDTqdKs3RWgg5k4tasW4ua55UL30Mn2FZPevKsFGUMd46j9KHON8Vv4l81+4znpsAPQAQBTnK/CGxF4oGygW21MwumjabwenrWXLHc04cnp/AXYHBvfIRBnY9BsPUnYU59IfALOHwllW81/wAXMGBjULB/0gH5kUT/AEcA2rGVlXLMC4PtSInxNNpmD2oM+kTinj4ox9m2Mi/mx+OnyFLhBRVlsmZz9vwSuX/pKe0q28ShuQIDj7Uf4u/vXeb+YjjHRbLRYEEiQCWO+YTMD9KBsgk9f0rkRTJNyVCo1F2HGB4YGXzQR2qw5LAw+Ne2r/w7qxl7MJIj8R8aAeF8WvKzBQbmYaKWjX4+lEfK/i+OhMC62YgLEDKpP3t9jWeCljyJ2a5NZcbDfmbi+IDtawqoGQAs7kdRMKOuneN6zHEczY5LxDYllcHYwB8iIoi4y+Yh2Yi5nGZs2jageb4CNdopzj3BLWItq1w/Y1zgwYjvVpeRcv0UXjpIhtzDjcZks+MLKhfO9oDNc2jXYD0FTbGCv8P/AI64i9fVRL2rhkMvXLOzAbUI8vXbRxPhozeFp5juRlM7jaaM7tq09tluOVChgpLCCpkCDJkag96t6svsFihXQe2LodFdfssoYexAI/A1nf0n4Z1uWrq7MMpiQZX1HofwNS8Z9JGFsIlu2GvMqhSR5V0UDQnU7dqDubufLuJQJkVLYcMVUklo6ZunwrVNqSoyY24SsnWGYKHIC9IiP11q44LxHwg+IdJtWwAzfyhmEle8bx2oYxnh2rqLdxFzIwDRkLQp9RA210BO1FH0jYq3Y4fbtWCMt4iCDOZQMxM9Z019ayRxuMkzVkzKUaQbWr6OoZGVlIkEEGRSjXzamIdD5HZf8rEflUrC8fxKGUv3VPo5/Wtu5io+hzTbVnfIPOt69eGHxLB8wOR4AMjWDlgHQHp060X818X+q4W5fAzFQMoOxJIAn51ZOytclkaRWJ3OJm+fFxWLdC2oVSwC+iqvSiTkfmT+Otj6wb9pgQucEMrDUasASCJqqyK6GPG0rNCxWIW2jO5hVBJJ6AVk/G/pLvO5GGhLYOhKgsfeZA+VHH0iORw/EZd8sfAkTWUcJwlv6u2YDxJmTvBGnwqZSoIQ2CThXPOOEG4i3U/yhW/DT8KOrXHrRw31okrbCyZGojpHedKy3HYpbFpMrw8ag6z+1NcT5qfEYVcKE0A8xUamDO3aqRm/ktPGlVBx9LvF8Tb8K1a8RbbAlnSfOf5ZHQDU1leFtGQILOx6dz0963bmG5dfDXiAshGy6CQcuuUzIMHesw5GxtssLTWwXBzB9NAIn3NRmbgRhSmyRhOWFRk+sKxLfdU6KfXv8DRj9H7KmLvWrZ8mQSomAwJ+G1P4tWIDLBA1H9NNac5EQlrrkAEkDpM5prL42RznybM8Ixx8BLzNxcYXDXLxE5RoO5Ogr5z4njrmKvm4dblxtj+AE9K1r6ZD/Z0AImdB1MRMD261jnCLwW/bZtg36Vsk+2YYK2kGXB+EmwyhrYZyPM06KInTSpvKePycXslNBcDI0xsRPT2Fcxd5raF8/mYaMRmEdusfAUOWeLt9ZsgQHV08y983p1g1mwNynszbnSjDVH0jjMSLdt7jbIpY/ATXzbzFzFexd1rl5iQT5VnyoOgUfrua3Dm/EluF4o9fCcGPQHWvnpq1y7owI4xmjzlbnG02HOE4gjXgo/s9wfbWdMpboB0PbSgIqKRqDv6g9Qaq0mqLW10GHF8FZW2n8ItBYFi0El4ZSIABICPof1q+4HiLV22FtOyMkSi6NA7x09Qap+G3xjMI9swLq67D7QkgjsCMw0030oewl4Wbtq4CWExcXKQVOzKZEEgEEQT02pOTFsi/j52vy/ybz9Hdos+Iulwy5lVNB5RBkT12n41J+k/l765gioOV7bB0JmOxn4Gh36I+MvdN+1oiqQwUgT5hB1HXQUdYvjNm1az4i4iLlYsGI8wGmg3MxtTccaxoMkk8jM4wV27asopuwGESFB0BHuZ330qsPFLfDcccRL4m+1kqiCAIYoczwNoX8qt8PfLr9YS0xsXJKeGTKBifK0QR6j0oXwt8tjcQWtksIUDSQqIDHx1j3rO24W/o0rXIkvsvrH01uHGfDKV+9kcyNekiCaG+deNLjMa95CTbIQW5EEL4YYgjoQxaq/mrg/iIb+HQo33liM0/y+vwqDhPKQp+7oZ75f30pkcinGzPPG4SpkojaateWb7IzlDDMpX4EiYn0/Oq+9tVhy+oziY2O9UbpBRpXAsaMPhcRdJ+ztJ6lFgfP9ay6/cJknUkz7k60R8dxbCytrYF5I75QNfbUD50KC5m16dP3qEuEHyeRY/Wkht/TSuX7mUVCW+Bbnck6DuSaskFkrB3crhpgzoYnoQdCQOverjDYtrTq1lhmnrBGshgRqIKkgx/WhtCYzMJEiZ2PoPTpV7w2yxygKVQGRIjeND+XxqmRV7h2KX9pa8Sx7W7cuMxBAkaSIB1jrGk+lVa82I6m02ZEIIJGo2+YHrRItpc73sRHhr5lHSAo8x6dDprvr2rIsURmYropYwOwnT8KrixKS5Jy5mnwX/C5S6jIfskmB6bU9zJxx7xVYyBRqAT161zku2bt5B91ZJ7iKZ5tulsXeJMmfkAIA+Aq8fzplZy9nBV7UlySP605uJpCISQAJJ0gU4zhXxHitt7OCBGY21m5PWCFynuCF/KpH0k4pTft21Ay20mOkuZMfACk8M4aMOolBcuMBmJ1CgzKqOpidaHuO3w15iCSBCrOuigKPypcZKT4GyxuKtkHEOCZVco7ST8ppteppVwRTVx4EU1CifwfGeDes3d8jq3yIJo9+lfmlBYGHSGa6FeeyyGHxMVms1Ax94u4zkmAF1OwA0HtVoshkvguG8e4FJ0G/rR9hODWcsaAjYjQj1B3+NCPAbWRspOk6kHv7UXCyoYEO7giNBOWemgrHnk3Lhm/wAeFR6LDiXH82FTDErcuuCrluynf1YiDQdxu0UtggbGKXxS4FZrQbMGXMpAUFWB+EHSmMPxbNZZLslgInT211196fbklIz8Rk4gvisUXbU/OjjlTG21QLkliNDA1jpNZ8QC2vU0ZYK6xFoJBCxtofjpUZ1caJwflZq3NdgLhbmqyQRof6THoTWPcBxGXE2yBBDQfjpWu8bwpxNooWK+xj56GhLDckhbn2sqhlIMTMGdOx0/pSpeSsltjo+JLEkOc34lraBrRKsSFUKd2Pp1qLyrxbFYK5F5WOcyc2zaawRsYFF+L4eG8MRMGQSNiOo+f41ZWEyBpiAO34etZ4ZtFwjU/HWSPL/wCP0ocVs38Mj22IujQjX7Lbg9N4NZXwuzmur77VqXOFhNDkXUwTsPl+tCHAODsl1nIMCcvWR1Om2la4ZnKLb7Ez8GpLTr5/RH5jttaGVbrAH7gOg0n4VScLzBwygMQdmEgnXcHej3F8HGJ1Iy6aHfTuaj4TgdvDNnksRsNKrDKoRr5Hf9bkySUnxEM73HE/4TdsuCj/V3jMxMkg+XXWRMak7Vj00c8Sv+Jhrp65f2NARpuKbmuTN/yHjQwTSh00OiuEU2t2lzTTnlny/jDYvq86HQ/MEH4EA/A1J5rw6fWX8FgyPFxQDIQsAWX3BG/tVADrSi5ooKXZonK+OtYZc5ZUc6k+IQ220BT779aoeZxZe4ty1dnMfP4hdsu3mB1Yj0EnShiuqdaXHHq7sZKdqqNO5OwZGDfxLim27BreUtpqMx6EBogqR0kzTN+8bWOu2VzC3Ksk7spS2DBynYiNPT0q15PtoMJbnzFQTMRr6do71IRLN64EuLvqjdVMQ2U76sCfjWHJmfu26N0MSjTiDfM2PcWyoYZswAEnYnXoNQPSha7cjLJgzPv+9W+PvCblsAEAkSRJ0J1BOvSqPE3Tkifaa0YI1EzZ57SLeZG9P8PvQ69ND+lVuDuys+k1zx2Bmr6i7LfjuPNxwoPSPYdfmfyqO7QP0pnDJrmOpNR8fitco+NQl8BZE4hid6fw9qQsztpA27/E1VYl5IA11q0sJdH2m13AlY+OkimPhFV2SMbeC5T0BBjsARRVxzEMcNc8IGEBcld4C5tPz+dA/F2/hMSupjWZG42qPjsTdvYe250t6IxXTOVEDP3MDao02JUtWMJx5msiyZ65mJPmGYsB7SaZz1XvhzSrV2nar4KWF/JHFLdi5cFwhQyyCTGoB0+M/hUDimIN2810kMWPTX8PaqAtJFWNjEiluCUti23FEjDSQdDvH6xV3yzgz44LjQAn17T+NUIxZjfrU/hOOy+K7PlOQQSTvmGlVmm06LQaUlZo950toRpnbRZ11iAdNdNzHrQNiOVLyrmDpcYT5FmSOjIT9sH4EVA4hxvPftvJdUA7qJgyV7fHtVk/MCxAYgDWP2/lP4UiMJ4+jTKePJ2Rn4R4aZr0glSVC7ggGM0+vQUP4pWJEDrV9xHmVryBASVmCe/ae5qrumNelPx7f3GfLr1EZt5hvrUXiK6gx0g/pVkWEVy3gTdkRoOtX2rli6vhEXgd0g6dDt6UY4bitsW2Z18yidFBn30qHwXhlu4oQsqXU2zaBlmdD1InajjA4K39WvEKA8MswIMjQqeulZM0k5dGzE3GJjuKxxuXWc6SdB2HSp+C4PeujxFAyx3En4UziuDPbYq2hGnvRFgbJtqGQz5RKHTpWiU1Fe0zatu2BF23D5SNQdqK+E8JLqHHxjSrG9wO1iovJo33l/T0q34OUtHLHl2g9Pek5sz19vZfHFKXIb2bgYTO+0bU09vVmaNAAPxP611bqpkUkTHzim7dxc7KT94NHefz1FY4K7OzkatNEi0MgPdj/8UxexIJyA7at/WuY2+Qah4R18xklifeQAKq3bsfHHUSn5iu5gVOvUHsdxUXDJoFnQxPWevy/aoHOd/Qa6kiPiac4c/wDDBPQCtEeIWWwJSm0+kXeYChvjuM6CrEYyXKyBC6gwNzp+APzqlx0M0+tRBc8mjNkThUSTZcjDGP5SCT7fjQc1FmMxVtbORdygzaz5pYE/EQY9aFYrXgVNnnfPyvJJX8DZWaYukjapRFNMK0HPIv1k1762aU9imLtoipAu+E4LxkLlwgDZdp6A9/Wie1ytaKDK7l2EeYgeb0AG3vQpy5cYSBrr9nqc0DQddhRbwTEHxkSesnX/AHFZsspJ8MfjjFosuN3RhcORbcllgBe/2QAfTc0L4ziN5rNlwzZ5uK+UGRDB19tGPyq85gwjNcRbnltF2aJnoBPoPTvVdxC9Z8FrdgaW7y5zO4ZW69/JS8dfVmjKuLUioTFtIXKc7bDqai3sSS2VhABg+nfamRma8GXSDuOgFTb+AzRl+0THuDT00nyIlj4bXVkvC3gD5ToPskDp7VOF3PpHyP8ASqkIEbIDIGk1OwVu8WPh2rjyN1RiJnuBAj9aq6Kctj2Mv5RlH226dqr3XL5V8zdasW4HiE89xCmYxJgx8idalYfDeGP1qFJVwDi/krcNg1tkM0E9yNj1qyxjrlnQ1DxF24pkLmHqP23qox2PMHTLpsKlJsi6GOKZTovufT2ogw1wPwfJkWbdwnNHmgvMg9txH+GhDMSPetK5f4fm4XlG7JcOmm7NufaAT2gDU0ySpFYtWZ4TUO8us1LcRTFymIqWOFKWyGXzSsGdwY1HtSMTw5kU3FZckiBOuonTv/Srfg/ClutmuCAwzBR6/lUni/C0RFyTABBkzJ3H5fhSd1tRdqo2BxvEAHvShd+NSrVoQBG37mnhZHYUyyhGW5NIuPUw4YRSDg5FFomiFABDHp2qaMdOmUmlW8IIrzJFQ2g5H7VsmNCQe3+9as8IchUjsQw9AT+NR+F4bYxPwp3PFwjv/wDP61nm7dD4KlYY8sibpCiSVlR3jUj5UUW7A8NiqxmG20GgjlPExiLQPRo+BBrQeL8bs2/4ZyCQYCGWJPdZ/Gs7+hnyB/MmDAdX3DqPgwABHyqjBhvSjPiYS9hmAIz2xnEESI/pQRfPmnvFHySuiPhsWbF1x0J/OncbxHxIyiD/ADbVD4jGfzGMwGp2kf72qPiLmUDMRl7gj8fStCSfIluuA2xOLI1ILgdD09j+lcHMllbighg4HX17GmMWkKff/cdzS+C4myiO1xS1yCEYgGJGgGvfrvSXBdmrFJvgIWxKbhQWO3+/amLmPyeIBAyzMadJoawmHxg1S4rSNZGp+Y0+FReL2cVassSy6nWNWPxn9KT6aurOo50uiDxziqPdi5DBRI9zEfIk/KrTg2JtlCUZTl3DQI+ZFBvDbPiXZOu2/ei9sCrpqIrRkjGKURODFPMnO6K/iGMQOYgQCJiN+wJA+VDRx7dD1qxxfLrz/Dg/HalYbhT2x5l83zpkXCK7M8vGyylTVEG7nCIxNshyRC3ELiP50BzKPUikCpXELJVh6iajTT401wc7NFwm4v4EmkGlFj2pPiHsauJEzTTvTrNPSm7tsR6UAEH0fWVN12YTljXtr0r2E4gbeMxAuwCSY10GpIA+BFQuVMV4WI1ICMCG7bEgn4j8a7zTaD3kuKZDnKTH3gf2I+VJa97T6aGr8U0XXG+L3L6ALbkSFza9R01nbWo/ArbC3fCRIQMpImWW6gM9/Kzn4Va8avrawtpgP+pkUTv5eneKVwS0uZV2zKwn1ZGH5mlJ0uh8pR0ST5+QeOHvREIB2AA/KnLZvAAZbegiYMn381WjCkhata+hcpzkqbZH4Dwi5iMQqOAFJJduwGpjWtc4fiLVu0uRSiBAVWD9k6JPqxrMsNjjabTZhlaInKSM0TsYG9XOK5tJMon/AFAxD7FUEIunr5j60nLGU2vobhlGK57JnNvMDG4cNZtprCtcuA6E9gOoneqC3w24pi9mcD+UFZ/zExA7wQfapXBWzm5cfViSZEDdXdokGCSFUf5qtMZjbAuZZhrco32jtp0TvTIQ0SQrJPZ2VuFwA8QrcU5Rm0mCCJkEidtNz+tAuLtSW9dPzrQuJZHFzIpLMrmczSSQzN93UeXbSgK+2oHxNNi+Rb6KVa2PlB/7DZG5yx06EgR8jHbVj0rH2XU1acD5kvYQnKM9szKHYkjcHprE9wIpklZRCON2wt+6o2DmN+uvXXrVdcFOnENdZncy7MST70l10qxARcq4yVg7pp/pI/Srnii/wW9BmFDfJ97LcZeh1/Q/nRtiLQZHBAkqR+FZMntnY+PujRnqkGdadUUxh16GpC1oYpHGmNKUr7HvXGOhprBNKCemlQA846imnj1pcxSrVlrhyopZj0AoAtOCXViPWn+IcPYOHUZlI6ax71AwttLLReujN/8AbTzH/U32V+Zq/wALxYZYUZR8yfc/tFZppqVo0Qdqj3L2FcX0JAWT5QxgnqIG/wAaLuJWCp8RsqnufunuD8KFcI1sXUuxBBlgdZ3B/Oj0vbuWicyPbIghunpK60py5stXANDiaeDceS1wIQZ3jp0AA1oRe9LBRsNWonx3AicNcNggkP5vNErvHmiehocs4EqSx1J1nX5b1d63ZC6GeMqPDEkkT0AP5mqPLb6+Iw7HL+lXnHbwKqB1M1Rmn4vxE5H7jUnwoceXK2mgVlJ9lEyPc1U2sI9okPbeD0AkbnSZqRgsaLtoNb8wbbv7HtFC/NeOuWLtu4jGeuujbdO1JUNnqaMeX03sXvF+Y7lgBUwtwz3B/GAaGOKc03n0azlA6NOn4VFw3OWNVsy331acumX4dQPY0zxbmK7fBFwgyZM6n5nX8abHAo9oJ+Zkk+HSLLl0qdY3M0SMdIoX4BxSyiAO8Ef4WP5CrN+YsMP+of8Asb9qVkhJy4TO342fFHErkv5RZqANgK5ct6+pqoHNFjoLh9lH6mnsRxtom3hnM7FmEfIVX0p/ReXmeOl+a/3/AKKrjqQ49RU7DcDzWbdxbYYN9om6FO51A3gVX4tb95gxtFdICirO4CiIDIItaiSIjvHqa1wTSSPP+RKOTJKceiNzPwgYYJ5MpYt/1A8xEbehGvWovAOAYjGvkw9stH2mOir/AJm/aTrXeJmbVkk7s8zP+HU9ev4VsX0a2fAw3h+LYu2iZV7Mgy0yLoyjX1J9OlSnSM9WwS4Z9ETsqm/fCMZlbYzARtDGPyqHzP8ARouHss9u+11pUKhUDMWYKBM9zWz3Wifn8x/Q0N88tlwZdRqr23A/y3FYD8Kjd2kTqjEsJwe6rF7b2XKSAQ8hzkZmVdNWCqxIMbaTIlrihuq1tX8JvNKm3MZlbKQdjIOh07a1bYfEW7YIS0QAxdJcmGa21ozpqIYED/CO5qBjVe7d8V2ZiGkAmcozFgo9BTtObopZNx3C8XfCBmssLZITK0Z3LGUGmrgrGsD1MzTY+sWnb+LhwbQzOSWhDmACt5dSSY0kbyRUuzxi8Guli7C6YPmIhYcZVPT7ZIPQgV69ima8bzeLJXLGbSP5dRqnpUafFBY39Txhyn+EC2sT9kHZm7LOk66kd6it9Zyh5tG2SQLoPkMMiHXfe4vTvVwnGGQqwtkMFCEgn7IcPC6aHMq6/wCH1quuYljZez9pWObMxls3ipczT/pZSOuYHoKPT/QbCUD/AMRLhQvbcqShkSImD+Hwp4pScJbk3WP37jPHbMZj8aeG1Z58Ohi6LTgElkUbF5aOy5T+Wb51acS5eKNiLkFlbK1krqDmcZhp2FN8j3wl4s4BRFZp6gkBfLrGum/al4TjLG4c+VQSTsco0bZQWjUDaq274Dj5J3L+DNtlvsJHmCDTeIMjoIYfOsuxmHNu66n7pIHsDA/CtBxuMdIXONzOVdVhsjHX1U/hQJzoWS/AOjoGJ6zqD+In4ir407Ik0Uj7n3r0aU/gMDcvNktrmbtVje5VxiKCcPcI/wAKk/MCmuSXFlNX2UtnrThqUvBMSG/8Pf8A/wCT/tUe4hBIIII0IIgj3HSpsglctJOKtrIEkiWMDY7xR7cw92BNzChDpPiONp0kPrt0rNsF/er7/oaI7mNizbtxrnJmf842qko2y0XSKm6mW466QHYCJiAxiJ1j31rormIf+I/XWfmAfzNMePG4NSA5iWhTXuD2DduLZVlQ3GVQzbAkx/sUScg8tpxG/ct3GKKtpmUj+fZZ9PTrQsLJTzOgIB1VpAaCJGhBA9QRQmroC6scBLC63jXAtvKDOGfP5wxkpmkAZd5O9Jw+AdVtqMWEfEhSqeG3mttdNtSzDYkgnL2G9ebnAsChsL4WRUCm7dzeVmcE3Acx1cj2gVDTj+iDwLbPbhbLkuTbUXDcCgTDwxMMdYMa1NMC3fkpwWJunKoY/wBw2clHRGi2TJWXBDAwde1QVwmWxeupiW/hOFKG0QWLTl1LeWYPTSnV5mvksblrxcwdfN4ikLcdbhQMpByq4le0sOtVl7HXMt5Es5EulCV87ZShJEFjJmTM96im+wuui6scGxZfDKb2UYhCwIXMUIQ3ArL/ADFIYCfvelS8PwrG5zbt4r7Sq5V0yN4ZJBdkYSMhGo7EGq9+c8XmBZEIDBkXwwPDyoU8pEMRkMeYnpVQOZLouLcIVri2jZLGZdSpQZ9dWCmJ9BM1XR/SLbfs0HC429ewqM1wOqiNAFBykiRA7CYqtuYgZZGo3FVfLd262GVVeFBIiB39aRfsMgKL5510IMSddBrWV43s/wD00epHVUQ8bezsTUcincRhbm2RvlUc4S5/Ka1JUjM3YZWeS8ci5ECKpMnK7AH1qV/yDibwVbxsAD72Z2f3iAPxrRlpYrL6sh2qAXCfRbhkaWNy6v8AKbuT55bJ/Opr/R9gB9qxlHT+0P8AqgotoN4p/eN/mNVblLtv+WCjH6GX5L4amvhj28dz+QqLc5OsNqmHVh2i9PzZloo5f+x8TV0aNpL5f8sNUZ8/IaEQMPaTsfEufjqfyq54By41mFum1fs9LboWy/5XYmB6RFEZroqVOXVk6oFOLcqC7bItWsNau55BSQCsHykkaawe2lMvyXfyhVyMcsEi4umg0E7CaMhUm3VlkkiuqM8f6OSUTx8QqQTKopc+aPbt2O9SuCcsW8OzNZxuIRjp/wCHMR2IZCDRy1Lt1PqsjRFDzFzFesWFFhPrFzacjrHqyx+RrPMbxTiuIMX1uizubaW8q+kx5j8Sa2fpSLtCyuLuiHExH/hl07Wrn/aatOEcFvebNbYTG4rVRTyb07+ql9Ir6aM2HBrg2Uj2P7U+vDr/AGcj1Y/vWkClVH9TL6QemjLuI8Gum2QLbEmNvcGqhOW8Sf8AosPeB+tbM9NGpXlT+kHpox+9ypjSDkst6EOBr8Gr2B5T4lm/iW3y9QbxE/8Aaa2axtTtKlllJ2WUUjIOF8qY2yzhra5Lgg6lo1kfaU7VZ2uAXrbr9hvKQ0FRuIggQDHY7/GtOFRxUbsNUZ5/yreLZWZFjWSwIbzE6wT37UU8H4NhxZU31N65qYHT03AO3U96u3rq7VDk2SlRTY/il20n9iwFvN0zPbTT1y9fiaqxzJxk/wD0uHH/AOwH8c1FleoUmFIHeDcw8TN3+02LItQf7tlzT03emOaeA4bHENdtBHH31IViOzEbj3oorlRsyaRneH+jnCKc6M6sNs7EjXTYb03i+QJyLayQuviNcKyexXKe/aK0ilCrKcl8kNIxnjnJ2MICBkuoraL4iwN9VBUfvrVY3JmKEfwl+YP61uppLVPqSRGqMTwPDcfhnz4Zblp9pSNfcGQR70niPAMdiWzXZLEES8e+yKYHpFbaa5R6j7DVHz7c5Ixa7oD7B/8A2U3a5WxSup8FtCD8jX0Ma5VvWkRojGL3CbsmLbfI03/wK+fu/Of2rajSXo9aROiMW/5cv/yj8f2quv8AI2JZiR4cHuzD/wBNbsabao9aQaIxTDcl4hV137BjH+/hUjhvBL9u5JtsBBE5Sfy1rYjSajeT7J1RmV7DXT9xj6ZD+opr6nd6Wj+P/trUjTbVWwo//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6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971" y="5273111"/>
            <a:ext cx="4203758" cy="1564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dirty="0">
                <a:latin typeface="Calibri" pitchFamily="34" charset="0"/>
              </a:rPr>
              <a:t>Page </a:t>
            </a:r>
            <a:fld id="{4C666189-144C-496B-B851-5885F4555A9B}" type="slidenum">
              <a:rPr lang="nl-NL" altLang="en-US" sz="1000">
                <a:latin typeface="Calibri" pitchFamily="34" charset="0"/>
              </a:rPr>
              <a:pPr algn="r" eaLnBrk="1" hangingPunct="1"/>
              <a:t>6</a:t>
            </a:fld>
            <a:endParaRPr lang="nl-NL" altLang="en-US" sz="1000" dirty="0">
              <a:latin typeface="Calibri" pitchFamily="34" charset="0"/>
            </a:endParaRPr>
          </a:p>
        </p:txBody>
      </p:sp>
    </p:spTree>
    <p:extLst>
      <p:ext uri="{BB962C8B-B14F-4D97-AF65-F5344CB8AC3E}">
        <p14:creationId xmlns:p14="http://schemas.microsoft.com/office/powerpoint/2010/main" val="2248418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Maastricht Sep 2-5 2012\DSC03701.JPG"/>
          <p:cNvPicPr>
            <a:picLocks noChangeAspect="1" noChangeArrowheads="1"/>
          </p:cNvPicPr>
          <p:nvPr/>
        </p:nvPicPr>
        <p:blipFill>
          <a:blip r:embed="rId2">
            <a:extLst>
              <a:ext uri="{28A0092B-C50C-407E-A947-70E740481C1C}">
                <a14:useLocalDpi xmlns:a14="http://schemas.microsoft.com/office/drawing/2010/main" val="0"/>
              </a:ext>
            </a:extLst>
          </a:blip>
          <a:srcRect l="15948" t="6548" r="15697" b="9134"/>
          <a:stretch>
            <a:fillRect/>
          </a:stretch>
        </p:blipFill>
        <p:spPr bwMode="auto">
          <a:xfrm>
            <a:off x="838200" y="990600"/>
            <a:ext cx="77724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6"/>
          <p:cNvSpPr>
            <a:spLocks noChangeArrowheads="1"/>
          </p:cNvSpPr>
          <p:nvPr/>
        </p:nvSpPr>
        <p:spPr bwMode="auto">
          <a:xfrm>
            <a:off x="3505200" y="228600"/>
            <a:ext cx="205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fr-FR" altLang="en-US" sz="2800" b="1">
                <a:solidFill>
                  <a:schemeClr val="tx2"/>
                </a:solidFill>
                <a:latin typeface="Calibri" pitchFamily="34" charset="0"/>
              </a:rPr>
              <a:t>VISION 2050</a:t>
            </a:r>
          </a:p>
        </p:txBody>
      </p:sp>
      <p:sp>
        <p:nvSpPr>
          <p:cNvPr id="8196" name="Slide Number Placeholder 4"/>
          <p:cNvSpPr txBox="1">
            <a:spLocks/>
          </p:cNvSpPr>
          <p:nvPr/>
        </p:nvSpPr>
        <p:spPr bwMode="auto">
          <a:xfrm>
            <a:off x="8339138" y="6567488"/>
            <a:ext cx="804862"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altLang="en-US" sz="1000">
                <a:latin typeface="Calibri" pitchFamily="34" charset="0"/>
              </a:rPr>
              <a:t>Page </a:t>
            </a:r>
            <a:fld id="{F73ED322-213B-44A2-868C-392E4C2142F3}" type="slidenum">
              <a:rPr lang="nl-NL" altLang="en-US" sz="1000">
                <a:latin typeface="Calibri" pitchFamily="34" charset="0"/>
              </a:rPr>
              <a:pPr eaLnBrk="1" hangingPunct="1"/>
              <a:t>7</a:t>
            </a:fld>
            <a:endParaRPr lang="nl-NL" altLang="en-US" sz="1000">
              <a:latin typeface="Calibri" pitchFamily="34" charset="0"/>
            </a:endParaRPr>
          </a:p>
        </p:txBody>
      </p:sp>
      <p:sp>
        <p:nvSpPr>
          <p:cNvPr id="5" name="Text Box 82"/>
          <p:cNvSpPr txBox="1">
            <a:spLocks noChangeArrowheads="1"/>
          </p:cNvSpPr>
          <p:nvPr/>
        </p:nvSpPr>
        <p:spPr bwMode="auto">
          <a:xfrm rot="16200000">
            <a:off x="-423068" y="6122194"/>
            <a:ext cx="1346200" cy="306387"/>
          </a:xfrm>
          <a:prstGeom prst="rect">
            <a:avLst/>
          </a:prstGeom>
          <a:noFill/>
          <a:ln w="9525">
            <a:noFill/>
            <a:miter lim="800000"/>
            <a:headEnd/>
            <a:tailEnd/>
          </a:ln>
          <a:effectLst/>
        </p:spPr>
        <p:txBody>
          <a:bodyPr wrap="none">
            <a:spAutoFit/>
          </a:bodyPr>
          <a:lstStyle/>
          <a:p>
            <a:pPr>
              <a:defRPr/>
            </a:pPr>
            <a:r>
              <a:rPr lang="fr-FR" sz="1400" b="1" dirty="0">
                <a:effectLst>
                  <a:outerShdw blurRad="38100" dist="38100" dir="2700000" algn="tl">
                    <a:srgbClr val="C0C0C0"/>
                  </a:outerShdw>
                </a:effectLst>
              </a:rPr>
              <a:t>Sustainability</a:t>
            </a:r>
            <a:endParaRPr lang="fr-FR" sz="1400" b="1" dirty="0">
              <a:solidFill>
                <a:schemeClr val="bg1"/>
              </a:solidFill>
            </a:endParaRPr>
          </a:p>
        </p:txBody>
      </p:sp>
    </p:spTree>
    <p:extLst>
      <p:ext uri="{BB962C8B-B14F-4D97-AF65-F5344CB8AC3E}">
        <p14:creationId xmlns:p14="http://schemas.microsoft.com/office/powerpoint/2010/main" val="1337657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C:\Users\younas\Desktop\Picture-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200" y="1381125"/>
            <a:ext cx="77978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AutoShape 4" descr="Vision 2050 Pathway and its 9 Element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8196" name="Rectangle 6"/>
          <p:cNvSpPr>
            <a:spLocks noChangeArrowheads="1"/>
          </p:cNvSpPr>
          <p:nvPr/>
        </p:nvSpPr>
        <p:spPr bwMode="auto">
          <a:xfrm>
            <a:off x="3505200" y="228600"/>
            <a:ext cx="205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fr-FR" altLang="en-US" sz="2800" b="1">
                <a:solidFill>
                  <a:schemeClr val="tx2"/>
                </a:solidFill>
                <a:latin typeface="Calibri" pitchFamily="34" charset="0"/>
              </a:rPr>
              <a:t>VISION 2050</a:t>
            </a:r>
          </a:p>
        </p:txBody>
      </p:sp>
      <p:sp>
        <p:nvSpPr>
          <p:cNvPr id="8197"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a:latin typeface="Calibri" pitchFamily="34" charset="0"/>
              </a:rPr>
              <a:t>Page </a:t>
            </a:r>
            <a:fld id="{16D6CDF7-53B0-423C-B586-61BC640EB30F}" type="slidenum">
              <a:rPr lang="nl-NL" altLang="en-US" sz="1000">
                <a:latin typeface="Calibri" pitchFamily="34" charset="0"/>
              </a:rPr>
              <a:pPr algn="r" eaLnBrk="1" hangingPunct="1"/>
              <a:t>8</a:t>
            </a:fld>
            <a:endParaRPr lang="nl-NL" altLang="en-US" sz="1000">
              <a:latin typeface="Calibri" pitchFamily="34" charset="0"/>
            </a:endParaRPr>
          </a:p>
        </p:txBody>
      </p:sp>
      <p:sp>
        <p:nvSpPr>
          <p:cNvPr id="10" name="Text Box 82"/>
          <p:cNvSpPr txBox="1">
            <a:spLocks noChangeArrowheads="1"/>
          </p:cNvSpPr>
          <p:nvPr/>
        </p:nvSpPr>
        <p:spPr bwMode="auto">
          <a:xfrm rot="16200000">
            <a:off x="-423068" y="6122194"/>
            <a:ext cx="1346200" cy="306387"/>
          </a:xfrm>
          <a:prstGeom prst="rect">
            <a:avLst/>
          </a:prstGeom>
          <a:noFill/>
          <a:ln w="9525">
            <a:noFill/>
            <a:miter lim="800000"/>
            <a:headEnd/>
            <a:tailEnd/>
          </a:ln>
          <a:effectLst/>
        </p:spPr>
        <p:txBody>
          <a:bodyPr wrap="none">
            <a:spAutoFit/>
          </a:bodyPr>
          <a:lstStyle/>
          <a:p>
            <a:pPr>
              <a:defRPr/>
            </a:pPr>
            <a:r>
              <a:rPr lang="fr-FR" sz="1400" b="1" dirty="0">
                <a:effectLst>
                  <a:outerShdw blurRad="38100" dist="38100" dir="2700000" algn="tl">
                    <a:srgbClr val="C0C0C0"/>
                  </a:outerShdw>
                </a:effectLst>
              </a:rPr>
              <a:t>Sustainability</a:t>
            </a:r>
            <a:endParaRPr lang="fr-FR" sz="1400" b="1" dirty="0">
              <a:solidFill>
                <a:schemeClr val="bg1"/>
              </a:solidFill>
            </a:endParaRPr>
          </a:p>
        </p:txBody>
      </p:sp>
      <p:sp>
        <p:nvSpPr>
          <p:cNvPr id="2" name="Rounded Rectangle 1"/>
          <p:cNvSpPr/>
          <p:nvPr/>
        </p:nvSpPr>
        <p:spPr>
          <a:xfrm>
            <a:off x="3235325" y="1371600"/>
            <a:ext cx="3048000" cy="381000"/>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5541963" y="2389188"/>
            <a:ext cx="463550" cy="685800"/>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Line Callout 1 2"/>
          <p:cNvSpPr/>
          <p:nvPr/>
        </p:nvSpPr>
        <p:spPr>
          <a:xfrm>
            <a:off x="6603171" y="685800"/>
            <a:ext cx="2595918" cy="1066800"/>
          </a:xfrm>
          <a:prstGeom prst="borderCallout1">
            <a:avLst>
              <a:gd name="adj1" fmla="val 98068"/>
              <a:gd name="adj2" fmla="val 79"/>
              <a:gd name="adj3" fmla="val 158555"/>
              <a:gd name="adj4" fmla="val -246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CO</a:t>
            </a:r>
            <a:r>
              <a:rPr lang="en-US" sz="2800" baseline="-25000" dirty="0">
                <a:solidFill>
                  <a:schemeClr val="bg1"/>
                </a:solidFill>
              </a:rPr>
              <a:t>2</a:t>
            </a:r>
            <a:r>
              <a:rPr lang="en-US" sz="2800" dirty="0">
                <a:solidFill>
                  <a:schemeClr val="bg1"/>
                </a:solidFill>
              </a:rPr>
              <a:t> emissions reduced by 50</a:t>
            </a:r>
            <a:r>
              <a:rPr lang="en-US" sz="2800" dirty="0" smtClean="0">
                <a:solidFill>
                  <a:schemeClr val="bg1"/>
                </a:solidFill>
              </a:rPr>
              <a:t>%</a:t>
            </a:r>
            <a:endParaRPr lang="en-US" sz="2800" dirty="0">
              <a:solidFill>
                <a:schemeClr val="bg1"/>
              </a:solidFill>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819401"/>
            <a:ext cx="1229152" cy="1981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80112"/>
            <a:ext cx="1758122"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780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6" dur="500" fill="hold"/>
                                        <p:tgtEl>
                                          <p:spTgt spid="8"/>
                                        </p:tgtEl>
                                        <p:attrNameLst>
                                          <p:attrName>style.color</p:attrName>
                                        </p:attrNameLst>
                                      </p:cBhvr>
                                      <p:by>
                                        <p:hsl h="7200000" s="0" l="0"/>
                                      </p:by>
                                    </p:animClr>
                                    <p:animClr clrSpc="hsl" dir="cw">
                                      <p:cBhvr>
                                        <p:cTn id="7" dur="500" fill="hold"/>
                                        <p:tgtEl>
                                          <p:spTgt spid="8"/>
                                        </p:tgtEl>
                                        <p:attrNameLst>
                                          <p:attrName>fillcolor</p:attrName>
                                        </p:attrNameLst>
                                      </p:cBhvr>
                                      <p:by>
                                        <p:hsl h="7200000" s="0" l="0"/>
                                      </p:by>
                                    </p:animClr>
                                    <p:animClr clrSpc="hsl" dir="cw">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subTnLst>
                                    <p:animClr clrSpc="rgb" dir="cw">
                                      <p:cBhvr override="childStyle">
                                        <p:cTn dur="1" fill="hold" display="0" masterRel="nextClick" afterEffect="1"/>
                                        <p:tgtEl>
                                          <p:spTgt spid="8"/>
                                        </p:tgtEl>
                                        <p:attrNameLst>
                                          <p:attrName>ppt_c</p:attrName>
                                        </p:attrNameLst>
                                      </p:cBhvr>
                                      <p:to>
                                        <a:srgbClr val="FF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6868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ChangeArrowheads="1"/>
          </p:cNvSpPr>
          <p:nvPr/>
        </p:nvSpPr>
        <p:spPr bwMode="auto">
          <a:xfrm>
            <a:off x="3620140" y="152400"/>
            <a:ext cx="19688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altLang="en-US" sz="2800" b="1" i="1" dirty="0" smtClean="0">
                <a:solidFill>
                  <a:schemeClr val="accent5"/>
                </a:solidFill>
                <a:latin typeface="Georgia" pitchFamily="18" charset="0"/>
                <a:ea typeface="+mj-ea"/>
                <a:cs typeface="+mj-cs"/>
              </a:rPr>
              <a:t>WHY????</a:t>
            </a:r>
            <a:endParaRPr lang="fr-FR" altLang="en-US" sz="2800" b="1" i="1" dirty="0">
              <a:solidFill>
                <a:schemeClr val="accent5"/>
              </a:solidFill>
              <a:latin typeface="Georgia" pitchFamily="18" charset="0"/>
              <a:ea typeface="+mj-ea"/>
              <a:cs typeface="+mj-cs"/>
            </a:endParaRPr>
          </a:p>
        </p:txBody>
      </p:sp>
      <p:sp>
        <p:nvSpPr>
          <p:cNvPr id="5" name="Slide Number Placeholder 4"/>
          <p:cNvSpPr txBox="1">
            <a:spLocks/>
          </p:cNvSpPr>
          <p:nvPr/>
        </p:nvSpPr>
        <p:spPr bwMode="auto">
          <a:xfrm>
            <a:off x="8458200" y="6567488"/>
            <a:ext cx="685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nl-NL" altLang="en-US" sz="1000" dirty="0">
                <a:latin typeface="Calibri" pitchFamily="34" charset="0"/>
              </a:rPr>
              <a:t>Page </a:t>
            </a:r>
            <a:fld id="{4C666189-144C-496B-B851-5885F4555A9B}" type="slidenum">
              <a:rPr lang="nl-NL" altLang="en-US" sz="1000">
                <a:latin typeface="Calibri" pitchFamily="34" charset="0"/>
              </a:rPr>
              <a:pPr algn="r" eaLnBrk="1" hangingPunct="1"/>
              <a:t>9</a:t>
            </a:fld>
            <a:endParaRPr lang="nl-NL" altLang="en-US" sz="1000" dirty="0">
              <a:latin typeface="Calibri" pitchFamily="34" charset="0"/>
            </a:endParaRPr>
          </a:p>
        </p:txBody>
      </p:sp>
    </p:spTree>
    <p:extLst>
      <p:ext uri="{BB962C8B-B14F-4D97-AF65-F5344CB8AC3E}">
        <p14:creationId xmlns:p14="http://schemas.microsoft.com/office/powerpoint/2010/main" val="2304040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een transparant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Green transpa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reen transparant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Green transpa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2768</TotalTime>
  <Words>1950</Words>
  <Application>Microsoft Office PowerPoint</Application>
  <PresentationFormat>On-screen Show (4:3)</PresentationFormat>
  <Paragraphs>347</Paragraphs>
  <Slides>36</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Equation</vt:lpstr>
      <vt:lpstr>PowerPoint Presentation</vt:lpstr>
      <vt:lpstr>PowerPoint Presentation</vt:lpstr>
      <vt:lpstr>What will Happen with More CO2?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fossil fuel source to be used?  OIL</vt:lpstr>
      <vt:lpstr>PowerPoint Presentation</vt:lpstr>
      <vt:lpstr>CO2 CAPTURE AND STORAGE (CCS)</vt:lpstr>
      <vt:lpstr>CO2 CAPTURE AND STORAGE </vt:lpstr>
      <vt:lpstr>CLC: Chemical-looping Combustion</vt:lpstr>
      <vt:lpstr>PROCESS SCOPE</vt:lpstr>
      <vt:lpstr>PowerPoint Presentation</vt:lpstr>
      <vt:lpstr>Modelling Packed Bed CLC</vt:lpstr>
      <vt:lpstr>Modelling Packed Bed CLC</vt:lpstr>
      <vt:lpstr>OXYGEN CARRIER SELECTION</vt:lpstr>
      <vt:lpstr>PowerPoint Presentation</vt:lpstr>
      <vt:lpstr>PowerPoint Presentation</vt:lpstr>
      <vt:lpstr>Experimental validation</vt:lpstr>
      <vt:lpstr>PowerPoint Presentation</vt:lpstr>
      <vt:lpstr>PowerPoint Presentation</vt:lpstr>
      <vt:lpstr>Heat production: realistic situation</vt:lpstr>
      <vt:lpstr>Reactor concepts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Temperature change during reduction with syngas (Tinitial 600°C)</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132</cp:revision>
  <dcterms:created xsi:type="dcterms:W3CDTF">2006-08-16T00:00:00Z</dcterms:created>
  <dcterms:modified xsi:type="dcterms:W3CDTF">2015-05-09T04:51:51Z</dcterms:modified>
</cp:coreProperties>
</file>