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0" r:id="rId2"/>
    <p:sldId id="258" r:id="rId3"/>
    <p:sldId id="259" r:id="rId4"/>
    <p:sldId id="277" r:id="rId5"/>
    <p:sldId id="260" r:id="rId6"/>
    <p:sldId id="261" r:id="rId7"/>
    <p:sldId id="281" r:id="rId8"/>
    <p:sldId id="282" r:id="rId9"/>
    <p:sldId id="283" r:id="rId10"/>
    <p:sldId id="284" r:id="rId11"/>
    <p:sldId id="262" r:id="rId12"/>
    <p:sldId id="297" r:id="rId13"/>
    <p:sldId id="278" r:id="rId14"/>
    <p:sldId id="272" r:id="rId15"/>
    <p:sldId id="263" r:id="rId16"/>
    <p:sldId id="279" r:id="rId17"/>
    <p:sldId id="280" r:id="rId18"/>
    <p:sldId id="273" r:id="rId19"/>
    <p:sldId id="264" r:id="rId20"/>
    <p:sldId id="265" r:id="rId21"/>
    <p:sldId id="289" r:id="rId22"/>
    <p:sldId id="288" r:id="rId23"/>
    <p:sldId id="287" r:id="rId24"/>
    <p:sldId id="274" r:id="rId25"/>
    <p:sldId id="285" r:id="rId26"/>
    <p:sldId id="286" r:id="rId27"/>
    <p:sldId id="271" r:id="rId28"/>
    <p:sldId id="294" r:id="rId29"/>
    <p:sldId id="291" r:id="rId30"/>
    <p:sldId id="295" r:id="rId31"/>
    <p:sldId id="296" r:id="rId32"/>
    <p:sldId id="292" r:id="rId33"/>
    <p:sldId id="293" r:id="rId34"/>
  </p:sldIdLst>
  <p:sldSz cx="9144000" cy="6858000" type="screen4x3"/>
  <p:notesSz cx="7053263" cy="93091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1" autoAdjust="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932"/>
        <p:guide pos="22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HSAN-UL-HAQ\ESMD-PAPERS\desalination\reviewed%20version\1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%20Ikram\Desktop\calc%202%20parametri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%20Ikram\Desktop\calc%202%20parametri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%20Ikram\Desktop\vacuum%20calcul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Pressure vs Evaporation</a:t>
            </a:r>
            <a:r>
              <a:rPr lang="en-US" sz="2400" baseline="0"/>
              <a:t> rate</a:t>
            </a:r>
            <a:endParaRPr lang="en-US" sz="240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Evaporation rate vs gauge pressure in vacuum chamber</c:v>
          </c:tx>
          <c:xVal>
            <c:numRef>
              <c:f>Sheet1!$D$2:$D$11</c:f>
              <c:numCache>
                <c:formatCode>General</c:formatCode>
                <c:ptCount val="10"/>
                <c:pt idx="0">
                  <c:v>10</c:v>
                </c:pt>
                <c:pt idx="1">
                  <c:v>13.89</c:v>
                </c:pt>
                <c:pt idx="2">
                  <c:v>17.78</c:v>
                </c:pt>
                <c:pt idx="3">
                  <c:v>21.67</c:v>
                </c:pt>
                <c:pt idx="4">
                  <c:v>25.56</c:v>
                </c:pt>
                <c:pt idx="5">
                  <c:v>29.44</c:v>
                </c:pt>
                <c:pt idx="6">
                  <c:v>33.33</c:v>
                </c:pt>
                <c:pt idx="7">
                  <c:v>37.22</c:v>
                </c:pt>
                <c:pt idx="8">
                  <c:v>41.11</c:v>
                </c:pt>
                <c:pt idx="9">
                  <c:v>45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59.89</c:v>
                </c:pt>
                <c:pt idx="1">
                  <c:v>48.71</c:v>
                </c:pt>
                <c:pt idx="2">
                  <c:v>39.85</c:v>
                </c:pt>
                <c:pt idx="3">
                  <c:v>32.44</c:v>
                </c:pt>
                <c:pt idx="4">
                  <c:v>26.03</c:v>
                </c:pt>
                <c:pt idx="5">
                  <c:v>20.73</c:v>
                </c:pt>
                <c:pt idx="6">
                  <c:v>15.27</c:v>
                </c:pt>
                <c:pt idx="7">
                  <c:v>10.62</c:v>
                </c:pt>
                <c:pt idx="8">
                  <c:v>6.3369999999999997</c:v>
                </c:pt>
                <c:pt idx="9">
                  <c:v>2.363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1616"/>
        <c:axId val="83953536"/>
      </c:scatterChart>
      <c:valAx>
        <c:axId val="83951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Pressure in evaporation </a:t>
                </a:r>
                <a:r>
                  <a:rPr lang="en-US" sz="1800" b="1" i="0" u="none" strike="noStrike" baseline="0">
                    <a:effectLst/>
                  </a:rPr>
                  <a:t>chamber</a:t>
                </a:r>
                <a:r>
                  <a:rPr lang="en-US" sz="1800"/>
                  <a:t> (kPa)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953536"/>
        <c:crosses val="autoZero"/>
        <c:crossBetween val="midCat"/>
      </c:valAx>
      <c:valAx>
        <c:axId val="83953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Evaporation rate (g/s</a:t>
                </a:r>
                <a:r>
                  <a:rPr lang="en-US" sz="1800" baseline="0"/>
                  <a:t>)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1.9765614278152096E-2"/>
              <c:y val="0.1867944732331328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39516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41080044635145"/>
          <c:y val="9.1479042935332738E-2"/>
          <c:w val="0.71742153488298988"/>
          <c:h val="0.73897969238486882"/>
        </c:manualLayout>
      </c:layout>
      <c:scatterChart>
        <c:scatterStyle val="smoothMarker"/>
        <c:varyColors val="0"/>
        <c:ser>
          <c:idx val="0"/>
          <c:order val="0"/>
          <c:tx>
            <c:v>Chamber Pressure vs Quality</c:v>
          </c:tx>
          <c:xVal>
            <c:numRef>
              <c:f>'P_d vs X'!$D$2:$D$42</c:f>
              <c:numCache>
                <c:formatCode>General</c:formatCode>
                <c:ptCount val="41"/>
                <c:pt idx="0">
                  <c:v>10</c:v>
                </c:pt>
                <c:pt idx="1">
                  <c:v>13.89</c:v>
                </c:pt>
                <c:pt idx="2">
                  <c:v>17.779999999999987</c:v>
                </c:pt>
                <c:pt idx="3">
                  <c:v>21.67</c:v>
                </c:pt>
                <c:pt idx="4">
                  <c:v>25.56</c:v>
                </c:pt>
                <c:pt idx="5">
                  <c:v>29.439999999999987</c:v>
                </c:pt>
                <c:pt idx="6">
                  <c:v>33.33</c:v>
                </c:pt>
                <c:pt idx="7">
                  <c:v>37.220000000000013</c:v>
                </c:pt>
                <c:pt idx="8">
                  <c:v>41.11</c:v>
                </c:pt>
                <c:pt idx="9">
                  <c:v>45</c:v>
                </c:pt>
              </c:numCache>
            </c:numRef>
          </c:xVal>
          <c:yVal>
            <c:numRef>
              <c:f>'P_d vs X'!$E$2:$E$42</c:f>
              <c:numCache>
                <c:formatCode>General</c:formatCode>
                <c:ptCount val="41"/>
                <c:pt idx="0">
                  <c:v>5.9890000000000075E-2</c:v>
                </c:pt>
                <c:pt idx="1">
                  <c:v>4.8710000000000024E-2</c:v>
                </c:pt>
                <c:pt idx="2">
                  <c:v>3.985000000000001E-2</c:v>
                </c:pt>
                <c:pt idx="3">
                  <c:v>3.2440000000000031E-2</c:v>
                </c:pt>
                <c:pt idx="4">
                  <c:v>2.6030000000000022E-2</c:v>
                </c:pt>
                <c:pt idx="5">
                  <c:v>2.0369999999999989E-2</c:v>
                </c:pt>
                <c:pt idx="6">
                  <c:v>1.5270000000000001E-2</c:v>
                </c:pt>
                <c:pt idx="7">
                  <c:v>1.0619999999999996E-2</c:v>
                </c:pt>
                <c:pt idx="8">
                  <c:v>6.3370000000000024E-3</c:v>
                </c:pt>
                <c:pt idx="9">
                  <c:v>2.3630000000000023E-3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005632"/>
        <c:axId val="84007552"/>
      </c:scatterChart>
      <c:valAx>
        <c:axId val="8400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Pressure of evaporation chamber (kPa)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007552"/>
        <c:crosses val="autoZero"/>
        <c:crossBetween val="midCat"/>
      </c:valAx>
      <c:valAx>
        <c:axId val="84007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/>
                  <a:t>Quality of Vapors</a:t>
                </a:r>
                <a:r>
                  <a:rPr lang="en-US" sz="1600" baseline="0" dirty="0"/>
                  <a:t> (X)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0056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collector temperature vs quality </c:v>
          </c:tx>
          <c:marker>
            <c:spPr>
              <a:scene3d>
                <a:camera prst="orthographicFront"/>
                <a:lightRig rig="threePt" dir="t"/>
              </a:scene3d>
              <a:sp3d prstMaterial="metal"/>
            </c:spPr>
          </c:marker>
          <c:xVal>
            <c:numRef>
              <c:f>'T_u vs X'!$E$2:$E$11</c:f>
              <c:numCache>
                <c:formatCode>General</c:formatCode>
                <c:ptCount val="10"/>
                <c:pt idx="0">
                  <c:v>70</c:v>
                </c:pt>
                <c:pt idx="1">
                  <c:v>71.11</c:v>
                </c:pt>
                <c:pt idx="2">
                  <c:v>72.22</c:v>
                </c:pt>
                <c:pt idx="3">
                  <c:v>73.33</c:v>
                </c:pt>
                <c:pt idx="4">
                  <c:v>74.440000000000026</c:v>
                </c:pt>
                <c:pt idx="5">
                  <c:v>75.56</c:v>
                </c:pt>
                <c:pt idx="6">
                  <c:v>76.669999999999987</c:v>
                </c:pt>
                <c:pt idx="7">
                  <c:v>77.78</c:v>
                </c:pt>
                <c:pt idx="8">
                  <c:v>78.89</c:v>
                </c:pt>
                <c:pt idx="9">
                  <c:v>80</c:v>
                </c:pt>
              </c:numCache>
            </c:numRef>
          </c:xVal>
          <c:yVal>
            <c:numRef>
              <c:f>'T_u vs X'!$F$2:$F$11</c:f>
              <c:numCache>
                <c:formatCode>General</c:formatCode>
                <c:ptCount val="10"/>
                <c:pt idx="0">
                  <c:v>1.77E-2</c:v>
                </c:pt>
                <c:pt idx="1">
                  <c:v>1.967000000000001E-2</c:v>
                </c:pt>
                <c:pt idx="2">
                  <c:v>2.1640000000000013E-2</c:v>
                </c:pt>
                <c:pt idx="3">
                  <c:v>2.3619999999999999E-2</c:v>
                </c:pt>
                <c:pt idx="4">
                  <c:v>2.5590000000000002E-2</c:v>
                </c:pt>
                <c:pt idx="5">
                  <c:v>2.7570000000000015E-2</c:v>
                </c:pt>
                <c:pt idx="6">
                  <c:v>2.954E-2</c:v>
                </c:pt>
                <c:pt idx="7">
                  <c:v>3.1519999999999999E-2</c:v>
                </c:pt>
                <c:pt idx="8">
                  <c:v>3.3489999999999999E-2</c:v>
                </c:pt>
                <c:pt idx="9">
                  <c:v>3.5470000000000015E-2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042112"/>
        <c:axId val="84044416"/>
      </c:scatterChart>
      <c:valAx>
        <c:axId val="84042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kern="1200" baseline="0">
                    <a:solidFill>
                      <a:srgbClr val="000000"/>
                    </a:solidFill>
                  </a:rPr>
                  <a:t>Solar Collector Temperature (</a:t>
                </a:r>
                <a:r>
                  <a:rPr lang="en-US" sz="1600" b="1" i="0" kern="1200" baseline="0">
                    <a:solidFill>
                      <a:srgbClr val="000000"/>
                    </a:solidFill>
                    <a:latin typeface="Calibri"/>
                  </a:rPr>
                  <a:t>◦C)</a:t>
                </a:r>
                <a:endParaRPr lang="en-US" sz="1600" b="1" i="0" kern="1200" baseline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044416"/>
        <c:crosses val="autoZero"/>
        <c:crossBetween val="midCat"/>
      </c:valAx>
      <c:valAx>
        <c:axId val="84044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kern="1200" baseline="0">
                    <a:solidFill>
                      <a:srgbClr val="000000"/>
                    </a:solidFill>
                  </a:rPr>
                  <a:t>Quality (X)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0421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xVal>
            <c:numRef>
              <c:f>Sheet2!$G$5:$G$21</c:f>
              <c:numCache>
                <c:formatCode>General</c:formatCode>
                <c:ptCount val="17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  <c:pt idx="8">
                  <c:v>60</c:v>
                </c:pt>
                <c:pt idx="9">
                  <c:v>65</c:v>
                </c:pt>
                <c:pt idx="10">
                  <c:v>70</c:v>
                </c:pt>
                <c:pt idx="11">
                  <c:v>75</c:v>
                </c:pt>
                <c:pt idx="12">
                  <c:v>80</c:v>
                </c:pt>
                <c:pt idx="13">
                  <c:v>85</c:v>
                </c:pt>
                <c:pt idx="14">
                  <c:v>90</c:v>
                </c:pt>
                <c:pt idx="15">
                  <c:v>95</c:v>
                </c:pt>
                <c:pt idx="16">
                  <c:v>100</c:v>
                </c:pt>
              </c:numCache>
            </c:numRef>
          </c:xVal>
          <c:yVal>
            <c:numRef>
              <c:f>Sheet2!$M$5:$M$21</c:f>
              <c:numCache>
                <c:formatCode>General</c:formatCode>
                <c:ptCount val="17"/>
                <c:pt idx="0">
                  <c:v>2504</c:v>
                </c:pt>
                <c:pt idx="1">
                  <c:v>2513</c:v>
                </c:pt>
                <c:pt idx="2">
                  <c:v>2520</c:v>
                </c:pt>
                <c:pt idx="3">
                  <c:v>2526</c:v>
                </c:pt>
                <c:pt idx="4">
                  <c:v>2531</c:v>
                </c:pt>
                <c:pt idx="5">
                  <c:v>2536</c:v>
                </c:pt>
                <c:pt idx="6">
                  <c:v>2540</c:v>
                </c:pt>
                <c:pt idx="7">
                  <c:v>2544</c:v>
                </c:pt>
                <c:pt idx="8">
                  <c:v>2548</c:v>
                </c:pt>
                <c:pt idx="9">
                  <c:v>2551</c:v>
                </c:pt>
                <c:pt idx="10">
                  <c:v>2555</c:v>
                </c:pt>
                <c:pt idx="11">
                  <c:v>2558</c:v>
                </c:pt>
                <c:pt idx="12">
                  <c:v>2560</c:v>
                </c:pt>
                <c:pt idx="13">
                  <c:v>2563</c:v>
                </c:pt>
                <c:pt idx="14">
                  <c:v>2566</c:v>
                </c:pt>
                <c:pt idx="15">
                  <c:v>2568</c:v>
                </c:pt>
                <c:pt idx="16">
                  <c:v>2570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358272"/>
        <c:axId val="84360192"/>
      </c:scatterChart>
      <c:valAx>
        <c:axId val="84358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Pressure of Evaporation Chamber (kPa)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360192"/>
        <c:crosses val="autoZero"/>
        <c:crossBetween val="midCat"/>
      </c:valAx>
      <c:valAx>
        <c:axId val="84360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Energy For Desalination</a:t>
                </a:r>
                <a:r>
                  <a:rPr lang="en-US" sz="1600" baseline="0"/>
                  <a:t> (kJ/kg)</a:t>
                </a:r>
                <a:endParaRPr lang="en-US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3582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F6272D-3180-496A-8176-B35F78278417}" type="datetimeFigureOut">
              <a:rPr lang="de-DE"/>
              <a:pPr>
                <a:defRPr/>
              </a:pPr>
              <a:t>09.05.2015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EA6F68D-AFEF-40D7-8E29-0873EA701C4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420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616D96-1F7D-4E2B-AB14-81C78E10D04B}" type="datetimeFigureOut">
              <a:rPr lang="de-DE"/>
              <a:pPr>
                <a:defRPr/>
              </a:pPr>
              <a:t>09.05.2015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8EDB63-8C51-44FC-A947-2A78AF8863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48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9666" indent="-292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8718" indent="-23374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6205" indent="-23374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03692" indent="-23374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92EAB2-8705-4331-9723-E7C06F9476FE}" type="slidenum">
              <a:rPr lang="de-DE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5975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8388351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0" y="2248232"/>
            <a:ext cx="9144000" cy="1468800"/>
          </a:xfrm>
        </p:spPr>
        <p:txBody>
          <a:bodyPr anchor="b"/>
          <a:lstStyle>
            <a:lvl1pPr marL="0" indent="0" algn="ctr">
              <a:buNone/>
              <a:def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0" y="3888000"/>
            <a:ext cx="9144000" cy="1053168"/>
          </a:xfrm>
        </p:spPr>
        <p:txBody>
          <a:bodyPr/>
          <a:lstStyle>
            <a:lvl1pPr marL="0" indent="0" algn="ctr">
              <a:buNone/>
              <a:defRPr lang="en-US" sz="2400" b="1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0" y="5414400"/>
            <a:ext cx="9144000" cy="460800"/>
          </a:xfrm>
        </p:spPr>
        <p:txBody>
          <a:bodyPr anchor="ctr"/>
          <a:lstStyle>
            <a:lvl1pPr marL="0" indent="0" algn="ctr">
              <a:buNone/>
              <a:defRPr lang="en-US" sz="2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661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1pPr>
            <a:lvl2pPr marL="742950" indent="-28575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2pPr>
            <a:lvl3pPr marL="1143000" indent="-2286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3pPr>
            <a:lvl4pPr marL="1600200" indent="-2286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4pPr>
            <a:lvl5pPr marL="2057400" indent="-2286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4084-C6E4-4407-94BE-BE56C1D34CF4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Your Name / Affiliation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4AC53-0D53-456F-8C7A-DA083BC906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44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00E2-5F1B-4B36-B932-5D01A912A4F1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Your Name / Affiliation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63ED-D692-4C04-A7BE-2A979D151D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79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First Level Content</a:t>
            </a:r>
          </a:p>
          <a:p>
            <a:pPr lvl="1"/>
            <a:r>
              <a:rPr lang="de-DE" altLang="en-US" smtClean="0"/>
              <a:t>Second Level Content</a:t>
            </a:r>
          </a:p>
          <a:p>
            <a:pPr lvl="2"/>
            <a:r>
              <a:rPr lang="de-DE" altLang="en-US" smtClean="0"/>
              <a:t>Third Level Content</a:t>
            </a:r>
          </a:p>
          <a:p>
            <a:pPr lvl="3"/>
            <a:r>
              <a:rPr lang="de-DE" altLang="en-US" smtClean="0"/>
              <a:t>Fourth Level Content</a:t>
            </a:r>
          </a:p>
          <a:p>
            <a:pPr lvl="4"/>
            <a:r>
              <a:rPr lang="de-DE" altLang="en-US" smtClean="0"/>
              <a:t>Fifth Level Content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C4DD9C-C290-4F3A-96F7-4A5BE5D35901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92275" y="63563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Your Name / Affiliation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6188" y="6356350"/>
            <a:ext cx="1090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9886E7-24E5-4A7B-A7DF-5E0481885BA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004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31" name="Titelplatzhalter 1"/>
          <p:cNvSpPr>
            <a:spLocks noGrp="1"/>
          </p:cNvSpPr>
          <p:nvPr>
            <p:ph type="title"/>
          </p:nvPr>
        </p:nvSpPr>
        <p:spPr bwMode="auto">
          <a:xfrm>
            <a:off x="250825" y="92075"/>
            <a:ext cx="8642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Slide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58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n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Calibri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alibri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ihsan.av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12"/>
          <p:cNvSpPr>
            <a:spLocks noGrp="1"/>
          </p:cNvSpPr>
          <p:nvPr>
            <p:ph idx="1"/>
          </p:nvPr>
        </p:nvSpPr>
        <p:spPr>
          <a:xfrm>
            <a:off x="4680" y="2886450"/>
            <a:ext cx="9144000" cy="3710902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THEORETICAL ENERGY AND EXERGY ANALYSIS OF A SOLAR THERMAL DESALINATION SYSTEM USING PASSIVE VACUUM</a:t>
            </a:r>
            <a:endParaRPr alt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2343" y="116632"/>
            <a:ext cx="6193383" cy="769938"/>
          </a:xfrm>
        </p:spPr>
        <p:txBody>
          <a:bodyPr/>
          <a:lstStyle/>
          <a:p>
            <a:r>
              <a:rPr lang="en-US" sz="3200" dirty="0" smtClean="0"/>
              <a:t>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International Mechanical Engineering Congress</a:t>
            </a:r>
            <a:endParaRPr lang="en-US" sz="320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4294967295"/>
          </p:nvPr>
        </p:nvSpPr>
        <p:spPr>
          <a:xfrm>
            <a:off x="0" y="4509120"/>
            <a:ext cx="9144000" cy="1584176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Engr. </a:t>
            </a:r>
            <a:r>
              <a:rPr dirty="0" smtClean="0">
                <a:solidFill>
                  <a:srgbClr val="0070C0"/>
                </a:solidFill>
              </a:rPr>
              <a:t>M. </a:t>
            </a:r>
            <a:r>
              <a:rPr dirty="0" err="1" smtClean="0">
                <a:solidFill>
                  <a:srgbClr val="0070C0"/>
                </a:solidFill>
              </a:rPr>
              <a:t>Ihsan</a:t>
            </a:r>
            <a:r>
              <a:rPr dirty="0" smtClean="0">
                <a:solidFill>
                  <a:srgbClr val="0070C0"/>
                </a:solidFill>
              </a:rPr>
              <a:t> </a:t>
            </a:r>
            <a:r>
              <a:rPr dirty="0" err="1" smtClean="0">
                <a:solidFill>
                  <a:srgbClr val="0070C0"/>
                </a:solidFill>
              </a:rPr>
              <a:t>Ul</a:t>
            </a:r>
            <a:r>
              <a:rPr dirty="0" smtClean="0">
                <a:solidFill>
                  <a:srgbClr val="0070C0"/>
                </a:solidFill>
              </a:rPr>
              <a:t> </a:t>
            </a:r>
            <a:r>
              <a:rPr dirty="0" err="1" smtClean="0">
                <a:solidFill>
                  <a:srgbClr val="0070C0"/>
                </a:solidFill>
              </a:rPr>
              <a:t>Haq</a:t>
            </a:r>
            <a:r>
              <a:rPr dirty="0" smtClean="0">
                <a:solidFill>
                  <a:srgbClr val="0070C0"/>
                </a:solidFill>
              </a:rPr>
              <a:t/>
            </a:r>
            <a:br>
              <a:rPr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National University of Sciences &amp; Technology, Islamabad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and 10</a:t>
            </a:r>
            <a:r>
              <a:rPr lang="en-US" baseline="30000" dirty="0" smtClean="0"/>
              <a:t>th</a:t>
            </a:r>
            <a:r>
              <a:rPr lang="en-US" dirty="0" smtClean="0"/>
              <a:t> May, 2015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780"/>
            <a:ext cx="2156073" cy="2156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980728"/>
            <a:ext cx="2133600" cy="2143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434" y="980728"/>
            <a:ext cx="1656184" cy="193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7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91264" cy="4957763"/>
              </a:xfrm>
            </p:spPr>
            <p:txBody>
              <a:bodyPr/>
              <a:lstStyle/>
              <a:p>
                <a:r>
                  <a:rPr lang="en-GB" sz="2400" dirty="0"/>
                  <a:t>To increase temperature of 1 kg of water to 1 </a:t>
                </a:r>
                <a:r>
                  <a:rPr lang="en-GB" sz="2400" baseline="30000" dirty="0"/>
                  <a:t>0</a:t>
                </a:r>
                <a:r>
                  <a:rPr lang="en-GB" sz="2400" dirty="0"/>
                  <a:t>C, we need energy of </a:t>
                </a:r>
                <a:r>
                  <a:rPr lang="en-GB" sz="2400" dirty="0" smtClean="0"/>
                  <a:t>approx. 4200 Joules.</a:t>
                </a:r>
              </a:p>
              <a:p>
                <a:r>
                  <a:rPr lang="en-GB" altLang="en-US" sz="2400" dirty="0" smtClean="0">
                    <a:solidFill>
                      <a:srgbClr val="0070C0"/>
                    </a:solidFill>
                  </a:rPr>
                  <a:t>Total energy required for heating:</a:t>
                </a:r>
              </a:p>
              <a:p>
                <a:endParaRPr lang="en-GB" alt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= 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GB" sz="2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altLang="en-US" sz="2400" dirty="0" smtClean="0"/>
              </a:p>
              <a:p>
                <a:r>
                  <a:rPr lang="en-GB" sz="2400" dirty="0">
                    <a:solidFill>
                      <a:srgbClr val="0070C0"/>
                    </a:solidFill>
                  </a:rPr>
                  <a:t>E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nergy </a:t>
                </a:r>
                <a:r>
                  <a:rPr lang="en-GB" sz="2400" dirty="0">
                    <a:solidFill>
                      <a:srgbClr val="0070C0"/>
                    </a:solidFill>
                  </a:rPr>
                  <a:t>utilized by 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collector:</a:t>
                </a:r>
              </a:p>
              <a:p>
                <a:endParaRPr lang="en-GB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GB" sz="2400" i="1" baseline="-25000">
                              <a:latin typeface="Cambria Math" panose="02040503050406030204" pitchFamily="18" charset="0"/>
                            </a:rPr>
                            <m:t>𝑐𝑜𝑙𝑙𝑒𝑐𝑡𝑜𝑟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en-US" sz="2400" i="1" baseline="-2500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ɳ</m:t>
                          </m:r>
                        </m:e>
                        <m:sub>
                          <m:r>
                            <a:rPr lang="en-GB" sz="2400" i="1" baseline="-25000">
                              <a:latin typeface="Cambria Math" panose="02040503050406030204" pitchFamily="18" charset="0"/>
                            </a:rPr>
                            <m:t>𝑐𝑜𝑙𝑙𝑒𝑐𝑡𝑜𝑟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×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i="1" baseline="-2500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</m:oMath>
                  </m:oMathPara>
                </a14:m>
                <a:endParaRPr lang="de-DE" altLang="en-US" sz="2400" dirty="0" smtClean="0"/>
              </a:p>
              <a:p>
                <a:r>
                  <a:rPr lang="en-GB" sz="2400" dirty="0">
                    <a:solidFill>
                      <a:srgbClr val="0070C0"/>
                    </a:solidFill>
                  </a:rPr>
                  <a:t>A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rea </a:t>
                </a:r>
                <a:r>
                  <a:rPr lang="en-GB" sz="2400" dirty="0">
                    <a:solidFill>
                      <a:srgbClr val="0070C0"/>
                    </a:solidFill>
                  </a:rPr>
                  <a:t>of solar 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collector: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P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i="1" baseline="-25000">
                                  <a:latin typeface="Cambria Math" panose="02040503050406030204" pitchFamily="18" charset="0"/>
                                </a:rPr>
                                <m:t>𝑐𝑜𝑙𝑙𝑒𝑐𝑡𝑜𝑟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altLang="en-US" sz="2400" dirty="0" smtClean="0"/>
              </a:p>
            </p:txBody>
          </p:sp>
        </mc:Choice>
        <mc:Fallback xmlns="">
          <p:sp>
            <p:nvSpPr>
              <p:cNvPr id="7170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91264" cy="4957763"/>
              </a:xfrm>
              <a:blipFill rotWithShape="1">
                <a:blip r:embed="rId2"/>
                <a:stretch>
                  <a:fillRect l="-1103" t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Calculation of Area of Solar Collector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EC14F-2C84-4F85-A9D6-8B1D3036A7CE}" type="slidenum">
              <a:rPr lang="de-DE"/>
              <a:pPr>
                <a:defRPr/>
              </a:pPr>
              <a:t>9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37AC75-4461-40AF-8A30-2F9A2AF77D8C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39044" y="2276872"/>
                <a:ext cx="3001591" cy="176586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Where;</a:t>
                </a:r>
              </a:p>
              <a:p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─ Mass </a:t>
                </a:r>
                <a:r>
                  <a:rPr lang="en-GB" dirty="0"/>
                  <a:t>flow rate of </a:t>
                </a:r>
                <a:r>
                  <a:rPr lang="en-GB" dirty="0" smtClean="0"/>
                  <a:t>water</a:t>
                </a:r>
              </a:p>
              <a:p>
                <a:r>
                  <a:rPr lang="en-GB" dirty="0" smtClean="0"/>
                  <a:t> </a:t>
                </a:r>
                <a:r>
                  <a:rPr lang="en-GB" i="1" dirty="0"/>
                  <a:t>e</a:t>
                </a:r>
                <a:r>
                  <a:rPr lang="en-US" dirty="0"/>
                  <a:t> </a:t>
                </a:r>
                <a:r>
                  <a:rPr lang="en-GB" dirty="0" smtClean="0"/>
                  <a:t>─</a:t>
                </a:r>
                <a:r>
                  <a:rPr lang="en-GB" i="1" dirty="0" smtClean="0"/>
                  <a:t> </a:t>
                </a:r>
                <a:r>
                  <a:rPr lang="en-GB" dirty="0"/>
                  <a:t>E</a:t>
                </a:r>
                <a:r>
                  <a:rPr lang="en-GB" dirty="0" smtClean="0"/>
                  <a:t>nergy required to</a:t>
                </a:r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  increase temperature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GB" i="1" baseline="-25000">
                            <a:latin typeface="Cambria Math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GB" dirty="0"/>
                  <a:t>─</a:t>
                </a:r>
                <a:r>
                  <a:rPr lang="en-GB" i="1" dirty="0"/>
                  <a:t> A</a:t>
                </a:r>
                <a:r>
                  <a:rPr lang="en-GB" i="1" dirty="0" smtClean="0"/>
                  <a:t>verage solar irradiance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 </a:t>
                </a:r>
                <a:r>
                  <a:rPr lang="en-GB" dirty="0"/>
                  <a:t>─</a:t>
                </a:r>
                <a:r>
                  <a:rPr lang="en-GB" i="1" dirty="0"/>
                  <a:t> </a:t>
                </a:r>
                <a:r>
                  <a:rPr lang="en-GB" i="1" dirty="0" smtClean="0"/>
                  <a:t> Area of solar collector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044" y="2276872"/>
                <a:ext cx="3001591" cy="1765868"/>
              </a:xfrm>
              <a:prstGeom prst="rect">
                <a:avLst/>
              </a:prstGeom>
              <a:blipFill rotWithShape="1">
                <a:blip r:embed="rId3"/>
                <a:stretch>
                  <a:fillRect l="-1619" t="-1375" r="-810" b="-446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8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196975"/>
            <a:ext cx="4546848" cy="49577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r>
              <a:rPr lang="en-US" dirty="0" smtClean="0"/>
              <a:t>Water is pumped in the evaporation chamber and condenser with open valve on top only.</a:t>
            </a:r>
            <a:endParaRPr lang="en-US" dirty="0"/>
          </a:p>
          <a:p>
            <a:r>
              <a:rPr lang="en-US" dirty="0" smtClean="0"/>
              <a:t>After complete filling, Valve on top is closed.</a:t>
            </a:r>
            <a:endParaRPr lang="en-US" dirty="0"/>
          </a:p>
          <a:p>
            <a:r>
              <a:rPr lang="en-US" dirty="0" smtClean="0"/>
              <a:t>Valves of Fresh water tank and brine water tank are opened.</a:t>
            </a:r>
            <a:endParaRPr lang="en-US" dirty="0"/>
          </a:p>
          <a:p>
            <a:r>
              <a:rPr lang="en-US" dirty="0" smtClean="0"/>
              <a:t>Water flows down under the action of gravity and vacuum is generated in condenser and evaporation chamber.</a:t>
            </a:r>
            <a:endParaRPr lang="en-GB" dirty="0" smtClean="0"/>
          </a:p>
        </p:txBody>
      </p:sp>
      <p:sp>
        <p:nvSpPr>
          <p:cNvPr id="819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Generation of Passive Vacuum	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DDC7B-D748-4068-AFD9-7E09934B9BCF}" type="slidenum">
              <a:rPr lang="de-DE"/>
              <a:pPr>
                <a:defRPr/>
              </a:pPr>
              <a:t>10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39DFBB-CFC6-44BD-851A-4C8040A22B82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99023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196975"/>
            <a:ext cx="4546848" cy="49577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r>
              <a:rPr lang="en-US" dirty="0"/>
              <a:t>The saline water is first preheated in the condenser. </a:t>
            </a:r>
          </a:p>
          <a:p>
            <a:r>
              <a:rPr lang="en-US" dirty="0"/>
              <a:t>The preheated saline water then enters in the solar heater </a:t>
            </a:r>
          </a:p>
          <a:p>
            <a:r>
              <a:rPr lang="en-US" dirty="0" smtClean="0"/>
              <a:t>Hot Water flashes </a:t>
            </a:r>
            <a:r>
              <a:rPr lang="en-US" dirty="0"/>
              <a:t>in the evaporator after passing through the expansion orifice. </a:t>
            </a:r>
          </a:p>
          <a:p>
            <a:r>
              <a:rPr lang="en-US" dirty="0"/>
              <a:t>The fresh water and concentrated brine flow down to the ground tanks due to </a:t>
            </a:r>
            <a:r>
              <a:rPr lang="en-US" dirty="0" smtClean="0"/>
              <a:t>gravity</a:t>
            </a:r>
            <a:r>
              <a:rPr lang="en-US" dirty="0"/>
              <a:t>.</a:t>
            </a:r>
          </a:p>
          <a:p>
            <a:r>
              <a:rPr lang="en-US" dirty="0"/>
              <a:t>Vacuum is maintained by the hydrostatic balance between the elevated vessels and the ground</a:t>
            </a:r>
            <a:endParaRPr lang="en-GB" dirty="0" smtClean="0"/>
          </a:p>
        </p:txBody>
      </p:sp>
      <p:sp>
        <p:nvSpPr>
          <p:cNvPr id="819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Process Configuration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DDC7B-D748-4068-AFD9-7E09934B9BCF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39DFBB-CFC6-44BD-851A-4C8040A22B82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99023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9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Process Configuration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DDC7B-D748-4068-AFD9-7E09934B9BCF}" type="slidenum">
              <a:rPr lang="de-DE"/>
              <a:pPr>
                <a:defRPr/>
              </a:pPr>
              <a:t>12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39DFBB-CFC6-44BD-851A-4C8040A22B82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hlinkClick r:id="rId2" action="ppaction://hlinkfile"/>
              </a:rPr>
              <a:t>Video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Process Configuration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DDC7B-D748-4068-AFD9-7E09934B9BCF}" type="slidenum">
              <a:rPr lang="de-DE"/>
              <a:pPr>
                <a:defRPr/>
              </a:pPr>
              <a:t>13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39DFBB-CFC6-44BD-851A-4C8040A22B82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99023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5" y="2636912"/>
            <a:ext cx="6086183" cy="302433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179512" y="143698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Different state points of system: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Energy Analysis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M.Ihsan Ul Haq/ NUST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B6ABF-91B6-49FF-A27D-E5D31317FADE}" type="slidenum">
              <a:rPr lang="de-DE"/>
              <a:pPr>
                <a:defRPr/>
              </a:pPr>
              <a:t>14</a:t>
            </a:fld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65F1A39-C7F1-4AE2-B63B-C9EC27989544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457200" y="1196975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2160" y="1052736"/>
                <a:ext cx="8352928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Energy: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Energy </a:t>
                </a:r>
                <a:r>
                  <a:rPr lang="en-US" sz="2400" dirty="0"/>
                  <a:t>is capacity of a physical system to do work </a:t>
                </a:r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Energy can be transferred through: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Heat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Work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Assumptions:</a:t>
                </a: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Overall </a:t>
                </a:r>
                <a:r>
                  <a:rPr lang="en-US" sz="2400" dirty="0"/>
                  <a:t>heat transfer coefficient is constant</a:t>
                </a:r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dirty="0"/>
                  <a:t>Heat losses are negligible</a:t>
                </a:r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Phase </a:t>
                </a:r>
                <a:r>
                  <a:rPr lang="en-US" sz="2400" dirty="0"/>
                  <a:t>change occurs in the </a:t>
                </a:r>
                <a:r>
                  <a:rPr lang="en-US" sz="2400" dirty="0" smtClean="0"/>
                  <a:t>condenser.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shell temperature is </a:t>
                </a:r>
                <a:r>
                  <a:rPr lang="en-US" sz="2400" dirty="0" smtClean="0"/>
                  <a:t>constant at </a:t>
                </a:r>
                <a:r>
                  <a:rPr lang="en-US" sz="2400" dirty="0"/>
                  <a:t>any cross section</a:t>
                </a:r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dirty="0"/>
                  <a:t>Ambient temperature is 25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℃</m:t>
                    </m:r>
                    <m:r>
                      <a:rPr lang="en-US" sz="2400" b="0" i="0" dirty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dirty="0"/>
                  <a:t>Density of saline water and potable water is 1000 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60" y="1052736"/>
                <a:ext cx="8352928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459" t="-1094" b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Energy Analysis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M.Ihsan Ul Haq/ NUST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B6ABF-91B6-49FF-A27D-E5D31317FADE}" type="slidenum">
              <a:rPr lang="de-DE"/>
              <a:pPr>
                <a:defRPr/>
              </a:pPr>
              <a:t>15</a:t>
            </a:fld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65F1A39-C7F1-4AE2-B63B-C9EC27989544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457200" y="1196975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79512" y="1052736"/>
            <a:ext cx="8598709" cy="51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•"/>
              <a:defRPr sz="2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•"/>
              <a:defRPr sz="2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•"/>
              <a:defRPr sz="2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•"/>
              <a:defRPr sz="2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•"/>
              <a:defRPr sz="2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itchFamily="34" charset="0"/>
              <a:buNone/>
            </a:pPr>
            <a:endParaRPr lang="en-GB" smtClean="0"/>
          </a:p>
          <a:p>
            <a:pPr marL="0" indent="0">
              <a:buFont typeface="Calibri" pitchFamily="34" charset="0"/>
              <a:buNone/>
            </a:pPr>
            <a:endParaRPr lang="en-GB" smtClean="0"/>
          </a:p>
          <a:p>
            <a:pPr marL="0" indent="0">
              <a:buFont typeface="Calibri" pitchFamily="34" charset="0"/>
              <a:buNone/>
            </a:pPr>
            <a:endParaRPr lang="en-GB" smtClean="0"/>
          </a:p>
          <a:p>
            <a:pPr marL="0" indent="0">
              <a:buFont typeface="Calibri" pitchFamily="34" charset="0"/>
              <a:buNone/>
            </a:pP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1040" y="1052736"/>
                <a:ext cx="9002960" cy="563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GB" sz="2600" b="1" dirty="0">
                    <a:solidFill>
                      <a:srgbClr val="0070C0"/>
                    </a:solidFill>
                    <a:latin typeface="Calibri"/>
                    <a:cs typeface="+mn-cs"/>
                  </a:rPr>
                  <a:t>Mathematical Models:</a:t>
                </a:r>
              </a:p>
              <a:p>
                <a:endParaRPr lang="en-GB" dirty="0" smtClean="0"/>
              </a:p>
              <a:p>
                <a:r>
                  <a:rPr lang="en-GB" sz="2000" b="1" dirty="0" smtClean="0">
                    <a:solidFill>
                      <a:srgbClr val="0070C0"/>
                    </a:solidFill>
                  </a:rPr>
                  <a:t>Evaporation chamber:</a:t>
                </a:r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"/>
                          <m:endChr m:val="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"/>
                          <m:endChr m:val="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  <a:p>
                <a:endParaRPr lang="en-GB" dirty="0" smtClean="0"/>
              </a:p>
              <a:p>
                <a:r>
                  <a:rPr lang="en-GB" sz="2000" b="1" dirty="0" smtClean="0">
                    <a:solidFill>
                      <a:srgbClr val="0070C0"/>
                    </a:solidFill>
                  </a:rPr>
                  <a:t>Condenser:</a:t>
                </a:r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 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 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 smtClean="0"/>
              </a:p>
              <a:p>
                <a:endParaRPr lang="en-GB" dirty="0"/>
              </a:p>
              <a:p>
                <a:r>
                  <a:rPr lang="en-GB" sz="2000" b="1" dirty="0" smtClean="0">
                    <a:solidFill>
                      <a:srgbClr val="0070C0"/>
                    </a:solidFill>
                  </a:rPr>
                  <a:t>Solar Collector: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 0</m:t>
                      </m:r>
                    </m:oMath>
                  </m:oMathPara>
                </a14:m>
                <a:endParaRPr lang="en-GB" sz="2000" dirty="0" smtClean="0"/>
              </a:p>
              <a:p>
                <a:r>
                  <a:rPr lang="en-GB" sz="2000" b="1" dirty="0" smtClean="0">
                    <a:solidFill>
                      <a:srgbClr val="0070C0"/>
                    </a:solidFill>
                  </a:rPr>
                  <a:t>Pump:</a:t>
                </a:r>
                <a:endParaRPr lang="en-GB" sz="2000" dirty="0" smtClean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𝑝𝑢𝑚𝑝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begChr m:val=""/>
                              <m:endChr m:val="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𝑝𝑢𝑚𝑝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dirty="0" smtClean="0"/>
              </a:p>
              <a:p>
                <a:endParaRPr lang="en-GB" dirty="0"/>
              </a:p>
              <a:p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0" y="1052736"/>
                <a:ext cx="9002960" cy="5635774"/>
              </a:xfrm>
              <a:prstGeom prst="rect">
                <a:avLst/>
              </a:prstGeom>
              <a:blipFill rotWithShape="1">
                <a:blip r:embed="rId2"/>
                <a:stretch>
                  <a:fillRect l="-1151" t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8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Exergy Analysis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M.Ihsan Ul Haq/ NUST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B6ABF-91B6-49FF-A27D-E5D31317FADE}" type="slidenum">
              <a:rPr lang="de-DE"/>
              <a:pPr>
                <a:defRPr/>
              </a:pPr>
              <a:t>16</a:t>
            </a:fld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65F1A39-C7F1-4AE2-B63B-C9EC27989544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457200" y="1196975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2160" y="1052736"/>
                <a:ext cx="8352928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0070C0"/>
                    </a:solidFill>
                  </a:rPr>
                  <a:t>Exergy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Exergy</a:t>
                </a:r>
                <a:r>
                  <a:rPr lang="en-US" sz="2400" dirty="0"/>
                  <a:t> is a measure of maximum useful work that can be done by a system interacting with an environment </a:t>
                </a:r>
                <a:r>
                  <a:rPr lang="en-US" sz="24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err="1" smtClean="0"/>
                  <a:t>Exergy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loss is determined by the product of absolute temperature of surrounding and entropy increase.</a:t>
                </a:r>
                <a:r>
                  <a:rPr lang="en-US" sz="2400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Assumptions:</a:t>
                </a: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Overall </a:t>
                </a:r>
                <a:r>
                  <a:rPr lang="en-US" sz="2400" dirty="0"/>
                  <a:t>heat transfer coefficient is constant</a:t>
                </a:r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dirty="0"/>
                  <a:t>Heat losses are negligible</a:t>
                </a:r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Phase </a:t>
                </a:r>
                <a:r>
                  <a:rPr lang="en-US" sz="2400" dirty="0"/>
                  <a:t>change occurs in the </a:t>
                </a:r>
                <a:r>
                  <a:rPr lang="en-US" sz="2400" dirty="0" smtClean="0"/>
                  <a:t>condenser.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shell temperature is </a:t>
                </a:r>
                <a:r>
                  <a:rPr lang="en-US" sz="2400" dirty="0" smtClean="0"/>
                  <a:t>constant at </a:t>
                </a:r>
                <a:r>
                  <a:rPr lang="en-US" sz="2400" dirty="0"/>
                  <a:t>any cross section</a:t>
                </a:r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 Reference ambient </a:t>
                </a:r>
                <a:r>
                  <a:rPr lang="en-US" sz="2400" dirty="0"/>
                  <a:t>temperature is 25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℃</m:t>
                    </m:r>
                    <m:r>
                      <a:rPr lang="en-US" sz="2400" b="0" i="0" dirty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 </a:t>
                </a:r>
                <a:r>
                  <a:rPr lang="en-US" sz="2400" dirty="0"/>
                  <a:t>Density of saline water and potable water is 1000 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60" y="1052736"/>
                <a:ext cx="8352928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459" t="-1094" b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5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GB" dirty="0" smtClean="0">
                    <a:solidFill>
                      <a:srgbClr val="0070C0"/>
                    </a:solidFill>
                  </a:rPr>
                  <a:t>Mathematical Models: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Evaporation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chamber:</a:t>
                </a:r>
                <a:endParaRPr lang="en-GB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rgbClr val="0070C0"/>
                    </a:solidFill>
                  </a:rPr>
                  <a:t>Condenser:</a:t>
                </a:r>
                <a:endParaRPr lang="en-GB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𝑪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9218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Exergy Analysis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M.Ihsan Ul Haq/ NUST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B6ABF-91B6-49FF-A27D-E5D31317FADE}" type="slidenum">
              <a:rPr lang="de-DE"/>
              <a:pPr>
                <a:defRPr/>
              </a:pPr>
              <a:t>17</a:t>
            </a:fld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65F1A39-C7F1-4AE2-B63B-C9EC27989544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44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Mathematical Models:</a:t>
                </a: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rgbClr val="0070C0"/>
                    </a:solidFill>
                  </a:rPr>
                  <a:t>Solar </a:t>
                </a:r>
                <a:r>
                  <a:rPr lang="en-GB" dirty="0">
                    <a:solidFill>
                      <a:srgbClr val="0070C0"/>
                    </a:solidFill>
                  </a:rPr>
                  <a:t>Collector: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Pump: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𝑃𝑢𝑚𝑝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𝑝𝑢𝑚𝑝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endParaRPr lang="en-GB" dirty="0" smtClean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Exergy Analysis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1E67-E430-4EF7-98F2-057E69B62D38}" type="slidenum">
              <a:rPr lang="de-DE"/>
              <a:pPr>
                <a:defRPr/>
              </a:pPr>
              <a:t>18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2768FC-13B4-462F-943D-D7FB0F216095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 smtClean="0"/>
              <a:t>Introduction</a:t>
            </a:r>
          </a:p>
          <a:p>
            <a:r>
              <a:rPr lang="en-GB" altLang="en-US" dirty="0" smtClean="0"/>
              <a:t>Desalination</a:t>
            </a:r>
          </a:p>
          <a:p>
            <a:pPr lvl="1"/>
            <a:r>
              <a:rPr lang="en-GB" altLang="en-US" dirty="0" smtClean="0"/>
              <a:t>Brief </a:t>
            </a:r>
            <a:r>
              <a:rPr lang="en-GB" altLang="en-US" dirty="0"/>
              <a:t>History of Desalination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Solar Desalination</a:t>
            </a:r>
          </a:p>
          <a:p>
            <a:pPr lvl="0"/>
            <a:r>
              <a:rPr lang="en-GB" altLang="en-US" dirty="0" smtClean="0">
                <a:solidFill>
                  <a:srgbClr val="000000"/>
                </a:solidFill>
              </a:rPr>
              <a:t>Process Configuration</a:t>
            </a:r>
          </a:p>
          <a:p>
            <a:pPr lvl="0"/>
            <a:r>
              <a:rPr lang="en-GB" altLang="en-US" dirty="0" smtClean="0">
                <a:solidFill>
                  <a:srgbClr val="000000"/>
                </a:solidFill>
              </a:rPr>
              <a:t>Energy Analysis</a:t>
            </a:r>
          </a:p>
          <a:p>
            <a:pPr lvl="0"/>
            <a:r>
              <a:rPr lang="en-GB" altLang="en-US" dirty="0" err="1" smtClean="0">
                <a:solidFill>
                  <a:srgbClr val="000000"/>
                </a:solidFill>
              </a:rPr>
              <a:t>Exergy</a:t>
            </a:r>
            <a:r>
              <a:rPr lang="en-GB" altLang="en-US" dirty="0" smtClean="0">
                <a:solidFill>
                  <a:srgbClr val="000000"/>
                </a:solidFill>
              </a:rPr>
              <a:t> Analysis</a:t>
            </a:r>
          </a:p>
          <a:p>
            <a:pPr lvl="0"/>
            <a:r>
              <a:rPr lang="en-GB" altLang="en-US" dirty="0" smtClean="0">
                <a:solidFill>
                  <a:srgbClr val="000000"/>
                </a:solidFill>
              </a:rPr>
              <a:t>Results and Discussion</a:t>
            </a:r>
          </a:p>
          <a:p>
            <a:pPr lvl="0"/>
            <a:r>
              <a:rPr lang="en-GB" altLang="en-US" dirty="0" smtClean="0">
                <a:solidFill>
                  <a:srgbClr val="000000"/>
                </a:solidFill>
              </a:rPr>
              <a:t>Conclusion</a:t>
            </a:r>
            <a:endParaRPr lang="en-GB" altLang="en-US" dirty="0"/>
          </a:p>
          <a:p>
            <a:pPr lvl="0"/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409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Presentation Scheme</a:t>
            </a:r>
            <a:endParaRPr lang="de-DE" altLang="en-US" dirty="0" smtClean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M.Ihsan ul Haq/ NUST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07C5D-A3D9-4406-873A-B3F96C5501FC}" type="slidenum">
              <a:rPr lang="de-DE"/>
              <a:pPr>
                <a:defRPr/>
              </a:pPr>
              <a:t>1</a:t>
            </a:fld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90B649-E0E5-4F0F-996B-8E16E88238F3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Input Parameters:</a:t>
            </a:r>
          </a:p>
          <a:p>
            <a:r>
              <a:rPr lang="en-GB" dirty="0"/>
              <a:t>Temperature and pressure values at different state </a:t>
            </a:r>
            <a:r>
              <a:rPr lang="en-GB" dirty="0" smtClean="0"/>
              <a:t>points</a:t>
            </a:r>
            <a:endParaRPr lang="en-GB" dirty="0"/>
          </a:p>
          <a:p>
            <a:r>
              <a:rPr lang="en-GB" dirty="0"/>
              <a:t>S</a:t>
            </a:r>
            <a:r>
              <a:rPr lang="en-GB" dirty="0" smtClean="0"/>
              <a:t>alt concentrations </a:t>
            </a:r>
          </a:p>
          <a:p>
            <a:r>
              <a:rPr lang="en-GB" dirty="0" smtClean="0"/>
              <a:t>Potable </a:t>
            </a:r>
            <a:r>
              <a:rPr lang="en-GB" dirty="0"/>
              <a:t>water flow </a:t>
            </a:r>
            <a:r>
              <a:rPr lang="en-GB" dirty="0" smtClean="0"/>
              <a:t>rate</a:t>
            </a:r>
          </a:p>
          <a:p>
            <a:r>
              <a:rPr lang="en-GB" dirty="0"/>
              <a:t>S</a:t>
            </a:r>
            <a:r>
              <a:rPr lang="en-GB" dirty="0" smtClean="0"/>
              <a:t>olar irradiance</a:t>
            </a:r>
          </a:p>
          <a:p>
            <a:r>
              <a:rPr lang="en-GB" dirty="0"/>
              <a:t>D</a:t>
            </a:r>
            <a:r>
              <a:rPr lang="en-GB" dirty="0" smtClean="0"/>
              <a:t>ensity </a:t>
            </a:r>
            <a:r>
              <a:rPr lang="en-GB" dirty="0"/>
              <a:t>of </a:t>
            </a:r>
            <a:r>
              <a:rPr lang="en-GB" dirty="0" smtClean="0"/>
              <a:t>water</a:t>
            </a:r>
          </a:p>
          <a:p>
            <a:r>
              <a:rPr lang="en-GB" dirty="0"/>
              <a:t>A</a:t>
            </a:r>
            <a:r>
              <a:rPr lang="en-GB" dirty="0" smtClean="0"/>
              <a:t>mbient temperature</a:t>
            </a:r>
          </a:p>
          <a:p>
            <a:r>
              <a:rPr lang="en-GB" dirty="0"/>
              <a:t>E</a:t>
            </a:r>
            <a:r>
              <a:rPr lang="en-GB" dirty="0" smtClean="0"/>
              <a:t>fficiency </a:t>
            </a:r>
            <a:r>
              <a:rPr lang="en-GB" dirty="0"/>
              <a:t>of </a:t>
            </a:r>
            <a:r>
              <a:rPr lang="en-GB" dirty="0" smtClean="0"/>
              <a:t>pump</a:t>
            </a:r>
          </a:p>
        </p:txBody>
      </p:sp>
      <p:sp>
        <p:nvSpPr>
          <p:cNvPr id="112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Results and Discussion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5C978-BF80-4EDC-BF52-DE89F781B479}" type="slidenum">
              <a:rPr lang="de-DE"/>
              <a:pPr>
                <a:defRPr/>
              </a:pPr>
              <a:t>19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A9D9FC-F5DF-4831-B9D2-2E4915FAA78A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Output Parameters:</a:t>
            </a:r>
          </a:p>
          <a:p>
            <a:r>
              <a:rPr lang="en-GB" dirty="0"/>
              <a:t>Q</a:t>
            </a:r>
            <a:r>
              <a:rPr lang="en-GB" dirty="0" smtClean="0"/>
              <a:t>uality </a:t>
            </a:r>
            <a:r>
              <a:rPr lang="en-GB" dirty="0"/>
              <a:t>of </a:t>
            </a:r>
            <a:r>
              <a:rPr lang="en-GB" dirty="0" smtClean="0"/>
              <a:t>vapours</a:t>
            </a:r>
          </a:p>
          <a:p>
            <a:r>
              <a:rPr lang="en-GB" dirty="0"/>
              <a:t>E</a:t>
            </a:r>
            <a:r>
              <a:rPr lang="en-GB" dirty="0" smtClean="0"/>
              <a:t>vaporation rate</a:t>
            </a:r>
          </a:p>
          <a:p>
            <a:r>
              <a:rPr lang="en-GB" dirty="0"/>
              <a:t>H</a:t>
            </a:r>
            <a:r>
              <a:rPr lang="en-GB" dirty="0" smtClean="0"/>
              <a:t>eat supplied</a:t>
            </a:r>
          </a:p>
          <a:p>
            <a:r>
              <a:rPr lang="en-GB" dirty="0"/>
              <a:t>E</a:t>
            </a:r>
            <a:r>
              <a:rPr lang="en-GB" dirty="0" smtClean="0"/>
              <a:t>nergy </a:t>
            </a:r>
            <a:r>
              <a:rPr lang="en-GB" dirty="0"/>
              <a:t>required for </a:t>
            </a:r>
            <a:r>
              <a:rPr lang="en-GB" dirty="0" smtClean="0"/>
              <a:t>pump</a:t>
            </a:r>
          </a:p>
          <a:p>
            <a:r>
              <a:rPr lang="en-GB" dirty="0" smtClean="0"/>
              <a:t>Energy </a:t>
            </a:r>
            <a:r>
              <a:rPr lang="en-GB" dirty="0"/>
              <a:t>and </a:t>
            </a:r>
            <a:r>
              <a:rPr lang="en-GB" dirty="0" err="1"/>
              <a:t>exergy</a:t>
            </a:r>
            <a:r>
              <a:rPr lang="en-GB" dirty="0"/>
              <a:t> efficiencies</a:t>
            </a:r>
          </a:p>
          <a:p>
            <a:r>
              <a:rPr lang="en-GB" dirty="0"/>
              <a:t>Saline water and brine flow rates</a:t>
            </a:r>
            <a:r>
              <a:rPr lang="en-GB" dirty="0" smtClean="0"/>
              <a:t>.</a:t>
            </a:r>
          </a:p>
          <a:p>
            <a:r>
              <a:rPr lang="en-GB" dirty="0" err="1"/>
              <a:t>E</a:t>
            </a:r>
            <a:r>
              <a:rPr lang="en-GB" dirty="0" err="1" smtClean="0"/>
              <a:t>xergy</a:t>
            </a:r>
            <a:r>
              <a:rPr lang="en-GB" dirty="0" smtClean="0"/>
              <a:t> </a:t>
            </a:r>
            <a:r>
              <a:rPr lang="en-GB" dirty="0"/>
              <a:t>destruction in </a:t>
            </a:r>
            <a:r>
              <a:rPr lang="en-GB" dirty="0" smtClean="0"/>
              <a:t>condenser, evaporation chamber, pump </a:t>
            </a:r>
            <a:r>
              <a:rPr lang="en-GB" dirty="0"/>
              <a:t>and solar </a:t>
            </a:r>
            <a:r>
              <a:rPr lang="en-GB" dirty="0" smtClean="0"/>
              <a:t>collector </a:t>
            </a:r>
          </a:p>
        </p:txBody>
      </p:sp>
      <p:sp>
        <p:nvSpPr>
          <p:cNvPr id="112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Results and Discussion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5C978-BF80-4EDC-BF52-DE89F781B479}" type="slidenum">
              <a:rPr lang="de-DE"/>
              <a:pPr>
                <a:defRPr/>
              </a:pPr>
              <a:t>20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A9D9FC-F5DF-4831-B9D2-2E4915FAA78A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4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6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>
                    <a:solidFill>
                      <a:srgbClr val="0070C0"/>
                    </a:solidFill>
                  </a:rPr>
                  <a:t>Energy </a:t>
                </a:r>
                <a:r>
                  <a:rPr lang="en-GB" dirty="0">
                    <a:solidFill>
                      <a:srgbClr val="0070C0"/>
                    </a:solidFill>
                  </a:rPr>
                  <a:t>Efficiency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GB" dirty="0"/>
                  <a:t>					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11.74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%</a:t>
                </a:r>
                <a:endParaRPr lang="en-GB" dirty="0">
                  <a:solidFill>
                    <a:srgbClr val="0070C0"/>
                  </a:solidFill>
                </a:endParaRPr>
              </a:p>
              <a:p>
                <a:r>
                  <a:rPr lang="en-GB" dirty="0" err="1">
                    <a:solidFill>
                      <a:srgbClr val="0070C0"/>
                    </a:solidFill>
                  </a:rPr>
                  <a:t>Exergy</a:t>
                </a:r>
                <a:r>
                  <a:rPr lang="en-GB" dirty="0">
                    <a:solidFill>
                      <a:srgbClr val="0070C0"/>
                    </a:solidFill>
                  </a:rPr>
                  <a:t> Efficiency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			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rgbClr val="0070C0"/>
                    </a:solidFill>
                  </a:rPr>
                  <a:t> 5.12 %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GB" altLang="en-US" dirty="0" smtClean="0"/>
              </a:p>
            </p:txBody>
          </p:sp>
        </mc:Choice>
        <mc:Fallback xmlns="">
          <p:sp>
            <p:nvSpPr>
              <p:cNvPr id="11266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Results and Discussion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5C978-BF80-4EDC-BF52-DE89F781B479}" type="slidenum">
              <a:rPr lang="de-DE"/>
              <a:pPr>
                <a:defRPr/>
              </a:pPr>
              <a:t>21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A9D9FC-F5DF-4831-B9D2-2E4915FAA78A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05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Output of EES Software:</a:t>
            </a:r>
          </a:p>
          <a:p>
            <a:r>
              <a:rPr lang="en-GB" dirty="0" smtClean="0"/>
              <a:t>Quality of vapours is 3.547 % at pressure of 20 kPa.</a:t>
            </a:r>
          </a:p>
          <a:p>
            <a:r>
              <a:rPr lang="en-GB" dirty="0" smtClean="0"/>
              <a:t>Power </a:t>
            </a:r>
            <a:r>
              <a:rPr lang="en-GB" dirty="0"/>
              <a:t>needed for </a:t>
            </a:r>
            <a:r>
              <a:rPr lang="en-GB" dirty="0" smtClean="0"/>
              <a:t>desalination is approx. 2.6 kW of potable water.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For 50 Litres output:</a:t>
            </a:r>
          </a:p>
          <a:p>
            <a:r>
              <a:rPr lang="en-GB" dirty="0" smtClean="0"/>
              <a:t>Power </a:t>
            </a:r>
            <a:r>
              <a:rPr lang="en-GB" dirty="0"/>
              <a:t>needed for desalination is 14.39 kW. </a:t>
            </a:r>
            <a:endParaRPr lang="en-GB" dirty="0" smtClean="0"/>
          </a:p>
          <a:p>
            <a:r>
              <a:rPr lang="en-GB" dirty="0" smtClean="0"/>
              <a:t>Power </a:t>
            </a:r>
            <a:r>
              <a:rPr lang="en-GB" dirty="0"/>
              <a:t>supplied in solar collector is 13.28 kW. </a:t>
            </a:r>
            <a:endParaRPr lang="en-GB" dirty="0" smtClean="0"/>
          </a:p>
          <a:p>
            <a:r>
              <a:rPr lang="en-GB" dirty="0" smtClean="0"/>
              <a:t>Power </a:t>
            </a:r>
            <a:r>
              <a:rPr lang="en-GB" dirty="0"/>
              <a:t>recovered in </a:t>
            </a:r>
            <a:r>
              <a:rPr lang="en-GB" dirty="0" smtClean="0"/>
              <a:t>condenser is </a:t>
            </a:r>
            <a:r>
              <a:rPr lang="en-GB" dirty="0"/>
              <a:t>1.106 kW. </a:t>
            </a:r>
            <a:endParaRPr lang="en-GB" dirty="0" smtClean="0"/>
          </a:p>
          <a:p>
            <a:r>
              <a:rPr lang="en-GB" dirty="0" smtClean="0"/>
              <a:t>Area of Solar Collector is </a:t>
            </a:r>
            <a:r>
              <a:rPr lang="en-GB" dirty="0">
                <a:latin typeface="Times New Roman"/>
                <a:ea typeface="Times New Roman"/>
              </a:rPr>
              <a:t>34.4 m</a:t>
            </a:r>
            <a:r>
              <a:rPr lang="en-GB" baseline="30000" dirty="0">
                <a:latin typeface="Times New Roman"/>
                <a:ea typeface="Times New Roman"/>
              </a:rPr>
              <a:t>2</a:t>
            </a:r>
            <a:endParaRPr lang="en-GB" dirty="0" smtClean="0"/>
          </a:p>
          <a:p>
            <a:pPr marL="0" indent="0">
              <a:buNone/>
            </a:pPr>
            <a:endParaRPr lang="en-GB" altLang="en-US" dirty="0" smtClean="0"/>
          </a:p>
        </p:txBody>
      </p:sp>
      <p:sp>
        <p:nvSpPr>
          <p:cNvPr id="112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Results and Discussion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5C978-BF80-4EDC-BF52-DE89F781B479}" type="slidenum">
              <a:rPr lang="de-DE"/>
              <a:pPr>
                <a:defRPr/>
              </a:pPr>
              <a:t>22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A9D9FC-F5DF-4831-B9D2-2E4915FAA78A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32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Pressure Vs Quality</a:t>
            </a:r>
          </a:p>
          <a:p>
            <a:r>
              <a:rPr lang="en-GB" dirty="0" smtClean="0"/>
              <a:t>Reduction </a:t>
            </a:r>
            <a:r>
              <a:rPr lang="en-GB" dirty="0"/>
              <a:t>in the pressure of the evaporation chamber, at a certain temperature, increases the quality of </a:t>
            </a:r>
            <a:r>
              <a:rPr lang="en-GB" dirty="0" smtClean="0"/>
              <a:t>vapours </a:t>
            </a:r>
            <a:r>
              <a:rPr lang="en-GB" dirty="0"/>
              <a:t>formed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altLang="en-US" dirty="0" smtClean="0"/>
          </a:p>
        </p:txBody>
      </p:sp>
      <p:sp>
        <p:nvSpPr>
          <p:cNvPr id="112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Results and Discussion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5C978-BF80-4EDC-BF52-DE89F781B479}" type="slidenum">
              <a:rPr lang="de-DE"/>
              <a:pPr>
                <a:defRPr/>
              </a:pPr>
              <a:t>23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A9D9FC-F5DF-4831-B9D2-2E4915FAA78A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22934368"/>
              </p:ext>
            </p:extLst>
          </p:nvPr>
        </p:nvGraphicFramePr>
        <p:xfrm>
          <a:off x="1259632" y="2852936"/>
          <a:ext cx="640871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73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Solar Collector Temperature Vs Quality</a:t>
            </a:r>
          </a:p>
          <a:p>
            <a:r>
              <a:rPr lang="en-GB" dirty="0"/>
              <a:t>I</a:t>
            </a:r>
            <a:r>
              <a:rPr lang="en-GB" dirty="0" smtClean="0"/>
              <a:t>ncrease </a:t>
            </a:r>
            <a:r>
              <a:rPr lang="en-GB" dirty="0"/>
              <a:t>in the temperature of water in solar collector, at a certain </a:t>
            </a:r>
            <a:r>
              <a:rPr lang="en-GB" dirty="0" smtClean="0"/>
              <a:t>pressure (20 kPa), </a:t>
            </a:r>
            <a:r>
              <a:rPr lang="en-GB" dirty="0"/>
              <a:t>increases the quality of </a:t>
            </a:r>
            <a:r>
              <a:rPr lang="en-GB" dirty="0" smtClean="0"/>
              <a:t>vapours.</a:t>
            </a:r>
          </a:p>
          <a:p>
            <a:pPr marL="0" indent="0">
              <a:buNone/>
            </a:pPr>
            <a:endParaRPr lang="en-GB" altLang="en-US" dirty="0" smtClean="0"/>
          </a:p>
        </p:txBody>
      </p:sp>
      <p:sp>
        <p:nvSpPr>
          <p:cNvPr id="112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Results and Discussion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5C978-BF80-4EDC-BF52-DE89F781B479}" type="slidenum">
              <a:rPr lang="de-DE"/>
              <a:pPr>
                <a:defRPr/>
              </a:pPr>
              <a:t>24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A9D9FC-F5DF-4831-B9D2-2E4915FAA78A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16387766"/>
              </p:ext>
            </p:extLst>
          </p:nvPr>
        </p:nvGraphicFramePr>
        <p:xfrm>
          <a:off x="2051720" y="2924944"/>
          <a:ext cx="64807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87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solidFill>
                  <a:srgbClr val="0070C0"/>
                </a:solidFill>
              </a:rPr>
              <a:t>Pressure Vs Energy </a:t>
            </a:r>
            <a:r>
              <a:rPr lang="en-GB" altLang="en-US" dirty="0">
                <a:solidFill>
                  <a:srgbClr val="0070C0"/>
                </a:solidFill>
              </a:rPr>
              <a:t>F</a:t>
            </a:r>
            <a:r>
              <a:rPr lang="en-GB" altLang="en-US" dirty="0" smtClean="0">
                <a:solidFill>
                  <a:srgbClr val="0070C0"/>
                </a:solidFill>
              </a:rPr>
              <a:t>or Desalination</a:t>
            </a:r>
          </a:p>
          <a:p>
            <a:r>
              <a:rPr lang="en-GB" dirty="0"/>
              <a:t>R</a:t>
            </a:r>
            <a:r>
              <a:rPr lang="en-GB" dirty="0" smtClean="0"/>
              <a:t>eduction </a:t>
            </a:r>
            <a:r>
              <a:rPr lang="en-GB" dirty="0"/>
              <a:t>in the pressure of the evaporation chamber, at a certain temperature, reduces the </a:t>
            </a:r>
            <a:r>
              <a:rPr lang="en-GB" dirty="0" smtClean="0"/>
              <a:t>energy </a:t>
            </a:r>
            <a:r>
              <a:rPr lang="en-GB" dirty="0"/>
              <a:t>needed for thermal </a:t>
            </a:r>
            <a:r>
              <a:rPr lang="en-GB" dirty="0" smtClean="0"/>
              <a:t>desalination</a:t>
            </a:r>
          </a:p>
          <a:p>
            <a:pPr marL="0" indent="0">
              <a:buNone/>
            </a:pPr>
            <a:endParaRPr lang="en-GB" altLang="en-US" dirty="0" smtClean="0">
              <a:solidFill>
                <a:srgbClr val="0070C0"/>
              </a:solidFill>
            </a:endParaRPr>
          </a:p>
        </p:txBody>
      </p:sp>
      <p:sp>
        <p:nvSpPr>
          <p:cNvPr id="112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Results and Discussion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5C978-BF80-4EDC-BF52-DE89F781B479}" type="slidenum">
              <a:rPr lang="de-DE"/>
              <a:pPr>
                <a:defRPr/>
              </a:pPr>
              <a:t>25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A9D9FC-F5DF-4831-B9D2-2E4915FAA78A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17184563"/>
              </p:ext>
            </p:extLst>
          </p:nvPr>
        </p:nvGraphicFramePr>
        <p:xfrm>
          <a:off x="1475656" y="3068960"/>
          <a:ext cx="655272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41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Solar flash desalination system is a promising approach to </a:t>
            </a:r>
            <a:r>
              <a:rPr lang="en-GB" dirty="0" smtClean="0"/>
              <a:t>tackle:</a:t>
            </a:r>
          </a:p>
          <a:p>
            <a:pPr marL="1257300" lvl="2" indent="-457200"/>
            <a:r>
              <a:rPr lang="en-GB" altLang="en-US" dirty="0" smtClean="0"/>
              <a:t>Water Crisis</a:t>
            </a:r>
          </a:p>
          <a:p>
            <a:pPr marL="1257300" lvl="2" indent="-457200"/>
            <a:r>
              <a:rPr lang="en-GB" altLang="en-US" dirty="0" smtClean="0"/>
              <a:t>Energy Crisis</a:t>
            </a:r>
          </a:p>
          <a:p>
            <a:pPr marL="1257300" lvl="2" indent="-457200"/>
            <a:r>
              <a:rPr lang="en-GB" altLang="en-US" dirty="0" smtClean="0"/>
              <a:t>Environmental Pollution</a:t>
            </a:r>
          </a:p>
          <a:p>
            <a:pPr marL="1257300" lvl="2" indent="-457200"/>
            <a:endParaRPr lang="en-GB" altLang="en-US" dirty="0" smtClean="0"/>
          </a:p>
          <a:p>
            <a:pPr marL="457200" indent="-457200"/>
            <a:r>
              <a:rPr lang="en-GB" dirty="0"/>
              <a:t>W</a:t>
            </a:r>
            <a:r>
              <a:rPr lang="en-GB" dirty="0" smtClean="0"/>
              <a:t>ater </a:t>
            </a:r>
            <a:r>
              <a:rPr lang="en-GB" dirty="0"/>
              <a:t>can be desalinated at low temperature by generation of </a:t>
            </a:r>
            <a:r>
              <a:rPr lang="en-GB" dirty="0" smtClean="0"/>
              <a:t>passive vacuum </a:t>
            </a:r>
            <a:r>
              <a:rPr lang="en-GB" dirty="0"/>
              <a:t>on the surface of water and thus require less thermal </a:t>
            </a:r>
            <a:r>
              <a:rPr lang="en-GB" dirty="0" smtClean="0"/>
              <a:t>energy</a:t>
            </a:r>
          </a:p>
          <a:p>
            <a:pPr marL="457200" indent="-457200"/>
            <a:endParaRPr lang="en-GB" altLang="en-US" dirty="0" smtClean="0"/>
          </a:p>
        </p:txBody>
      </p:sp>
      <p:sp>
        <p:nvSpPr>
          <p:cNvPr id="112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Conclusion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5C978-BF80-4EDC-BF52-DE89F781B479}" type="slidenum">
              <a:rPr lang="de-DE"/>
              <a:pPr>
                <a:defRPr/>
              </a:pPr>
              <a:t>26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A9D9FC-F5DF-4831-B9D2-2E4915FAA78A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47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promising approach is the use of </a:t>
            </a:r>
            <a:r>
              <a:rPr lang="en-GB" dirty="0">
                <a:solidFill>
                  <a:srgbClr val="00B050"/>
                </a:solidFill>
              </a:rPr>
              <a:t>solar energy</a:t>
            </a:r>
            <a:r>
              <a:rPr lang="en-GB" dirty="0"/>
              <a:t>, </a:t>
            </a:r>
            <a:r>
              <a:rPr lang="en-GB" dirty="0">
                <a:solidFill>
                  <a:srgbClr val="0070C0"/>
                </a:solidFill>
              </a:rPr>
              <a:t>latent heat of condensation </a:t>
            </a:r>
            <a:r>
              <a:rPr lang="en-GB" dirty="0"/>
              <a:t>and </a:t>
            </a:r>
            <a:r>
              <a:rPr lang="en-GB" dirty="0">
                <a:solidFill>
                  <a:srgbClr val="00B0F0"/>
                </a:solidFill>
              </a:rPr>
              <a:t>passive vacuum </a:t>
            </a:r>
            <a:r>
              <a:rPr lang="en-GB" dirty="0"/>
              <a:t>technique to increase the energy efficiency of the desalination </a:t>
            </a:r>
            <a:r>
              <a:rPr lang="en-GB" dirty="0" smtClean="0"/>
              <a:t>system</a:t>
            </a:r>
          </a:p>
          <a:p>
            <a:pPr marL="1257300" lvl="2" indent="-457200"/>
            <a:endParaRPr lang="en-GB" altLang="en-US" dirty="0" smtClean="0"/>
          </a:p>
          <a:p>
            <a:r>
              <a:rPr lang="en-GB" altLang="en-US" dirty="0" smtClean="0">
                <a:solidFill>
                  <a:srgbClr val="0070C0"/>
                </a:solidFill>
              </a:rPr>
              <a:t>Applications:</a:t>
            </a:r>
          </a:p>
          <a:p>
            <a:pPr lvl="2"/>
            <a:r>
              <a:rPr lang="en-GB" altLang="en-US" dirty="0" smtClean="0"/>
              <a:t>Islands</a:t>
            </a:r>
          </a:p>
          <a:p>
            <a:pPr lvl="2"/>
            <a:r>
              <a:rPr lang="en-GB" altLang="en-US" dirty="0" smtClean="0"/>
              <a:t>Coastal Areas</a:t>
            </a:r>
          </a:p>
          <a:p>
            <a:pPr lvl="2"/>
            <a:r>
              <a:rPr lang="en-GB" altLang="en-US" dirty="0" smtClean="0"/>
              <a:t>Water Scarce Remote Areas</a:t>
            </a:r>
          </a:p>
          <a:p>
            <a:pPr marL="0" indent="0">
              <a:buNone/>
            </a:pPr>
            <a:endParaRPr lang="en-GB" altLang="en-US" dirty="0" smtClean="0"/>
          </a:p>
        </p:txBody>
      </p:sp>
      <p:sp>
        <p:nvSpPr>
          <p:cNvPr id="112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Conclusion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5C978-BF80-4EDC-BF52-DE89F781B479}" type="slidenum">
              <a:rPr lang="de-DE"/>
              <a:pPr>
                <a:defRPr/>
              </a:pPr>
              <a:t>27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A9D9FC-F5DF-4831-B9D2-2E4915FAA78A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2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Dr</a:t>
            </a:r>
            <a:r>
              <a:rPr lang="en-GB" dirty="0" err="1" smtClean="0">
                <a:solidFill>
                  <a:srgbClr val="0070C0"/>
                </a:solidFill>
              </a:rPr>
              <a:t>.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Shafiq</a:t>
            </a:r>
            <a:r>
              <a:rPr lang="en-GB" dirty="0" smtClean="0">
                <a:solidFill>
                  <a:srgbClr val="0070C0"/>
                </a:solidFill>
              </a:rPr>
              <a:t>-ur-</a:t>
            </a:r>
            <a:r>
              <a:rPr lang="en-GB" dirty="0" err="1" smtClean="0">
                <a:solidFill>
                  <a:srgbClr val="0070C0"/>
                </a:solidFill>
              </a:rPr>
              <a:t>Rehman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Qureshi, </a:t>
            </a:r>
            <a:endParaRPr lang="en-GB" dirty="0" smtClean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r>
              <a:rPr lang="en-GB" dirty="0" smtClean="0"/>
              <a:t>Dean </a:t>
            </a:r>
            <a:r>
              <a:rPr lang="en-GB" dirty="0"/>
              <a:t>of Engineering Sciences </a:t>
            </a:r>
            <a:r>
              <a:rPr lang="en-GB" dirty="0" smtClean="0"/>
              <a:t>Department,</a:t>
            </a:r>
          </a:p>
          <a:p>
            <a:pPr marL="400050" lvl="1" indent="0">
              <a:buNone/>
            </a:pPr>
            <a:r>
              <a:rPr lang="en-GB" dirty="0" smtClean="0"/>
              <a:t>NUST-PNEC</a:t>
            </a:r>
          </a:p>
          <a:p>
            <a:pPr marL="1257300" lvl="2" indent="-457200"/>
            <a:r>
              <a:rPr lang="en-GB" dirty="0" smtClean="0"/>
              <a:t>Supervision</a:t>
            </a:r>
          </a:p>
          <a:p>
            <a:pPr marL="1257300" lvl="2" indent="-457200"/>
            <a:r>
              <a:rPr lang="en-GB" dirty="0" smtClean="0"/>
              <a:t>Support</a:t>
            </a:r>
          </a:p>
          <a:p>
            <a:pPr marL="1257300" lvl="2" indent="-457200"/>
            <a:endParaRPr lang="en-GB" dirty="0" smtClean="0">
              <a:solidFill>
                <a:srgbClr val="0070C0"/>
              </a:solidFill>
            </a:endParaRPr>
          </a:p>
          <a:p>
            <a:r>
              <a:rPr lang="en-GB" altLang="en-US" dirty="0" smtClean="0">
                <a:solidFill>
                  <a:srgbClr val="0070C0"/>
                </a:solidFill>
              </a:rPr>
              <a:t>My Parents</a:t>
            </a:r>
          </a:p>
          <a:p>
            <a:pPr lvl="2"/>
            <a:r>
              <a:rPr lang="en-GB" dirty="0" smtClean="0"/>
              <a:t>Encouragement</a:t>
            </a:r>
          </a:p>
          <a:p>
            <a:pPr lvl="2"/>
            <a:r>
              <a:rPr lang="en-GB" altLang="en-US" dirty="0" smtClean="0"/>
              <a:t>Support</a:t>
            </a:r>
          </a:p>
        </p:txBody>
      </p:sp>
      <p:sp>
        <p:nvSpPr>
          <p:cNvPr id="112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Acknowledgement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5C978-BF80-4EDC-BF52-DE89F781B479}" type="slidenum">
              <a:rPr lang="de-DE"/>
              <a:pPr>
                <a:defRPr/>
              </a:pPr>
              <a:t>28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A9D9FC-F5DF-4831-B9D2-2E4915FAA78A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57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 smtClean="0"/>
              <a:t>Why Desalination ?</a:t>
            </a:r>
            <a:endParaRPr lang="en-US" sz="3200" dirty="0"/>
          </a:p>
          <a:p>
            <a:r>
              <a:rPr lang="en-US" b="0" dirty="0" smtClean="0">
                <a:solidFill>
                  <a:srgbClr val="0070C0"/>
                </a:solidFill>
              </a:rPr>
              <a:t>World </a:t>
            </a:r>
            <a:r>
              <a:rPr lang="en-US" b="0" dirty="0">
                <a:solidFill>
                  <a:srgbClr val="0070C0"/>
                </a:solidFill>
              </a:rPr>
              <a:t>Health </a:t>
            </a:r>
            <a:r>
              <a:rPr lang="en-US" b="0" dirty="0" smtClean="0">
                <a:solidFill>
                  <a:srgbClr val="0070C0"/>
                </a:solidFill>
              </a:rPr>
              <a:t>Organization Facts:</a:t>
            </a:r>
            <a:endParaRPr lang="en-US" b="0" dirty="0"/>
          </a:p>
          <a:p>
            <a:pPr lvl="1"/>
            <a:r>
              <a:rPr lang="en-US" b="0" dirty="0" smtClean="0"/>
              <a:t> </a:t>
            </a:r>
            <a:r>
              <a:rPr lang="en-US" b="0" dirty="0">
                <a:solidFill>
                  <a:srgbClr val="FF0000"/>
                </a:solidFill>
              </a:rPr>
              <a:t>A</a:t>
            </a:r>
            <a:r>
              <a:rPr lang="en-US" b="0" dirty="0" smtClean="0">
                <a:solidFill>
                  <a:srgbClr val="FF0000"/>
                </a:solidFill>
              </a:rPr>
              <a:t>bout </a:t>
            </a:r>
            <a:r>
              <a:rPr lang="en-US" b="0" dirty="0">
                <a:solidFill>
                  <a:srgbClr val="FF0000"/>
                </a:solidFill>
              </a:rPr>
              <a:t>3.4 million deaths</a:t>
            </a:r>
            <a:r>
              <a:rPr lang="en-US" b="0" dirty="0"/>
              <a:t> occur in each year due to water related diseases. </a:t>
            </a:r>
          </a:p>
          <a:p>
            <a:pPr lvl="1"/>
            <a:r>
              <a:rPr lang="en-US" b="0" dirty="0" smtClean="0"/>
              <a:t> Nearly </a:t>
            </a:r>
            <a:r>
              <a:rPr lang="en-US" b="0" dirty="0" smtClean="0">
                <a:solidFill>
                  <a:srgbClr val="FF0000"/>
                </a:solidFill>
              </a:rPr>
              <a:t>one out of each 5 deaths </a:t>
            </a:r>
            <a:r>
              <a:rPr lang="en-US" b="0" dirty="0" smtClean="0"/>
              <a:t>of children under the age of 5 years in the world is due to water related diseases</a:t>
            </a:r>
          </a:p>
          <a:p>
            <a:pPr lvl="1"/>
            <a:r>
              <a:rPr lang="en-US" b="0" dirty="0" smtClean="0"/>
              <a:t> </a:t>
            </a:r>
            <a:r>
              <a:rPr lang="en-US" b="0" dirty="0"/>
              <a:t>About </a:t>
            </a:r>
            <a:r>
              <a:rPr lang="en-US" b="0" dirty="0">
                <a:solidFill>
                  <a:srgbClr val="FF0000"/>
                </a:solidFill>
              </a:rPr>
              <a:t>1.8 billion </a:t>
            </a:r>
            <a:r>
              <a:rPr lang="en-US" b="0" dirty="0"/>
              <a:t>of population will be living in regions of complete water </a:t>
            </a:r>
            <a:r>
              <a:rPr lang="en-US" b="0" dirty="0" smtClean="0"/>
              <a:t>shortage by 2025. </a:t>
            </a:r>
            <a:endParaRPr lang="en-US" b="0" dirty="0"/>
          </a:p>
          <a:p>
            <a:pPr lvl="1"/>
            <a:r>
              <a:rPr lang="en-US" b="0" dirty="0"/>
              <a:t> For every </a:t>
            </a:r>
            <a:r>
              <a:rPr lang="en-US" b="0" dirty="0">
                <a:solidFill>
                  <a:srgbClr val="FF0000"/>
                </a:solidFill>
              </a:rPr>
              <a:t>one dollar invested </a:t>
            </a:r>
            <a:r>
              <a:rPr lang="en-US" b="0" dirty="0"/>
              <a:t>in water and sanitation, there is an economic return of </a:t>
            </a:r>
            <a:r>
              <a:rPr lang="en-US" b="0" dirty="0">
                <a:solidFill>
                  <a:srgbClr val="00B050"/>
                </a:solidFill>
              </a:rPr>
              <a:t>three to four dollars</a:t>
            </a:r>
            <a:r>
              <a:rPr lang="en-US" b="0" dirty="0"/>
              <a:t> </a:t>
            </a:r>
          </a:p>
          <a:p>
            <a:endParaRPr lang="en-GB" altLang="en-US" dirty="0" smtClean="0">
              <a:solidFill>
                <a:schemeClr val="accent2"/>
              </a:solidFill>
            </a:endParaRPr>
          </a:p>
        </p:txBody>
      </p:sp>
      <p:sp>
        <p:nvSpPr>
          <p:cNvPr id="512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Introduction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78600-BEE4-4451-9250-E5E7542032AE}" type="slidenum">
              <a:rPr lang="de-DE"/>
              <a:pPr>
                <a:defRPr/>
              </a:pPr>
              <a:t>2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3FB7BDF-88B5-4447-A164-88D4CF4B16E9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949955"/>
              </p:ext>
            </p:extLst>
          </p:nvPr>
        </p:nvGraphicFramePr>
        <p:xfrm>
          <a:off x="251520" y="1124744"/>
          <a:ext cx="8568952" cy="496855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75358"/>
                <a:gridCol w="8193594"/>
              </a:tblGrid>
              <a:tr h="895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[1]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P. </a:t>
                      </a:r>
                      <a:r>
                        <a:rPr lang="en-GB" sz="1800" dirty="0" err="1">
                          <a:effectLst/>
                        </a:rPr>
                        <a:t>Shinde</a:t>
                      </a:r>
                      <a:r>
                        <a:rPr lang="en-GB" sz="1800" dirty="0">
                          <a:effectLst/>
                        </a:rPr>
                        <a:t>, “Water Scenario 2025,” Water Management </a:t>
                      </a:r>
                      <a:r>
                        <a:rPr lang="en-GB" sz="1800" dirty="0" err="1">
                          <a:effectLst/>
                        </a:rPr>
                        <a:t>Scenerio</a:t>
                      </a:r>
                      <a:r>
                        <a:rPr lang="en-GB" sz="1800" dirty="0">
                          <a:effectLst/>
                        </a:rPr>
                        <a:t> 2025 Problems, Issues and Challenges, 2005.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895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[2]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S. Kalogirou, “Seawater desalination using renewable energy sources,” Progress in Energy and Combustion Science, pp. 242-281, 2005.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895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[3]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M.Salem, “Solar Desalination as an Adaptation Tool for Climate Change Impacts on the Water,” 2013.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4626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[4]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R. S. Silver, “Silver Engineering”. London Patent 829,819, 25 September 1957.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895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[5]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J. H. Beamer, D. </a:t>
                      </a:r>
                      <a:r>
                        <a:rPr lang="en-GB" sz="1800" dirty="0" err="1">
                          <a:effectLst/>
                        </a:rPr>
                        <a:t>J.Wilde</a:t>
                      </a:r>
                      <a:r>
                        <a:rPr lang="en-GB" sz="1800" dirty="0">
                          <a:effectLst/>
                        </a:rPr>
                        <a:t>, “The simulation and optimization of a Single Effect MSF desalination plant,” Desalination, pp. 259-262, 1971.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4626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[6]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E. Howe, Fundamental of Water Desalination, New York: Marcel Dekker, 1974.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4626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[7]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S. Khan, “Desalination Technology: An intensive course,” </a:t>
                      </a:r>
                      <a:r>
                        <a:rPr lang="en-GB" sz="1800" dirty="0" err="1">
                          <a:effectLst/>
                        </a:rPr>
                        <a:t>Porthan</a:t>
                      </a:r>
                      <a:r>
                        <a:rPr lang="en-GB" sz="1800" dirty="0">
                          <a:effectLst/>
                        </a:rPr>
                        <a:t> Ltd, 1992.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sp>
        <p:nvSpPr>
          <p:cNvPr id="112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References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5C978-BF80-4EDC-BF52-DE89F781B479}" type="slidenum">
              <a:rPr lang="de-DE"/>
              <a:pPr>
                <a:defRPr/>
              </a:pPr>
              <a:t>29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A9D9FC-F5DF-4831-B9D2-2E4915FAA78A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14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References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5C978-BF80-4EDC-BF52-DE89F781B479}" type="slidenum">
              <a:rPr lang="de-DE"/>
              <a:pPr>
                <a:defRPr/>
              </a:pPr>
              <a:t>30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A9D9FC-F5DF-4831-B9D2-2E4915FAA78A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241915"/>
              </p:ext>
            </p:extLst>
          </p:nvPr>
        </p:nvGraphicFramePr>
        <p:xfrm>
          <a:off x="457200" y="1231739"/>
          <a:ext cx="8435280" cy="471754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14400"/>
                <a:gridCol w="7920880"/>
              </a:tblGrid>
              <a:tr h="630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[8]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S. Al </a:t>
                      </a:r>
                      <a:r>
                        <a:rPr lang="en-GB" sz="1800" dirty="0" err="1">
                          <a:effectLst/>
                        </a:rPr>
                        <a:t>Kharabsheh</a:t>
                      </a:r>
                      <a:r>
                        <a:rPr lang="en-GB" sz="1800" dirty="0">
                          <a:effectLst/>
                        </a:rPr>
                        <a:t>, D.Y. </a:t>
                      </a:r>
                      <a:r>
                        <a:rPr lang="en-GB" sz="1800" dirty="0" err="1">
                          <a:effectLst/>
                        </a:rPr>
                        <a:t>Goswami</a:t>
                      </a:r>
                      <a:r>
                        <a:rPr lang="en-GB" sz="1800" dirty="0">
                          <a:effectLst/>
                        </a:rPr>
                        <a:t>, “Analysis of an innovative water desalination system using low-grade solar heat,” Desalination, vol. 156, pp. 323-332, 2003.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630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[9]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M.Abutayeh, “Theoretical and Experimental Simulation of Passive Vacuum Solar Flash Desalination,” University of South Florida, 2010.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630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[10]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S.C.Maroo, Theoretical Analysis of Driven Flash Desalination System Based on Passive vacuum Generation, 2006.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935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[11]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V.G. Gude, N. Nirmalakhandan, S. Deng, A. Maganti, “Desalination at low temperatures: an exergy analysis,” Desalination and Water Treatment, vol. 40, pp. 272-281, 2012.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630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[12]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H.M.Qiblawey</a:t>
                      </a:r>
                      <a:r>
                        <a:rPr lang="en-GB" sz="1800" dirty="0">
                          <a:effectLst/>
                        </a:rPr>
                        <a:t>, </a:t>
                      </a:r>
                      <a:r>
                        <a:rPr lang="en-GB" sz="1800" dirty="0" err="1">
                          <a:effectLst/>
                        </a:rPr>
                        <a:t>Fawzi</a:t>
                      </a:r>
                      <a:r>
                        <a:rPr lang="en-GB" sz="1800" dirty="0">
                          <a:effectLst/>
                        </a:rPr>
                        <a:t> Banat, “Solar thermal desalination technologies,” Desalination, pp. 633-644, 2008.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630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[13]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V. G. Gude, “Energy storage for desalination processes powered by renewable energy and waste heat sources,” Applied Energy, 2014.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630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[14]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J. </a:t>
                      </a:r>
                      <a:r>
                        <a:rPr lang="en-GB" sz="1800" dirty="0" err="1">
                          <a:effectLst/>
                        </a:rPr>
                        <a:t>Lablanc</a:t>
                      </a:r>
                      <a:r>
                        <a:rPr lang="en-GB" sz="1800" dirty="0">
                          <a:effectLst/>
                        </a:rPr>
                        <a:t>, “Solar Thermal Desalination-A modelling and Experimental Study,” Australia, 2009.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4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784976" cy="5328592"/>
          </a:xfrm>
        </p:spPr>
      </p:pic>
      <p:sp>
        <p:nvSpPr>
          <p:cNvPr id="112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Questions &amp; Answers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5C978-BF80-4EDC-BF52-DE89F781B479}" type="slidenum">
              <a:rPr lang="de-DE"/>
              <a:pPr>
                <a:defRPr/>
              </a:pPr>
              <a:t>31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A9D9FC-F5DF-4831-B9D2-2E4915FAA78A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55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Thank You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5C978-BF80-4EDC-BF52-DE89F781B479}" type="slidenum">
              <a:rPr lang="de-DE"/>
              <a:pPr>
                <a:defRPr/>
              </a:pPr>
              <a:t>32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A9D9FC-F5DF-4831-B9D2-2E4915FAA78A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1"/>
            <a:ext cx="9144000" cy="5400600"/>
          </a:xfrm>
        </p:spPr>
      </p:pic>
    </p:spTree>
    <p:extLst>
      <p:ext uri="{BB962C8B-B14F-4D97-AF65-F5344CB8AC3E}">
        <p14:creationId xmlns:p14="http://schemas.microsoft.com/office/powerpoint/2010/main" val="9908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Why Desalination </a:t>
            </a:r>
            <a:r>
              <a:rPr lang="en-US" sz="3200" dirty="0" smtClean="0"/>
              <a:t>?</a:t>
            </a:r>
            <a:endParaRPr lang="en-US" sz="3200" b="0" dirty="0"/>
          </a:p>
          <a:p>
            <a:r>
              <a:rPr lang="en-US" sz="3000" b="0" dirty="0" smtClean="0">
                <a:solidFill>
                  <a:srgbClr val="0070C0"/>
                </a:solidFill>
              </a:rPr>
              <a:t>United </a:t>
            </a:r>
            <a:r>
              <a:rPr lang="en-US" sz="3000" b="0" dirty="0">
                <a:solidFill>
                  <a:srgbClr val="0070C0"/>
                </a:solidFill>
              </a:rPr>
              <a:t>Nations Organization </a:t>
            </a:r>
            <a:r>
              <a:rPr lang="en-US" sz="3000" b="0" dirty="0" smtClean="0">
                <a:solidFill>
                  <a:srgbClr val="0070C0"/>
                </a:solidFill>
              </a:rPr>
              <a:t>Facts:</a:t>
            </a:r>
            <a:endParaRPr lang="en-US" sz="3000" b="0" dirty="0"/>
          </a:p>
          <a:p>
            <a:pPr lvl="1"/>
            <a:r>
              <a:rPr lang="en-US" sz="2400" b="0" dirty="0"/>
              <a:t> </a:t>
            </a:r>
            <a:r>
              <a:rPr lang="en-US" sz="2400" b="0" dirty="0" smtClean="0"/>
              <a:t>Top </a:t>
            </a:r>
            <a:r>
              <a:rPr lang="en-US" sz="2400" b="0" dirty="0"/>
              <a:t>priority to problem of water scarcity </a:t>
            </a:r>
            <a:endParaRPr lang="en-US" sz="2400" b="0" dirty="0" smtClean="0"/>
          </a:p>
          <a:p>
            <a:pPr lvl="1"/>
            <a:r>
              <a:rPr lang="en-US" sz="2400" b="0" dirty="0" smtClean="0"/>
              <a:t>Nearly </a:t>
            </a:r>
            <a:r>
              <a:rPr lang="en-US" sz="2400" b="0" dirty="0">
                <a:solidFill>
                  <a:srgbClr val="FF0000"/>
                </a:solidFill>
              </a:rPr>
              <a:t>450 million people </a:t>
            </a:r>
            <a:r>
              <a:rPr lang="en-US" sz="2400" b="0" dirty="0"/>
              <a:t>in 29 countries are living in water deficient regions </a:t>
            </a:r>
          </a:p>
          <a:p>
            <a:pPr lvl="1"/>
            <a:r>
              <a:rPr lang="en-US" sz="2400" b="0" dirty="0"/>
              <a:t> More </a:t>
            </a:r>
            <a:r>
              <a:rPr lang="en-US" sz="2400" b="0" dirty="0" smtClean="0"/>
              <a:t>than </a:t>
            </a:r>
            <a:r>
              <a:rPr lang="en-US" sz="2400" b="0" dirty="0">
                <a:solidFill>
                  <a:srgbClr val="FF0000"/>
                </a:solidFill>
              </a:rPr>
              <a:t>1 billion people </a:t>
            </a:r>
            <a:r>
              <a:rPr lang="en-US" sz="2400" b="0" dirty="0"/>
              <a:t>are not getting safe drinking </a:t>
            </a:r>
            <a:r>
              <a:rPr lang="en-US" sz="2400" b="0" dirty="0" smtClean="0"/>
              <a:t>water</a:t>
            </a:r>
            <a:endParaRPr lang="en-US" sz="2400" b="0" dirty="0"/>
          </a:p>
          <a:p>
            <a:pPr lvl="1"/>
            <a:r>
              <a:rPr lang="en-US" sz="2400" b="0" dirty="0"/>
              <a:t> Nearly </a:t>
            </a:r>
            <a:r>
              <a:rPr lang="en-US" sz="2400" b="0" dirty="0">
                <a:solidFill>
                  <a:srgbClr val="FF0000"/>
                </a:solidFill>
              </a:rPr>
              <a:t>half of the world’s population </a:t>
            </a:r>
            <a:r>
              <a:rPr lang="en-US" sz="2400" b="0" dirty="0"/>
              <a:t>is lacking water purification plants. </a:t>
            </a:r>
          </a:p>
          <a:p>
            <a:pPr lvl="1"/>
            <a:r>
              <a:rPr lang="en-US" sz="2400" b="0" dirty="0"/>
              <a:t> In the third world countries, nearly </a:t>
            </a:r>
            <a:r>
              <a:rPr lang="en-US" sz="2400" b="0" dirty="0">
                <a:solidFill>
                  <a:srgbClr val="FF0000"/>
                </a:solidFill>
              </a:rPr>
              <a:t>50 % of diseases</a:t>
            </a:r>
            <a:r>
              <a:rPr lang="en-US" sz="2400" b="0" dirty="0"/>
              <a:t> are due to use of contaminated water. </a:t>
            </a:r>
            <a:r>
              <a:rPr lang="en-US" sz="2400" b="0" dirty="0" smtClean="0"/>
              <a:t> </a:t>
            </a:r>
          </a:p>
        </p:txBody>
      </p:sp>
      <p:sp>
        <p:nvSpPr>
          <p:cNvPr id="512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Introduction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78600-BEE4-4451-9250-E5E7542032AE}" type="slidenum">
              <a:rPr lang="de-DE"/>
              <a:pPr>
                <a:defRPr/>
              </a:pPr>
              <a:t>3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3FB7BDF-88B5-4447-A164-88D4CF4B16E9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86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A </a:t>
            </a:r>
            <a:r>
              <a:rPr lang="en-US" b="0" dirty="0"/>
              <a:t>process of producing potable water by removing dissolved salts from saline or brackish water </a:t>
            </a:r>
            <a:endParaRPr lang="en-US" b="0" dirty="0" smtClean="0"/>
          </a:p>
          <a:p>
            <a:r>
              <a:rPr lang="en-US" b="0" dirty="0" smtClean="0"/>
              <a:t>Conventional </a:t>
            </a:r>
            <a:r>
              <a:rPr lang="en-US" b="0" dirty="0"/>
              <a:t>desalination processes </a:t>
            </a:r>
            <a:r>
              <a:rPr lang="en-US" b="0" dirty="0" smtClean="0"/>
              <a:t>affect:</a:t>
            </a:r>
          </a:p>
          <a:p>
            <a:pPr lvl="1"/>
            <a:r>
              <a:rPr lang="en-US" altLang="en-US" b="0" dirty="0" smtClean="0"/>
              <a:t>Energy</a:t>
            </a:r>
          </a:p>
          <a:p>
            <a:pPr lvl="1"/>
            <a:r>
              <a:rPr lang="en-US" altLang="en-US" b="0" dirty="0" smtClean="0"/>
              <a:t>Economy</a:t>
            </a:r>
          </a:p>
          <a:p>
            <a:pPr lvl="1"/>
            <a:r>
              <a:rPr lang="en-US" altLang="en-US" b="0" dirty="0" smtClean="0"/>
              <a:t>Environment</a:t>
            </a:r>
            <a:endParaRPr lang="en-US" b="0" dirty="0"/>
          </a:p>
          <a:p>
            <a:r>
              <a:rPr lang="en-US" b="0" dirty="0"/>
              <a:t>T</a:t>
            </a:r>
            <a:r>
              <a:rPr lang="en-US" b="0" dirty="0" smtClean="0"/>
              <a:t>o </a:t>
            </a:r>
            <a:r>
              <a:rPr lang="en-US" b="0" dirty="0"/>
              <a:t>produce 1000 </a:t>
            </a:r>
            <a:r>
              <a:rPr lang="en-US" b="0" dirty="0" smtClean="0"/>
              <a:t>cubic meter </a:t>
            </a:r>
            <a:r>
              <a:rPr lang="en-US" b="0" dirty="0"/>
              <a:t>per day of potable </a:t>
            </a:r>
            <a:r>
              <a:rPr lang="en-US" b="0" dirty="0" smtClean="0"/>
              <a:t>water </a:t>
            </a:r>
            <a:r>
              <a:rPr lang="en-US" b="0" dirty="0"/>
              <a:t>need 10,000 tons of oil per </a:t>
            </a:r>
            <a:r>
              <a:rPr lang="en-US" b="0" dirty="0" smtClean="0"/>
              <a:t>year</a:t>
            </a:r>
            <a:r>
              <a:rPr lang="en-US" b="0" dirty="0"/>
              <a:t>. </a:t>
            </a:r>
            <a:endParaRPr lang="en-US" b="0" dirty="0" smtClean="0"/>
          </a:p>
          <a:p>
            <a:r>
              <a:rPr lang="en-US" altLang="en-US" b="0" dirty="0" smtClean="0"/>
              <a:t>Industrial Applications</a:t>
            </a:r>
          </a:p>
        </p:txBody>
      </p:sp>
      <p:sp>
        <p:nvSpPr>
          <p:cNvPr id="614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Desalination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B6080-37B2-466C-98ED-2506764185DC}" type="slidenum">
              <a:rPr lang="de-DE"/>
              <a:pPr>
                <a:defRPr/>
              </a:pPr>
              <a:t>4</a:t>
            </a:fld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031C02-E301-4967-923A-DA571A14E7DE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457200" y="1196975"/>
            <a:ext cx="8291264" cy="4957763"/>
          </a:xfrm>
        </p:spPr>
        <p:txBody>
          <a:bodyPr/>
          <a:lstStyle/>
          <a:p>
            <a:r>
              <a:rPr lang="en-US" b="0" dirty="0">
                <a:solidFill>
                  <a:srgbClr val="0070C0"/>
                </a:solidFill>
              </a:rPr>
              <a:t>Aristotle </a:t>
            </a:r>
            <a:r>
              <a:rPr lang="en-US" b="0" dirty="0" smtClean="0">
                <a:solidFill>
                  <a:srgbClr val="0070C0"/>
                </a:solidFill>
              </a:rPr>
              <a:t>: </a:t>
            </a:r>
            <a:r>
              <a:rPr lang="en-US" b="0" dirty="0"/>
              <a:t>Water cycle is a huge solar energy open distillation plant </a:t>
            </a:r>
            <a:endParaRPr lang="en-US" b="0" dirty="0" smtClean="0"/>
          </a:p>
          <a:p>
            <a:r>
              <a:rPr lang="en-US" b="0" dirty="0" smtClean="0">
                <a:solidFill>
                  <a:srgbClr val="0070C0"/>
                </a:solidFill>
              </a:rPr>
              <a:t>Alexander : </a:t>
            </a:r>
            <a:r>
              <a:rPr lang="en-US" b="0" dirty="0" smtClean="0"/>
              <a:t>Desalination </a:t>
            </a:r>
            <a:r>
              <a:rPr lang="en-US" b="0" dirty="0"/>
              <a:t>of seawater was being carried out by sailors </a:t>
            </a:r>
            <a:endParaRPr lang="en-US" b="0" dirty="0" smtClean="0"/>
          </a:p>
          <a:p>
            <a:r>
              <a:rPr lang="en-US" b="0" dirty="0">
                <a:solidFill>
                  <a:srgbClr val="0070C0"/>
                </a:solidFill>
              </a:rPr>
              <a:t>Wheeler and </a:t>
            </a:r>
            <a:r>
              <a:rPr lang="en-US" b="0" dirty="0" smtClean="0">
                <a:solidFill>
                  <a:srgbClr val="0070C0"/>
                </a:solidFill>
              </a:rPr>
              <a:t>Evans: </a:t>
            </a:r>
            <a:r>
              <a:rPr lang="en-US" b="0" dirty="0"/>
              <a:t>F</a:t>
            </a:r>
            <a:r>
              <a:rPr lang="en-US" b="0" dirty="0" smtClean="0"/>
              <a:t>irst </a:t>
            </a:r>
            <a:r>
              <a:rPr lang="en-US" b="0" dirty="0"/>
              <a:t>patent on solar desalination </a:t>
            </a:r>
            <a:r>
              <a:rPr lang="en-US" b="0" dirty="0" smtClean="0"/>
              <a:t>in 1870</a:t>
            </a:r>
          </a:p>
          <a:p>
            <a:r>
              <a:rPr lang="en-US" b="0" dirty="0" smtClean="0">
                <a:solidFill>
                  <a:srgbClr val="0070C0"/>
                </a:solidFill>
              </a:rPr>
              <a:t>Carlos Wilson: </a:t>
            </a:r>
            <a:r>
              <a:rPr lang="en-US" b="0" dirty="0"/>
              <a:t>F</a:t>
            </a:r>
            <a:r>
              <a:rPr lang="en-US" b="0" dirty="0" smtClean="0"/>
              <a:t>irst solar </a:t>
            </a:r>
            <a:r>
              <a:rPr lang="en-US" b="0" dirty="0"/>
              <a:t>desalination plant </a:t>
            </a:r>
            <a:r>
              <a:rPr lang="en-US" b="0" dirty="0" smtClean="0"/>
              <a:t>in 1872</a:t>
            </a:r>
            <a:r>
              <a:rPr lang="en-US" b="0" dirty="0"/>
              <a:t>.</a:t>
            </a:r>
            <a:endParaRPr lang="en-US" b="0" dirty="0" smtClean="0"/>
          </a:p>
          <a:p>
            <a:r>
              <a:rPr lang="en-US" b="0" dirty="0">
                <a:solidFill>
                  <a:srgbClr val="0070C0"/>
                </a:solidFill>
              </a:rPr>
              <a:t>Al-</a:t>
            </a:r>
            <a:r>
              <a:rPr lang="en-US" b="0" dirty="0" err="1">
                <a:solidFill>
                  <a:srgbClr val="0070C0"/>
                </a:solidFill>
              </a:rPr>
              <a:t>Kharabsheh</a:t>
            </a:r>
            <a:r>
              <a:rPr lang="en-US" b="0" dirty="0">
                <a:solidFill>
                  <a:srgbClr val="0070C0"/>
                </a:solidFill>
              </a:rPr>
              <a:t> and </a:t>
            </a:r>
            <a:r>
              <a:rPr lang="en-US" b="0" dirty="0" err="1" smtClean="0">
                <a:solidFill>
                  <a:srgbClr val="0070C0"/>
                </a:solidFill>
              </a:rPr>
              <a:t>Goswami</a:t>
            </a:r>
            <a:r>
              <a:rPr lang="en-US" b="0" dirty="0" smtClean="0">
                <a:solidFill>
                  <a:srgbClr val="0070C0"/>
                </a:solidFill>
              </a:rPr>
              <a:t>: </a:t>
            </a:r>
            <a:r>
              <a:rPr lang="fr-FR" b="0" dirty="0"/>
              <a:t>Solar </a:t>
            </a:r>
            <a:r>
              <a:rPr lang="fr-FR" b="0" dirty="0" err="1"/>
              <a:t>desalination</a:t>
            </a:r>
            <a:r>
              <a:rPr lang="fr-FR" b="0" dirty="0"/>
              <a:t> by passive vacuum technique </a:t>
            </a:r>
            <a:r>
              <a:rPr lang="fr-FR" b="0" dirty="0" smtClean="0"/>
              <a:t> in 2009.</a:t>
            </a:r>
            <a:endParaRPr lang="en-US" b="0" dirty="0" smtClean="0"/>
          </a:p>
          <a:p>
            <a:endParaRPr lang="de-DE" altLang="en-US" dirty="0" smtClean="0"/>
          </a:p>
        </p:txBody>
      </p:sp>
      <p:sp>
        <p:nvSpPr>
          <p:cNvPr id="717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Brief History of Desalination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EC14F-2C84-4F85-A9D6-8B1D3036A7CE}" type="slidenum">
              <a:rPr lang="de-DE"/>
              <a:pPr>
                <a:defRPr/>
              </a:pPr>
              <a:t>5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37AC75-4461-40AF-8A30-2F9A2AF77D8C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457200" y="1196975"/>
            <a:ext cx="8291264" cy="4957763"/>
          </a:xfrm>
        </p:spPr>
        <p:txBody>
          <a:bodyPr/>
          <a:lstStyle/>
          <a:p>
            <a:r>
              <a:rPr lang="de-DE" altLang="en-US" dirty="0" smtClean="0">
                <a:solidFill>
                  <a:srgbClr val="0070C0"/>
                </a:solidFill>
              </a:rPr>
              <a:t>Direct Solar Desalination:</a:t>
            </a:r>
          </a:p>
          <a:p>
            <a:r>
              <a:rPr lang="de-DE" altLang="en-US" sz="2400" dirty="0" smtClean="0"/>
              <a:t>Solar energy is used directly to produce potable water.</a:t>
            </a:r>
          </a:p>
          <a:p>
            <a:r>
              <a:rPr lang="de-DE" altLang="en-US" sz="2400" dirty="0" smtClean="0"/>
              <a:t>For example, Solar Stills</a:t>
            </a:r>
          </a:p>
          <a:p>
            <a:pPr marL="0" indent="0">
              <a:buNone/>
            </a:pPr>
            <a:endParaRPr lang="de-DE" altLang="en-US" sz="2400" dirty="0" smtClean="0"/>
          </a:p>
          <a:p>
            <a:r>
              <a:rPr lang="de-DE" altLang="en-US" dirty="0" smtClean="0">
                <a:solidFill>
                  <a:srgbClr val="0070C0"/>
                </a:solidFill>
              </a:rPr>
              <a:t>Indirect Solar Desalination:</a:t>
            </a:r>
          </a:p>
          <a:p>
            <a:r>
              <a:rPr lang="de-DE" altLang="en-US" sz="2400" dirty="0" smtClean="0"/>
              <a:t>Saline water is heated separately in solar collector</a:t>
            </a:r>
          </a:p>
          <a:p>
            <a:r>
              <a:rPr lang="de-DE" altLang="en-US" sz="2400" dirty="0" smtClean="0"/>
              <a:t>Hot water is fed in flashchamber</a:t>
            </a:r>
          </a:p>
          <a:p>
            <a:r>
              <a:rPr lang="de-DE" altLang="en-US" sz="2400" dirty="0" smtClean="0"/>
              <a:t>For example, Solar Multi Stage Flash Desalination unit</a:t>
            </a:r>
          </a:p>
        </p:txBody>
      </p:sp>
      <p:sp>
        <p:nvSpPr>
          <p:cNvPr id="717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Solar Desalination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EC14F-2C84-4F85-A9D6-8B1D3036A7CE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37AC75-4461-40AF-8A30-2F9A2AF77D8C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49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91264" cy="49577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This concept can be understood by following equation</a:t>
                </a:r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de-DE" altLang="en-US" sz="2400" dirty="0" smtClean="0"/>
              </a:p>
              <a:p>
                <a:pPr marL="800100" lvl="2" indent="0">
                  <a:buNone/>
                </a:pPr>
                <a:r>
                  <a:rPr lang="de-DE" altLang="en-US" sz="2400" dirty="0" smtClean="0"/>
                  <a:t>where;</a:t>
                </a:r>
              </a:p>
              <a:p>
                <a:pPr marL="1714500" lvl="4" indent="0">
                  <a:buNone/>
                </a:pPr>
                <a:r>
                  <a:rPr lang="en-US" sz="2400" dirty="0"/>
                  <a:t>P = 101325 </a:t>
                </a:r>
                <a:r>
                  <a:rPr lang="en-US" sz="2400" dirty="0" smtClean="0"/>
                  <a:t>Pa</a:t>
                </a:r>
              </a:p>
              <a:p>
                <a:pPr marL="1714500" lvl="4" indent="0">
                  <a:buNone/>
                </a:pPr>
                <a:r>
                  <a:rPr lang="en-US" sz="2400" dirty="0"/>
                  <a:t>ρ = 997.04 kg/m</a:t>
                </a:r>
                <a:r>
                  <a:rPr lang="en-US" sz="2400" baseline="30000" dirty="0"/>
                  <a:t>3</a:t>
                </a:r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1714500" lvl="4" indent="0">
                  <a:buNone/>
                </a:pPr>
                <a:r>
                  <a:rPr lang="en-US" sz="2400" dirty="0"/>
                  <a:t>g = 9.81 </a:t>
                </a:r>
                <a:r>
                  <a:rPr lang="en-US" sz="2400" dirty="0" smtClean="0"/>
                  <a:t>m/s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 </a:t>
                </a:r>
              </a:p>
              <a:p>
                <a:pPr marL="800100" lvl="2" indent="0">
                  <a:buNone/>
                </a:pPr>
                <a:r>
                  <a:rPr lang="en-US" sz="2400" dirty="0" smtClean="0"/>
                  <a:t>Hence,</a:t>
                </a:r>
                <a:endParaRPr lang="en-US" sz="2400" baseline="30000" dirty="0" smtClean="0"/>
              </a:p>
              <a:p>
                <a:pPr marL="1714500" lvl="4" indent="0">
                  <a:buNone/>
                </a:pPr>
                <a:r>
                  <a:rPr lang="en-US" sz="2400" dirty="0"/>
                  <a:t>h = 10.37 </a:t>
                </a:r>
                <a:r>
                  <a:rPr lang="en-US" sz="2400" dirty="0" smtClean="0"/>
                  <a:t>meters</a:t>
                </a:r>
              </a:p>
              <a:p>
                <a:pPr marL="400050" lvl="1" indent="0">
                  <a:buNone/>
                </a:pPr>
                <a:r>
                  <a:rPr lang="en-US" sz="2400" dirty="0"/>
                  <a:t>Therefore, theoretically vacuum will be generated passively if the chamber is placed at 10.37 meters height from the ground with hydrostatic balance.</a:t>
                </a:r>
                <a:endParaRPr lang="de-DE" altLang="en-US" sz="2400" dirty="0" smtClean="0"/>
              </a:p>
            </p:txBody>
          </p:sp>
        </mc:Choice>
        <mc:Fallback xmlns="">
          <p:sp>
            <p:nvSpPr>
              <p:cNvPr id="7170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91264" cy="4957763"/>
              </a:xfrm>
              <a:blipFill rotWithShape="1">
                <a:blip r:embed="rId2"/>
                <a:stretch>
                  <a:fillRect l="-1103" t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Concept of Passive Vacuum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EC14F-2C84-4F85-A9D6-8B1D3036A7CE}" type="slidenum">
              <a:rPr lang="de-DE"/>
              <a:pPr>
                <a:defRPr/>
              </a:pPr>
              <a:t>7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37AC75-4461-40AF-8A30-2F9A2AF77D8C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457200" y="1196975"/>
            <a:ext cx="8291264" cy="4957763"/>
          </a:xfrm>
        </p:spPr>
        <p:txBody>
          <a:bodyPr/>
          <a:lstStyle/>
          <a:p>
            <a:r>
              <a:rPr lang="en-GB" b="0" dirty="0"/>
              <a:t>The decrease in the pressure of evaporation chamber causes increment in the rate of evaporation of feed </a:t>
            </a:r>
            <a:r>
              <a:rPr lang="en-GB" b="0" dirty="0" smtClean="0"/>
              <a:t>water.</a:t>
            </a:r>
          </a:p>
          <a:p>
            <a:endParaRPr lang="de-DE" altLang="en-US" b="0" dirty="0" smtClean="0">
              <a:solidFill>
                <a:srgbClr val="0070C0"/>
              </a:solidFill>
            </a:endParaRPr>
          </a:p>
        </p:txBody>
      </p:sp>
      <p:sp>
        <p:nvSpPr>
          <p:cNvPr id="717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Effect of Pressure on Evaporation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M.Ihsan ul Haq/ NUST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EC14F-2C84-4F85-A9D6-8B1D3036A7CE}" type="slidenum">
              <a:rPr lang="de-DE"/>
              <a:pPr>
                <a:defRPr/>
              </a:pPr>
              <a:t>8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37AC75-4461-40AF-8A30-2F9A2AF77D8C}" type="datetime5">
              <a:rPr lang="en-US"/>
              <a:pPr>
                <a:defRPr/>
              </a:pPr>
              <a:t>9-May-15</a:t>
            </a:fld>
            <a:endParaRPr lang="de-DE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29556798"/>
              </p:ext>
            </p:extLst>
          </p:nvPr>
        </p:nvGraphicFramePr>
        <p:xfrm>
          <a:off x="1835696" y="2276872"/>
          <a:ext cx="612068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24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DATE Conference Template">
      <a:dk1>
        <a:srgbClr val="000000"/>
      </a:dk1>
      <a:lt1>
        <a:sysClr val="window" lastClr="FFFFFF"/>
      </a:lt1>
      <a:dk2>
        <a:srgbClr val="00456E"/>
      </a:dk2>
      <a:lt2>
        <a:srgbClr val="D8D8D8"/>
      </a:lt2>
      <a:accent1>
        <a:srgbClr val="377ED5"/>
      </a:accent1>
      <a:accent2>
        <a:srgbClr val="D83A36"/>
      </a:accent2>
      <a:accent3>
        <a:srgbClr val="A5DB39"/>
      </a:accent3>
      <a:accent4>
        <a:srgbClr val="7E4CBA"/>
      </a:accent4>
      <a:accent5>
        <a:srgbClr val="FFED00"/>
      </a:accent5>
      <a:accent6>
        <a:srgbClr val="FF963F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2360</Words>
  <Application>Microsoft Office PowerPoint</Application>
  <PresentationFormat>On-screen Show (4:3)</PresentationFormat>
  <Paragraphs>372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Larissa</vt:lpstr>
      <vt:lpstr>5th International Mechanical Engineering Congress</vt:lpstr>
      <vt:lpstr>Presentation Scheme</vt:lpstr>
      <vt:lpstr>Introduction</vt:lpstr>
      <vt:lpstr>Introduction</vt:lpstr>
      <vt:lpstr>Desalination</vt:lpstr>
      <vt:lpstr>Brief History of Desalination</vt:lpstr>
      <vt:lpstr>Solar Desalination</vt:lpstr>
      <vt:lpstr>Concept of Passive Vacuum</vt:lpstr>
      <vt:lpstr>Effect of Pressure on Evaporation</vt:lpstr>
      <vt:lpstr>Calculation of Area of Solar Collector</vt:lpstr>
      <vt:lpstr>Generation of Passive Vacuum </vt:lpstr>
      <vt:lpstr>Process Configuration</vt:lpstr>
      <vt:lpstr>Process Configuration</vt:lpstr>
      <vt:lpstr>Process Configuration</vt:lpstr>
      <vt:lpstr>Energy Analysis</vt:lpstr>
      <vt:lpstr>Energy Analysis</vt:lpstr>
      <vt:lpstr>Exergy Analysis</vt:lpstr>
      <vt:lpstr>Exergy Analysis</vt:lpstr>
      <vt:lpstr>Exergy Analysis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Conclusion</vt:lpstr>
      <vt:lpstr>Conclusion</vt:lpstr>
      <vt:lpstr>Acknowledgement</vt:lpstr>
      <vt:lpstr>References</vt:lpstr>
      <vt:lpstr>References</vt:lpstr>
      <vt:lpstr>Questions &amp; Answers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Conference Template</dc:title>
  <dc:creator>Jano Gebelein</dc:creator>
  <cp:lastModifiedBy>ABC</cp:lastModifiedBy>
  <cp:revision>138</cp:revision>
  <dcterms:created xsi:type="dcterms:W3CDTF">2012-02-16T16:17:30Z</dcterms:created>
  <dcterms:modified xsi:type="dcterms:W3CDTF">2015-05-09T04:36:08Z</dcterms:modified>
</cp:coreProperties>
</file>