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67" d="100"/>
          <a:sy n="67" d="100"/>
        </p:scale>
        <p:origin x="-10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831EE-1968-4E5B-9F62-C0F931C7B818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3A45C-E0B0-4C5F-BDE5-8CE5652D8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386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341D-6651-41AD-8006-442365EBDC8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341D-6651-41AD-8006-442365EBDC8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341D-6651-41AD-8006-442365EBDC8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341D-6651-41AD-8006-442365EBDC8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341D-6651-41AD-8006-442365EBDC8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341D-6651-41AD-8006-442365EBDC8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341D-6651-41AD-8006-442365EBDC8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341D-6651-41AD-8006-442365EBDC8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341D-6651-41AD-8006-442365EBDC8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341D-6651-41AD-8006-442365EBDC8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341D-6651-41AD-8006-442365EBDC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341D-6651-41AD-8006-442365EBDC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341D-6651-41AD-8006-442365EBDC8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341D-6651-41AD-8006-442365EBDC8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341D-6651-41AD-8006-442365EBDC8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341D-6651-41AD-8006-442365EBDC8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341D-6651-41AD-8006-442365EBDC8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5341D-6651-41AD-8006-442365EBDC8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759A-B043-4FD9-A682-72C802A6B5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825E-313A-4214-968E-2B2ACC13C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561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759A-B043-4FD9-A682-72C802A6B5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825E-313A-4214-968E-2B2ACC13C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43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759A-B043-4FD9-A682-72C802A6B5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825E-313A-4214-968E-2B2ACC13C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35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759A-B043-4FD9-A682-72C802A6B5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825E-313A-4214-968E-2B2ACC13C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169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759A-B043-4FD9-A682-72C802A6B5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825E-313A-4214-968E-2B2ACC13C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94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759A-B043-4FD9-A682-72C802A6B5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825E-313A-4214-968E-2B2ACC13C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355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759A-B043-4FD9-A682-72C802A6B5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825E-313A-4214-968E-2B2ACC13C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613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759A-B043-4FD9-A682-72C802A6B5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825E-313A-4214-968E-2B2ACC13C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652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759A-B043-4FD9-A682-72C802A6B5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825E-313A-4214-968E-2B2ACC13C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965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759A-B043-4FD9-A682-72C802A6B5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825E-313A-4214-968E-2B2ACC13C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534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759A-B043-4FD9-A682-72C802A6B5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825E-313A-4214-968E-2B2ACC13C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889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C759A-B043-4FD9-A682-72C802A6B5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6825E-313A-4214-968E-2B2ACC13C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419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khan@pnec.nust.edu.p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381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61707" y="1125600"/>
            <a:ext cx="842989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5th INTERNATIONAL MECHANICAL ENGINEERING CONGRESS, 9th &amp; 10th MAY, 2015, Karachi-Pakistan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/>
          </a:p>
        </p:txBody>
      </p:sp>
      <p:pic>
        <p:nvPicPr>
          <p:cNvPr id="32" name="Picture 31" descr="nust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123413" cy="11234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3" name="Picture 32" descr="PNEC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1"/>
            <a:ext cx="914400" cy="11234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5" name="Rectangle 34"/>
          <p:cNvSpPr/>
          <p:nvPr/>
        </p:nvSpPr>
        <p:spPr>
          <a:xfrm>
            <a:off x="1426029" y="-34499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TEMPERATURE PREDICTION OF A SOLID BODY BY TWO-COLOR METHOD USING IMAGE-PROCESSING TECHNIQUE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5181600"/>
            <a:ext cx="68253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Dr Sohaib Zia Khan, Dr</a:t>
            </a:r>
            <a:r>
              <a:rPr lang="en-US" b="1" dirty="0">
                <a:solidFill>
                  <a:srgbClr val="002060"/>
                </a:solidFill>
              </a:rPr>
              <a:t>. Muhammad Ali </a:t>
            </a:r>
            <a:r>
              <a:rPr lang="en-US" b="1" dirty="0" smtClean="0">
                <a:solidFill>
                  <a:srgbClr val="002060"/>
                </a:solidFill>
              </a:rPr>
              <a:t>Khan, Hamza Ahmed,                Ali ZainUl Abedeen, Tayyab Gulfaraz, Hassaan Ul Haq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i="1" dirty="0" smtClean="0">
              <a:solidFill>
                <a:srgbClr val="002060"/>
              </a:solidFill>
            </a:endParaRPr>
          </a:p>
          <a:p>
            <a:pPr algn="ctr"/>
            <a:r>
              <a:rPr lang="en-US" i="1" dirty="0" smtClean="0">
                <a:solidFill>
                  <a:srgbClr val="002060"/>
                </a:solidFill>
              </a:rPr>
              <a:t>Department </a:t>
            </a:r>
            <a:r>
              <a:rPr lang="en-US" i="1" dirty="0">
                <a:solidFill>
                  <a:srgbClr val="002060"/>
                </a:solidFill>
              </a:rPr>
              <a:t>of Engineering </a:t>
            </a:r>
            <a:r>
              <a:rPr lang="en-US" i="1" dirty="0" smtClean="0">
                <a:solidFill>
                  <a:srgbClr val="002060"/>
                </a:solidFill>
              </a:rPr>
              <a:t>Sciences, NUST-PNEC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572000" cy="2438400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>
            <a:bevelT prst="relaxedInset"/>
          </a:sp3d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6"/>
          <a:srcRect l="2032" t="5229" r="6151" b="7837"/>
          <a:stretch>
            <a:fillRect/>
          </a:stretch>
        </p:blipFill>
        <p:spPr bwMode="auto">
          <a:xfrm>
            <a:off x="5181600" y="1371600"/>
            <a:ext cx="3224665" cy="2490788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="" xmlns:p14="http://schemas.microsoft.com/office/powerpoint/2010/main" val="14368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521927" y="-11151"/>
            <a:ext cx="8991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Temperature prediction by two color method</a:t>
            </a:r>
            <a:endParaRPr lang="en-US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97766" y="400110"/>
            <a:ext cx="5646234" cy="0"/>
          </a:xfrm>
          <a:prstGeom prst="line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838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Experimental Work</a:t>
            </a: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endParaRPr lang="en-US" i="1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13716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Soft code schematic</a:t>
            </a:r>
            <a:endParaRPr lang="en-US" dirty="0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18494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40386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142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521927" y="-11151"/>
            <a:ext cx="8991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Temperature prediction by two color method</a:t>
            </a:r>
            <a:endParaRPr lang="en-US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97766" y="400110"/>
            <a:ext cx="5646234" cy="0"/>
          </a:xfrm>
          <a:prstGeom prst="line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838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and Conclusion</a:t>
            </a: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endParaRPr lang="en-US" i="1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13716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Measurement at Furnace 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6800" y="18288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On </a:t>
            </a:r>
            <a:r>
              <a:rPr lang="en-US" dirty="0" smtClean="0"/>
              <a:t>furnace A, three experiments were performed at the temperature of 1000ᵒC, 1050ᵒC and 1100ᵒC, respectively.</a:t>
            </a:r>
            <a:endParaRPr lang="en-US" dirty="0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743200"/>
            <a:ext cx="4772025" cy="27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142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521927" y="-11151"/>
            <a:ext cx="8991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Temperature prediction by two color method</a:t>
            </a:r>
            <a:endParaRPr lang="en-US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97766" y="400110"/>
            <a:ext cx="5646234" cy="0"/>
          </a:xfrm>
          <a:prstGeom prst="line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838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and Conclusion</a:t>
            </a: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endParaRPr lang="en-US" i="1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27432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Measurement at Furnace A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769943"/>
            <a:ext cx="3657600" cy="608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142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521927" y="-11151"/>
            <a:ext cx="8991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Temperature prediction by two color method</a:t>
            </a:r>
            <a:endParaRPr lang="en-US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97766" y="400110"/>
            <a:ext cx="5646234" cy="0"/>
          </a:xfrm>
          <a:prstGeom prst="line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838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and Conclusion</a:t>
            </a: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endParaRPr lang="en-US" i="1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13716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Measurement at Furnace A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685800"/>
            <a:ext cx="3429000" cy="581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142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521927" y="-11151"/>
            <a:ext cx="8991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Temperature prediction by two color method</a:t>
            </a:r>
            <a:endParaRPr lang="en-US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97766" y="400110"/>
            <a:ext cx="5646234" cy="0"/>
          </a:xfrm>
          <a:prstGeom prst="line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838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and Conclusion</a:t>
            </a: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endParaRPr lang="en-US" i="1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13716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Measurement at Furnace A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752600"/>
            <a:ext cx="4800600" cy="456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142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521927" y="-11151"/>
            <a:ext cx="8991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Temperature prediction by two color method</a:t>
            </a:r>
            <a:endParaRPr lang="en-US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97766" y="400110"/>
            <a:ext cx="5646234" cy="0"/>
          </a:xfrm>
          <a:prstGeom prst="line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838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and Conclusion</a:t>
            </a: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endParaRPr lang="en-US" i="1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13716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Measurement at Furnace B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396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447800"/>
            <a:ext cx="459970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142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521927" y="-11151"/>
            <a:ext cx="8991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Temperature prediction by two color method</a:t>
            </a:r>
            <a:endParaRPr lang="en-US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97766" y="400110"/>
            <a:ext cx="5646234" cy="0"/>
          </a:xfrm>
          <a:prstGeom prst="line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838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and Conclusion</a:t>
            </a: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endParaRPr lang="en-US" i="1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667000" y="1524000"/>
          <a:ext cx="4800600" cy="3886202"/>
        </p:xfrm>
        <a:graphic>
          <a:graphicData uri="http://schemas.openxmlformats.org/drawingml/2006/table">
            <a:tbl>
              <a:tblPr/>
              <a:tblGrid>
                <a:gridCol w="2285018"/>
                <a:gridCol w="2515582"/>
              </a:tblGrid>
              <a:tr h="11854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Measured Temperature °C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Average Predicted temperature °C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6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>
                          <a:latin typeface="Times New Roman"/>
                          <a:ea typeface="Times New Roman"/>
                          <a:cs typeface="Times New Roman"/>
                        </a:rPr>
                        <a:t>Furnace 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3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1006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1050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1061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1114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5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>
                          <a:latin typeface="Times New Roman"/>
                          <a:ea typeface="Times New Roman"/>
                          <a:cs typeface="Times New Roman"/>
                        </a:rPr>
                        <a:t>Furnace 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3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1110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1118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1150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1042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1210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1191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1280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1272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142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521927" y="-11151"/>
            <a:ext cx="8991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Temperature prediction by two color method</a:t>
            </a:r>
            <a:endParaRPr lang="en-US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97766" y="400110"/>
            <a:ext cx="5646234" cy="0"/>
          </a:xfrm>
          <a:prstGeom prst="line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838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and Conclusion</a:t>
            </a: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endParaRPr lang="en-US" i="1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1447800"/>
            <a:ext cx="708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Results </a:t>
            </a:r>
            <a:r>
              <a:rPr lang="en-US" dirty="0" smtClean="0"/>
              <a:t>have shown that the method is good enough for industrial application. 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use of this technique can be beneficial in industries where temperature measurement is an imperative requirement. 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This </a:t>
            </a:r>
            <a:r>
              <a:rPr lang="en-US" dirty="0" smtClean="0"/>
              <a:t>may provide a long-term solution to the industry as a non-contact technique and the system would have high working life than ordinary contact techniques. 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However</a:t>
            </a:r>
            <a:r>
              <a:rPr lang="en-US" dirty="0" smtClean="0"/>
              <a:t>, error in predicted results can be reduced by taking the </a:t>
            </a:r>
            <a:r>
              <a:rPr lang="en-US" dirty="0" smtClean="0"/>
              <a:t>images from both filters with out any delay.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42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497766" y="400110"/>
            <a:ext cx="5646234" cy="0"/>
          </a:xfrm>
          <a:prstGeom prst="line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0999" y="90965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CONTACT ME:</a:t>
            </a:r>
            <a:endParaRPr lang="en-US" i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405160" y="1447800"/>
            <a:ext cx="7367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 smtClean="0">
              <a:latin typeface="Century Gothic" pitchFamily="34" charset="0"/>
            </a:endParaRPr>
          </a:p>
          <a:p>
            <a:endParaRPr lang="en-GB" sz="1600" dirty="0" smtClean="0">
              <a:latin typeface="Century Gothic" pitchFamily="34" charset="0"/>
            </a:endParaRPr>
          </a:p>
          <a:p>
            <a:endParaRPr lang="en-GB" sz="1600" dirty="0">
              <a:latin typeface="Century Gothic" pitchFamily="34" charset="0"/>
            </a:endParaRPr>
          </a:p>
          <a:p>
            <a:endParaRPr lang="en-GB" sz="1600" dirty="0">
              <a:latin typeface="Century Gothic" pitchFamily="34" charset="0"/>
            </a:endParaRPr>
          </a:p>
          <a:p>
            <a:endParaRPr lang="en-GB" sz="1600" dirty="0" smtClean="0">
              <a:latin typeface="Century Gothic" pitchFamily="34" charset="0"/>
            </a:endParaRPr>
          </a:p>
          <a:p>
            <a:endParaRPr lang="en-GB" sz="1600" dirty="0">
              <a:latin typeface="Century Gothic" pitchFamily="34" charset="0"/>
            </a:endParaRPr>
          </a:p>
          <a:p>
            <a:endParaRPr lang="en-GB" sz="1600" dirty="0" smtClean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438400"/>
            <a:ext cx="617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Muhammad Ali Khan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Engineering Sciences Department</a:t>
            </a:r>
          </a:p>
          <a:p>
            <a:r>
              <a:rPr lang="en-US" dirty="0" smtClean="0"/>
              <a:t>Room 105, Post Graduate Building</a:t>
            </a:r>
          </a:p>
          <a:p>
            <a:r>
              <a:rPr lang="en-US" dirty="0" smtClean="0"/>
              <a:t>PNS JAUHAR, Pakistan Navy Engineering College</a:t>
            </a:r>
          </a:p>
          <a:p>
            <a:r>
              <a:rPr lang="en-US" dirty="0" smtClean="0"/>
              <a:t>National University of Sciences and Technology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makhan@pnec.nust.edu.pk</a:t>
            </a:r>
            <a:endParaRPr lang="en-US" dirty="0" smtClean="0"/>
          </a:p>
          <a:p>
            <a:r>
              <a:rPr lang="en-US" dirty="0" smtClean="0"/>
              <a:t>021-99240752</a:t>
            </a:r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3521927" y="-11151"/>
            <a:ext cx="8991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Temperature prediction by two color method</a:t>
            </a:r>
            <a:endParaRPr lang="en-US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19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521927" y="-11151"/>
            <a:ext cx="8991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Temperature prediction by two color method</a:t>
            </a:r>
            <a:endParaRPr lang="en-US" sz="20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97766" y="400110"/>
            <a:ext cx="5646234" cy="0"/>
          </a:xfrm>
          <a:prstGeom prst="line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9144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Contents</a:t>
            </a:r>
          </a:p>
          <a:p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endParaRPr lang="en-US" i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i="1" dirty="0" smtClean="0"/>
              <a:t>Identification and significance of the problem</a:t>
            </a:r>
          </a:p>
          <a:p>
            <a:endParaRPr lang="en-US" i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i="1" dirty="0" smtClean="0"/>
              <a:t>Theoretical background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i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i="1" dirty="0" smtClean="0"/>
              <a:t>Experimental </a:t>
            </a:r>
            <a:r>
              <a:rPr lang="en-US" i="1" dirty="0" smtClean="0"/>
              <a:t>Work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i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i="1" dirty="0" smtClean="0"/>
              <a:t>Results and Conclusion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14001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521927" y="-11151"/>
            <a:ext cx="8991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Temperature prediction by two color method</a:t>
            </a:r>
            <a:endParaRPr lang="en-US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97766" y="400110"/>
            <a:ext cx="5646234" cy="0"/>
          </a:xfrm>
          <a:prstGeom prst="line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838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Temperature Measurement in industrial equipments – Simple or Complex????</a:t>
            </a: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endParaRPr lang="en-US" i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28600" y="1820102"/>
            <a:ext cx="518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u="sng" dirty="0" smtClean="0">
                <a:latin typeface="Century Gothic" pitchFamily="34" charset="0"/>
              </a:rPr>
              <a:t>Measurement methods: Contact and Non Contact</a:t>
            </a:r>
          </a:p>
          <a:p>
            <a:endParaRPr lang="en-GB" sz="1600" b="1" i="1" u="sng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endParaRPr lang="en-GB" sz="16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endParaRPr lang="en-GB" sz="16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endParaRPr lang="en-GB" sz="16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en-GB" sz="1600" dirty="0" smtClean="0">
                <a:solidFill>
                  <a:srgbClr val="002060"/>
                </a:solidFill>
                <a:latin typeface="Century Gothic" pitchFamily="34" charset="0"/>
              </a:rPr>
              <a:t>Contact: Physical contact at the point of interest; </a:t>
            </a:r>
          </a:p>
          <a:p>
            <a:r>
              <a:rPr lang="en-GB" sz="1600" dirty="0" smtClean="0">
                <a:solidFill>
                  <a:srgbClr val="002060"/>
                </a:solidFill>
                <a:latin typeface="Century Gothic" pitchFamily="34" charset="0"/>
              </a:rPr>
              <a:t>Highly accurate but can only provide the temperature at the mounted location. </a:t>
            </a:r>
          </a:p>
          <a:p>
            <a:r>
              <a:rPr lang="en-GB" sz="1600" dirty="0" smtClean="0">
                <a:solidFill>
                  <a:srgbClr val="002060"/>
                </a:solidFill>
                <a:latin typeface="Century Gothic" pitchFamily="34" charset="0"/>
              </a:rPr>
              <a:t>- Thermometers &amp; Thermocouples...</a:t>
            </a:r>
          </a:p>
          <a:p>
            <a:pPr algn="ctr"/>
            <a:endParaRPr lang="en-GB" sz="1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042118"/>
            <a:ext cx="5410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2060"/>
                </a:solidFill>
                <a:latin typeface="Century Gothic" pitchFamily="34" charset="0"/>
              </a:rPr>
              <a:t>Non-Contact: Not physically in contact at the point of interest;  Fairly accurate; Can provide the temperature of multiple locations.</a:t>
            </a:r>
          </a:p>
          <a:p>
            <a:r>
              <a:rPr lang="en-GB" sz="1600" dirty="0" smtClean="0">
                <a:solidFill>
                  <a:srgbClr val="002060"/>
                </a:solidFill>
                <a:latin typeface="Century Gothic" pitchFamily="34" charset="0"/>
              </a:rPr>
              <a:t>- Laser based temperature measurement guns</a:t>
            </a:r>
          </a:p>
          <a:p>
            <a:pPr algn="ctr"/>
            <a:endParaRPr lang="en-GB" sz="1600" b="1" i="1" u="sng" dirty="0" smtClean="0">
              <a:latin typeface="Century Gothic" pitchFamily="34" charset="0"/>
            </a:endParaRPr>
          </a:p>
          <a:p>
            <a:pPr algn="ctr"/>
            <a:endParaRPr lang="en-GB" sz="1600" b="1" i="1" u="sng" dirty="0" smtClean="0">
              <a:latin typeface="Century Gothic" pitchFamily="34" charset="0"/>
            </a:endParaRPr>
          </a:p>
          <a:p>
            <a:pPr algn="ctr"/>
            <a:endParaRPr lang="en-GB" sz="1600" b="1" i="1" u="sng" dirty="0" smtClean="0">
              <a:latin typeface="Century Gothic" pitchFamily="34" charset="0"/>
            </a:endParaRPr>
          </a:p>
        </p:txBody>
      </p:sp>
      <p:pic>
        <p:nvPicPr>
          <p:cNvPr id="21506" name="Picture 2" descr="http://www.trailerlife.com/wp-content/uploads/2013/01/hands-on-banks-6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057400"/>
            <a:ext cx="3429000" cy="2273428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6482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42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521927" y="-11151"/>
            <a:ext cx="8991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Temperature prediction by two color method</a:t>
            </a:r>
            <a:endParaRPr lang="en-US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97766" y="400110"/>
            <a:ext cx="5646234" cy="0"/>
          </a:xfrm>
          <a:prstGeom prst="line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838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Temperature Measurement in industrial equipments – Simple or Complex????</a:t>
            </a: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endParaRPr lang="en-US" i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28600" y="1820102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u="sng" dirty="0" smtClean="0">
                <a:latin typeface="Century Gothic" pitchFamily="34" charset="0"/>
              </a:rPr>
              <a:t>Problem arises when we need temperature values of a whole body at any given instant of time.</a:t>
            </a:r>
          </a:p>
          <a:p>
            <a:endParaRPr lang="en-GB" sz="1600" b="1" i="1" u="sng" dirty="0" smtClean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67000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2060"/>
                </a:solidFill>
                <a:latin typeface="Century Gothic" pitchFamily="34" charset="0"/>
              </a:rPr>
              <a:t>For Example: Sand Casting  </a:t>
            </a:r>
          </a:p>
          <a:p>
            <a:pPr algn="ctr"/>
            <a:endParaRPr lang="en-GB" sz="1600" b="1" i="1" u="sng" dirty="0" smtClean="0">
              <a:latin typeface="Century Gothic" pitchFamily="34" charset="0"/>
            </a:endParaRPr>
          </a:p>
          <a:p>
            <a:pPr algn="ctr"/>
            <a:endParaRPr lang="en-GB" sz="1600" b="1" i="1" u="sng" dirty="0" smtClean="0">
              <a:latin typeface="Century Gothic" pitchFamily="34" charset="0"/>
            </a:endParaRPr>
          </a:p>
          <a:p>
            <a:pPr algn="ctr"/>
            <a:endParaRPr lang="en-GB" sz="1600" b="1" i="1" u="sng" dirty="0" smtClean="0">
              <a:latin typeface="Century Gothic" pitchFamily="34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514600"/>
            <a:ext cx="4267200" cy="295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5029200" y="3810000"/>
            <a:ext cx="20574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3200400" y="3733800"/>
            <a:ext cx="1905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" y="3429000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If you need temperature distribution across the mold ??? </a:t>
            </a: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In Real time </a:t>
            </a: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 At your own set sample times</a:t>
            </a: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 At least with fair accuracy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867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Similar </a:t>
            </a:r>
            <a:r>
              <a:rPr lang="en-US" dirty="0" smtClean="0">
                <a:solidFill>
                  <a:srgbClr val="002060"/>
                </a:solidFill>
              </a:rPr>
              <a:t>examples: </a:t>
            </a:r>
            <a:r>
              <a:rPr lang="en-US" dirty="0" smtClean="0">
                <a:solidFill>
                  <a:srgbClr val="002060"/>
                </a:solidFill>
              </a:rPr>
              <a:t>Heat treatment </a:t>
            </a:r>
            <a:r>
              <a:rPr lang="en-US" dirty="0" smtClean="0">
                <a:solidFill>
                  <a:srgbClr val="002060"/>
                </a:solidFill>
              </a:rPr>
              <a:t>furnace, Combustion chambers….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42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11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521927" y="-11151"/>
            <a:ext cx="8991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Temperature prediction by two color method</a:t>
            </a:r>
            <a:endParaRPr lang="en-US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97766" y="400110"/>
            <a:ext cx="5646234" cy="0"/>
          </a:xfrm>
          <a:prstGeom prst="line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838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Temperature Measurement in industrial equipments – Simple or Complex????</a:t>
            </a: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endParaRPr lang="en-US" i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28600" y="1447800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u="sng" dirty="0" smtClean="0">
                <a:latin typeface="Century Gothic" pitchFamily="34" charset="0"/>
              </a:rPr>
              <a:t>Work done in </a:t>
            </a:r>
            <a:r>
              <a:rPr lang="en-GB" sz="1600" b="1" i="1" u="sng" dirty="0" smtClean="0">
                <a:latin typeface="Century Gothic" pitchFamily="34" charset="0"/>
              </a:rPr>
              <a:t>academic </a:t>
            </a:r>
            <a:r>
              <a:rPr lang="en-GB" sz="1600" b="1" i="1" u="sng" dirty="0" smtClean="0">
                <a:latin typeface="Century Gothic" pitchFamily="34" charset="0"/>
              </a:rPr>
              <a:t>research domain</a:t>
            </a:r>
          </a:p>
          <a:p>
            <a:endParaRPr lang="en-GB" sz="1600" b="1" i="1" u="sng" dirty="0" smtClean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0574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entury Gothic" pitchFamily="34" charset="0"/>
              </a:rPr>
              <a:t>- </a:t>
            </a:r>
            <a:r>
              <a:rPr lang="en-US" dirty="0" smtClean="0">
                <a:solidFill>
                  <a:srgbClr val="002060"/>
                </a:solidFill>
              </a:rPr>
              <a:t>Infrared pyrometers convert the energy radiated by the target to electrical signals which are then interpreted as </a:t>
            </a:r>
            <a:r>
              <a:rPr lang="en-US" dirty="0" smtClean="0">
                <a:solidFill>
                  <a:srgbClr val="002060"/>
                </a:solidFill>
              </a:rPr>
              <a:t>temperature. </a:t>
            </a:r>
            <a:endParaRPr lang="en-GB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782669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entury Gothic" pitchFamily="34" charset="0"/>
              </a:rPr>
              <a:t>- </a:t>
            </a:r>
            <a:r>
              <a:rPr lang="en-US" dirty="0" smtClean="0">
                <a:solidFill>
                  <a:srgbClr val="002060"/>
                </a:solidFill>
              </a:rPr>
              <a:t>Measured emitted intensity of source at different wavelengths and then calculating the emissivity and temperature by using curve fitting </a:t>
            </a:r>
            <a:r>
              <a:rPr lang="en-US" dirty="0" smtClean="0">
                <a:solidFill>
                  <a:srgbClr val="002060"/>
                </a:solidFill>
              </a:rPr>
              <a:t>techniques. </a:t>
            </a: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4290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- The distribution of temperature can be calculated from the ratio between the grey-scale levels of corresponding pixels within two images captured at selected </a:t>
            </a:r>
            <a:r>
              <a:rPr lang="en-US" dirty="0" smtClean="0">
                <a:solidFill>
                  <a:srgbClr val="002060"/>
                </a:solidFill>
              </a:rPr>
              <a:t>wavelengths of the equipment of interest by a camera. Known as Two color method.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7244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 Extensive applications of this method: 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Flame Temperature and soot concentration of combustion chambers.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Predict temperatures </a:t>
            </a:r>
            <a:r>
              <a:rPr lang="en-US" dirty="0" smtClean="0">
                <a:solidFill>
                  <a:srgbClr val="002060"/>
                </a:solidFill>
              </a:rPr>
              <a:t>on a brake disc </a:t>
            </a:r>
            <a:r>
              <a:rPr lang="en-US" dirty="0" smtClean="0">
                <a:solidFill>
                  <a:srgbClr val="002060"/>
                </a:solidFill>
              </a:rPr>
              <a:t>and </a:t>
            </a:r>
            <a:r>
              <a:rPr lang="en-US" dirty="0" smtClean="0">
                <a:solidFill>
                  <a:srgbClr val="002060"/>
                </a:solidFill>
              </a:rPr>
              <a:t>the die casting tooling </a:t>
            </a:r>
            <a:r>
              <a:rPr lang="en-US" dirty="0" smtClean="0">
                <a:solidFill>
                  <a:srgbClr val="002060"/>
                </a:solidFill>
              </a:rPr>
              <a:t>surface.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Tx/>
              <a:buChar char="-"/>
            </a:pP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581471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 Still needed: 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Software technique that can workable with low cost image capturing devices and provide temperature measurement in near real time.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42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521927" y="-11151"/>
            <a:ext cx="8991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Temperature prediction by two color method</a:t>
            </a:r>
            <a:endParaRPr lang="en-US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97766" y="400110"/>
            <a:ext cx="5646234" cy="0"/>
          </a:xfrm>
          <a:prstGeom prst="line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838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Theoretical Background of two color method</a:t>
            </a: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endParaRPr lang="en-US" i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3400" y="14478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entury Gothic" pitchFamily="34" charset="0"/>
              </a:rPr>
              <a:t>-</a:t>
            </a:r>
            <a:r>
              <a:rPr lang="en-US" dirty="0" smtClean="0"/>
              <a:t> The radiation of an object is governed by Planck’s radiation law:</a:t>
            </a:r>
          </a:p>
          <a:p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3623388" cy="762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276600"/>
            <a:ext cx="4495800" cy="1569289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533400" y="25908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entury Gothic" pitchFamily="34" charset="0"/>
              </a:rPr>
              <a:t>-</a:t>
            </a:r>
            <a:r>
              <a:rPr lang="en-US" dirty="0" smtClean="0"/>
              <a:t> </a:t>
            </a:r>
            <a:r>
              <a:rPr lang="en-US" dirty="0" smtClean="0"/>
              <a:t>Formula used for calculation of temperature in two color method as per previous research.</a:t>
            </a:r>
            <a:endParaRPr lang="en-US" dirty="0" smtClean="0"/>
          </a:p>
          <a:p>
            <a:endParaRPr lang="en-GB" dirty="0" smtClean="0">
              <a:solidFill>
                <a:srgbClr val="002060"/>
              </a:solidFill>
            </a:endParaRPr>
          </a:p>
        </p:txBody>
      </p:sp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886200"/>
            <a:ext cx="350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142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521927" y="-11151"/>
            <a:ext cx="8991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Temperature prediction by two color method</a:t>
            </a:r>
            <a:endParaRPr lang="en-US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97766" y="400110"/>
            <a:ext cx="5646234" cy="0"/>
          </a:xfrm>
          <a:prstGeom prst="line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838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Experimental Work</a:t>
            </a: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endParaRPr lang="en-US" i="1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13716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Experiments were conducted to predict the inside temperature of two different electric furnaces. </a:t>
            </a:r>
            <a:endParaRPr lang="en-US" dirty="0"/>
          </a:p>
        </p:txBody>
      </p: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609600" y="2438400"/>
            <a:ext cx="3810000" cy="2590800"/>
            <a:chOff x="0" y="0"/>
            <a:chExt cx="20935" cy="13925"/>
          </a:xfrm>
        </p:grpSpPr>
        <p:pic>
          <p:nvPicPr>
            <p:cNvPr id="2" name="Picture 5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0900" cy="13925"/>
            </a:xfrm>
            <a:prstGeom prst="rect">
              <a:avLst/>
            </a:prstGeom>
            <a:noFill/>
          </p:spPr>
        </p:pic>
        <p:sp>
          <p:nvSpPr>
            <p:cNvPr id="5" name="Rectangle 60"/>
            <p:cNvSpPr>
              <a:spLocks noChangeArrowheads="1"/>
            </p:cNvSpPr>
            <p:nvPr/>
          </p:nvSpPr>
          <p:spPr bwMode="auto">
            <a:xfrm>
              <a:off x="17995" y="0"/>
              <a:ext cx="2940" cy="21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(a)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61"/>
            <p:cNvSpPr>
              <a:spLocks noChangeArrowheads="1"/>
            </p:cNvSpPr>
            <p:nvPr/>
          </p:nvSpPr>
          <p:spPr bwMode="auto">
            <a:xfrm>
              <a:off x="2026" y="9817"/>
              <a:ext cx="7651" cy="21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Furnace 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697" name="Group 5"/>
          <p:cNvGrpSpPr>
            <a:grpSpLocks/>
          </p:cNvGrpSpPr>
          <p:nvPr/>
        </p:nvGrpSpPr>
        <p:grpSpPr bwMode="auto">
          <a:xfrm>
            <a:off x="4648200" y="2514600"/>
            <a:ext cx="3810000" cy="2362200"/>
            <a:chOff x="0" y="0"/>
            <a:chExt cx="21002" cy="13925"/>
          </a:xfrm>
        </p:grpSpPr>
        <p:pic>
          <p:nvPicPr>
            <p:cNvPr id="8" name="Picture 6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0900" cy="13925"/>
            </a:xfrm>
            <a:prstGeom prst="rect">
              <a:avLst/>
            </a:prstGeom>
            <a:noFill/>
          </p:spPr>
        </p:pic>
        <p:sp>
          <p:nvSpPr>
            <p:cNvPr id="9" name="Rectangle 65"/>
            <p:cNvSpPr>
              <a:spLocks noChangeArrowheads="1"/>
            </p:cNvSpPr>
            <p:nvPr/>
          </p:nvSpPr>
          <p:spPr bwMode="auto">
            <a:xfrm>
              <a:off x="18061" y="0"/>
              <a:ext cx="2941" cy="21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(b)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66"/>
            <p:cNvSpPr>
              <a:spLocks noChangeArrowheads="1"/>
            </p:cNvSpPr>
            <p:nvPr/>
          </p:nvSpPr>
          <p:spPr bwMode="auto">
            <a:xfrm>
              <a:off x="1787" y="9824"/>
              <a:ext cx="7650" cy="2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Furnace 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18494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3400" y="5105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Electrical furnaces to measure inside wall temperature (a) Furnace A with maximum temperature of </a:t>
            </a:r>
            <a:r>
              <a:rPr lang="en-GB" dirty="0" smtClean="0"/>
              <a:t>1100ᵒC </a:t>
            </a:r>
            <a:r>
              <a:rPr lang="en-GB" dirty="0" smtClean="0"/>
              <a:t>and (b) Furnace B with maximum temperature of </a:t>
            </a:r>
            <a:r>
              <a:rPr lang="en-GB" dirty="0" smtClean="0"/>
              <a:t>1280ᵒC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42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521927" y="-11151"/>
            <a:ext cx="8991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Temperature prediction by two color method</a:t>
            </a:r>
            <a:endParaRPr lang="en-US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97766" y="400110"/>
            <a:ext cx="5646234" cy="0"/>
          </a:xfrm>
          <a:prstGeom prst="line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838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Experimental Work</a:t>
            </a: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endParaRPr lang="en-US" i="1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13716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Thermocouples are also attached to measure temperature at a specific pt in the inside wall for comparison.</a:t>
            </a:r>
            <a:endParaRPr lang="en-US" dirty="0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18494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0722" name="Group 1"/>
          <p:cNvGrpSpPr>
            <a:grpSpLocks noChangeAspect="1"/>
          </p:cNvGrpSpPr>
          <p:nvPr/>
        </p:nvGrpSpPr>
        <p:grpSpPr bwMode="auto">
          <a:xfrm>
            <a:off x="2667000" y="1905000"/>
            <a:ext cx="4267200" cy="3558697"/>
            <a:chOff x="0" y="0"/>
            <a:chExt cx="34156" cy="28454"/>
          </a:xfrm>
        </p:grpSpPr>
        <p:pic>
          <p:nvPicPr>
            <p:cNvPr id="12" name="Picture 68" descr="11111964_885080518226101_1047789756958733192_n"/>
            <p:cNvPicPr>
              <a:picLocks noChangeAspect="1" noChangeArrowheads="1"/>
            </p:cNvPicPr>
            <p:nvPr/>
          </p:nvPicPr>
          <p:blipFill>
            <a:blip r:embed="rId3"/>
            <a:srcRect l="7738" t="17010" r="4115" b="6902"/>
            <a:stretch>
              <a:fillRect/>
            </a:stretch>
          </p:blipFill>
          <p:spPr bwMode="auto">
            <a:xfrm>
              <a:off x="0" y="0"/>
              <a:ext cx="34156" cy="28454"/>
            </a:xfrm>
            <a:prstGeom prst="rect">
              <a:avLst/>
            </a:prstGeom>
            <a:noFill/>
          </p:spPr>
        </p:pic>
        <p:sp>
          <p:nvSpPr>
            <p:cNvPr id="13" name="Rectangle 69"/>
            <p:cNvSpPr>
              <a:spLocks noChangeAspect="1" noChangeArrowheads="1"/>
            </p:cNvSpPr>
            <p:nvPr/>
          </p:nvSpPr>
          <p:spPr bwMode="auto">
            <a:xfrm>
              <a:off x="28646" y="2081"/>
              <a:ext cx="5510" cy="11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Heater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70"/>
            <p:cNvSpPr>
              <a:spLocks noChangeAspect="1" noChangeArrowheads="1"/>
            </p:cNvSpPr>
            <p:nvPr/>
          </p:nvSpPr>
          <p:spPr bwMode="auto">
            <a:xfrm>
              <a:off x="3490" y="1014"/>
              <a:ext cx="10968" cy="20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Thermocouple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142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521927" y="-11151"/>
            <a:ext cx="8991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Temperature prediction by two color method</a:t>
            </a:r>
            <a:endParaRPr lang="en-US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97766" y="400110"/>
            <a:ext cx="5646234" cy="0"/>
          </a:xfrm>
          <a:prstGeom prst="line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838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Experimental Work</a:t>
            </a: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endParaRPr lang="en-US" i="1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13716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Hardware Schematic</a:t>
            </a:r>
            <a:endParaRPr lang="en-US" dirty="0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18494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2484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381000" y="49530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 smtClean="0"/>
              <a:t>camera used in this work was Canon Rebel </a:t>
            </a:r>
            <a:r>
              <a:rPr lang="en-US" dirty="0" err="1" smtClean="0"/>
              <a:t>XTi</a:t>
            </a:r>
            <a:r>
              <a:rPr lang="en-US" dirty="0" smtClean="0"/>
              <a:t> which has 10.1 megapixel CMOS sensor. </a:t>
            </a:r>
            <a:r>
              <a:rPr lang="en-US" dirty="0" smtClean="0"/>
              <a:t> Work has also been verified by using simple web cam.</a:t>
            </a:r>
          </a:p>
          <a:p>
            <a:pPr>
              <a:buFontTx/>
              <a:buChar char="-"/>
            </a:pPr>
            <a:r>
              <a:rPr lang="en-US" dirty="0" smtClean="0"/>
              <a:t> The narrow band-pass filters allowed to pass only the wavelengths </a:t>
            </a:r>
            <a:r>
              <a:rPr lang="en-US" dirty="0" smtClean="0"/>
              <a:t>of 850±10 </a:t>
            </a:r>
            <a:r>
              <a:rPr lang="en-US" dirty="0" smtClean="0"/>
              <a:t>nm and 940±10 nm.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42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863</Words>
  <Application>Microsoft Office PowerPoint</Application>
  <PresentationFormat>On-screen Show (4:3)</PresentationFormat>
  <Paragraphs>166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Ali</dc:creator>
  <cp:lastModifiedBy>PNEC</cp:lastModifiedBy>
  <cp:revision>133</cp:revision>
  <dcterms:created xsi:type="dcterms:W3CDTF">2014-04-10T23:37:51Z</dcterms:created>
  <dcterms:modified xsi:type="dcterms:W3CDTF">2015-05-09T07:56:41Z</dcterms:modified>
</cp:coreProperties>
</file>