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30"/>
  </p:notesMasterIdLst>
  <p:sldIdLst>
    <p:sldId id="256" r:id="rId2"/>
    <p:sldId id="301" r:id="rId3"/>
    <p:sldId id="302" r:id="rId4"/>
    <p:sldId id="303" r:id="rId5"/>
    <p:sldId id="305" r:id="rId6"/>
    <p:sldId id="307" r:id="rId7"/>
    <p:sldId id="308" r:id="rId8"/>
    <p:sldId id="310" r:id="rId9"/>
    <p:sldId id="287" r:id="rId10"/>
    <p:sldId id="261" r:id="rId11"/>
    <p:sldId id="262" r:id="rId12"/>
    <p:sldId id="263" r:id="rId13"/>
    <p:sldId id="270" r:id="rId14"/>
    <p:sldId id="271" r:id="rId15"/>
    <p:sldId id="289" r:id="rId16"/>
    <p:sldId id="290" r:id="rId17"/>
    <p:sldId id="291" r:id="rId18"/>
    <p:sldId id="288" r:id="rId19"/>
    <p:sldId id="292" r:id="rId20"/>
    <p:sldId id="276" r:id="rId21"/>
    <p:sldId id="293" r:id="rId22"/>
    <p:sldId id="294" r:id="rId23"/>
    <p:sldId id="295" r:id="rId24"/>
    <p:sldId id="296" r:id="rId25"/>
    <p:sldId id="297" r:id="rId26"/>
    <p:sldId id="299" r:id="rId27"/>
    <p:sldId id="300" r:id="rId28"/>
    <p:sldId id="30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72"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A7FA0D-0063-4374-98E1-86B6BB45E9DE}" type="doc">
      <dgm:prSet loTypeId="urn:microsoft.com/office/officeart/2005/8/layout/hierarchy3" loCatId="list" qsTypeId="urn:microsoft.com/office/officeart/2005/8/quickstyle/simple2" qsCatId="simple" csTypeId="urn:microsoft.com/office/officeart/2005/8/colors/accent2_1" csCatId="accent2" phldr="1"/>
      <dgm:spPr/>
      <dgm:t>
        <a:bodyPr/>
        <a:lstStyle/>
        <a:p>
          <a:endParaRPr lang="en-US"/>
        </a:p>
      </dgm:t>
    </dgm:pt>
    <dgm:pt modelId="{39CCF0DE-0C4D-45F4-AB98-C9A88F3C7627}">
      <dgm:prSet phldrT="[Text]" custT="1"/>
      <dgm:spPr/>
      <dgm:t>
        <a:bodyPr/>
        <a:lstStyle/>
        <a:p>
          <a:r>
            <a:rPr lang="en-US" sz="3200" dirty="0" smtClean="0"/>
            <a:t>Experimental work: Synthesis of Silver Nanoparticles</a:t>
          </a:r>
          <a:endParaRPr lang="en-US" sz="3200" dirty="0"/>
        </a:p>
      </dgm:t>
    </dgm:pt>
    <dgm:pt modelId="{876EA11B-5355-43FB-8AD2-F8780FD4F457}" type="parTrans" cxnId="{2681F21B-FD2F-449E-91AE-A79247A600A5}">
      <dgm:prSet/>
      <dgm:spPr/>
      <dgm:t>
        <a:bodyPr/>
        <a:lstStyle/>
        <a:p>
          <a:endParaRPr lang="en-US"/>
        </a:p>
      </dgm:t>
    </dgm:pt>
    <dgm:pt modelId="{56D34E94-68E0-499F-8AB9-7AD3CC3BE726}" type="sibTrans" cxnId="{2681F21B-FD2F-449E-91AE-A79247A600A5}">
      <dgm:prSet/>
      <dgm:spPr/>
      <dgm:t>
        <a:bodyPr/>
        <a:lstStyle/>
        <a:p>
          <a:endParaRPr lang="en-US"/>
        </a:p>
      </dgm:t>
    </dgm:pt>
    <dgm:pt modelId="{83B428D9-4D88-4094-A81D-0C563210630A}">
      <dgm:prSet phldrT="[Text]" custT="1"/>
      <dgm:spPr>
        <a:solidFill>
          <a:schemeClr val="bg1">
            <a:alpha val="90000"/>
          </a:schemeClr>
        </a:solidFill>
        <a:ln>
          <a:solidFill>
            <a:schemeClr val="accent1"/>
          </a:solidFill>
        </a:ln>
      </dgm:spPr>
      <dgm:t>
        <a:bodyPr/>
        <a:lstStyle/>
        <a:p>
          <a:r>
            <a:rPr lang="en-US" sz="3200" dirty="0" smtClean="0">
              <a:solidFill>
                <a:schemeClr val="tx1"/>
              </a:solidFill>
              <a:latin typeface="Times New Roman" panose="02020603050405020304" pitchFamily="18" charset="0"/>
              <a:cs typeface="Times New Roman" panose="02020603050405020304" pitchFamily="18" charset="0"/>
            </a:rPr>
            <a:t>Chemicals used:</a:t>
          </a:r>
          <a:endParaRPr lang="en-US" sz="3200" dirty="0">
            <a:solidFill>
              <a:schemeClr val="tx1"/>
            </a:solidFill>
            <a:latin typeface="Times New Roman" panose="02020603050405020304" pitchFamily="18" charset="0"/>
            <a:cs typeface="Times New Roman" panose="02020603050405020304" pitchFamily="18" charset="0"/>
          </a:endParaRPr>
        </a:p>
      </dgm:t>
    </dgm:pt>
    <dgm:pt modelId="{E7900893-AD1A-4D03-B0EA-A76361DA7962}" type="parTrans" cxnId="{E28F8A85-D61F-4989-A528-BC5B1AC75FD0}">
      <dgm:prSet/>
      <dgm:spPr/>
      <dgm:t>
        <a:bodyPr/>
        <a:lstStyle/>
        <a:p>
          <a:endParaRPr lang="en-US"/>
        </a:p>
      </dgm:t>
    </dgm:pt>
    <dgm:pt modelId="{45BD5807-4C0A-4989-B1DC-B449161B3C72}" type="sibTrans" cxnId="{E28F8A85-D61F-4989-A528-BC5B1AC75FD0}">
      <dgm:prSet/>
      <dgm:spPr/>
      <dgm:t>
        <a:bodyPr/>
        <a:lstStyle/>
        <a:p>
          <a:endParaRPr lang="en-US"/>
        </a:p>
      </dgm:t>
    </dgm:pt>
    <dgm:pt modelId="{DD4068B9-8D88-4BB9-A259-CB86FDEA9261}">
      <dgm:prSet phldrT="[Text]" custT="1"/>
      <dgm:spPr>
        <a:solidFill>
          <a:schemeClr val="bg1">
            <a:alpha val="90000"/>
          </a:schemeClr>
        </a:solidFill>
        <a:ln>
          <a:solidFill>
            <a:schemeClr val="accent1"/>
          </a:solidFill>
        </a:ln>
      </dgm:spPr>
      <dgm:t>
        <a:bodyPr/>
        <a:lstStyle/>
        <a:p>
          <a:r>
            <a:rPr lang="en-US" sz="2400" dirty="0" smtClean="0">
              <a:solidFill>
                <a:schemeClr val="tx1"/>
              </a:solidFill>
              <a:latin typeface="Times New Roman" panose="02020603050405020304" pitchFamily="18" charset="0"/>
              <a:cs typeface="Times New Roman" panose="02020603050405020304" pitchFamily="18" charset="0"/>
            </a:rPr>
            <a:t>Silver Nitrate - AgNO</a:t>
          </a:r>
          <a:r>
            <a:rPr lang="en-US" sz="2400" baseline="-25000" dirty="0" smtClean="0">
              <a:solidFill>
                <a:schemeClr val="tx1"/>
              </a:solidFill>
              <a:latin typeface="Times New Roman" panose="02020603050405020304" pitchFamily="18" charset="0"/>
              <a:cs typeface="Times New Roman" panose="02020603050405020304" pitchFamily="18" charset="0"/>
            </a:rPr>
            <a:t>3</a:t>
          </a:r>
          <a:endParaRPr lang="en-US" sz="2400" baseline="-25000" dirty="0">
            <a:solidFill>
              <a:schemeClr val="tx1"/>
            </a:solidFill>
            <a:latin typeface="Times New Roman" panose="02020603050405020304" pitchFamily="18" charset="0"/>
            <a:cs typeface="Times New Roman" panose="02020603050405020304" pitchFamily="18" charset="0"/>
          </a:endParaRPr>
        </a:p>
      </dgm:t>
    </dgm:pt>
    <dgm:pt modelId="{6D38A3D0-8F4E-4A01-A201-455CF7DFE1D9}" type="parTrans" cxnId="{551E0DDA-D523-4991-B7CA-D27B2753478E}">
      <dgm:prSet/>
      <dgm:spPr/>
      <dgm:t>
        <a:bodyPr/>
        <a:lstStyle/>
        <a:p>
          <a:endParaRPr lang="en-US"/>
        </a:p>
      </dgm:t>
    </dgm:pt>
    <dgm:pt modelId="{D6BFF86C-45C6-40B8-92A5-2C4BD7CF0E64}" type="sibTrans" cxnId="{551E0DDA-D523-4991-B7CA-D27B2753478E}">
      <dgm:prSet/>
      <dgm:spPr/>
      <dgm:t>
        <a:bodyPr/>
        <a:lstStyle/>
        <a:p>
          <a:endParaRPr lang="en-US"/>
        </a:p>
      </dgm:t>
    </dgm:pt>
    <dgm:pt modelId="{226CA8E9-AA32-4B44-9773-384C147043B8}">
      <dgm:prSet phldrT="[Text]" custT="1"/>
      <dgm:spPr>
        <a:solidFill>
          <a:schemeClr val="bg1">
            <a:alpha val="90000"/>
          </a:schemeClr>
        </a:solidFill>
        <a:ln>
          <a:solidFill>
            <a:schemeClr val="accent1"/>
          </a:solidFill>
        </a:ln>
      </dgm:spPr>
      <dgm:t>
        <a:bodyPr/>
        <a:lstStyle/>
        <a:p>
          <a:r>
            <a:rPr lang="en-US" sz="2400" baseline="0" dirty="0" smtClean="0">
              <a:solidFill>
                <a:schemeClr val="tx1"/>
              </a:solidFill>
              <a:latin typeface="Times New Roman" panose="02020603050405020304" pitchFamily="18" charset="0"/>
              <a:cs typeface="Times New Roman" panose="02020603050405020304" pitchFamily="18" charset="0"/>
            </a:rPr>
            <a:t>Glucose – C</a:t>
          </a:r>
          <a:r>
            <a:rPr lang="en-US" sz="2400" baseline="-25000" dirty="0" smtClean="0">
              <a:solidFill>
                <a:schemeClr val="tx1"/>
              </a:solidFill>
              <a:latin typeface="Times New Roman" panose="02020603050405020304" pitchFamily="18" charset="0"/>
              <a:cs typeface="Times New Roman" panose="02020603050405020304" pitchFamily="18" charset="0"/>
            </a:rPr>
            <a:t>6</a:t>
          </a:r>
          <a:r>
            <a:rPr lang="en-US" sz="2400" baseline="0" dirty="0" smtClean="0">
              <a:solidFill>
                <a:schemeClr val="tx1"/>
              </a:solidFill>
              <a:latin typeface="Times New Roman" panose="02020603050405020304" pitchFamily="18" charset="0"/>
              <a:cs typeface="Times New Roman" panose="02020603050405020304" pitchFamily="18" charset="0"/>
            </a:rPr>
            <a:t>H</a:t>
          </a:r>
          <a:r>
            <a:rPr lang="en-US" sz="2400" baseline="-25000" dirty="0" smtClean="0">
              <a:solidFill>
                <a:schemeClr val="tx1"/>
              </a:solidFill>
              <a:latin typeface="Times New Roman" panose="02020603050405020304" pitchFamily="18" charset="0"/>
              <a:cs typeface="Times New Roman" panose="02020603050405020304" pitchFamily="18" charset="0"/>
            </a:rPr>
            <a:t>12</a:t>
          </a:r>
          <a:r>
            <a:rPr lang="en-US" sz="2400" baseline="0" dirty="0" smtClean="0">
              <a:solidFill>
                <a:schemeClr val="tx1"/>
              </a:solidFill>
              <a:latin typeface="Times New Roman" panose="02020603050405020304" pitchFamily="18" charset="0"/>
              <a:cs typeface="Times New Roman" panose="02020603050405020304" pitchFamily="18" charset="0"/>
            </a:rPr>
            <a:t>O</a:t>
          </a:r>
          <a:r>
            <a:rPr lang="en-US" sz="2400" baseline="-25000" dirty="0" smtClean="0">
              <a:solidFill>
                <a:schemeClr val="tx1"/>
              </a:solidFill>
              <a:latin typeface="Times New Roman" panose="02020603050405020304" pitchFamily="18" charset="0"/>
              <a:cs typeface="Times New Roman" panose="02020603050405020304" pitchFamily="18" charset="0"/>
            </a:rPr>
            <a:t>6</a:t>
          </a:r>
          <a:endParaRPr lang="en-US" sz="2400" baseline="-25000" dirty="0">
            <a:solidFill>
              <a:schemeClr val="tx1"/>
            </a:solidFill>
            <a:latin typeface="Times New Roman" panose="02020603050405020304" pitchFamily="18" charset="0"/>
            <a:cs typeface="Times New Roman" panose="02020603050405020304" pitchFamily="18" charset="0"/>
          </a:endParaRPr>
        </a:p>
      </dgm:t>
    </dgm:pt>
    <dgm:pt modelId="{6BD65568-B28A-4379-A63A-1A80FB1345F1}" type="parTrans" cxnId="{8532170D-5BE1-4980-BCBA-EEC94F360CB2}">
      <dgm:prSet/>
      <dgm:spPr/>
      <dgm:t>
        <a:bodyPr/>
        <a:lstStyle/>
        <a:p>
          <a:endParaRPr lang="en-US"/>
        </a:p>
      </dgm:t>
    </dgm:pt>
    <dgm:pt modelId="{8E63B901-D2CF-4282-BA7D-28481409EF92}" type="sibTrans" cxnId="{8532170D-5BE1-4980-BCBA-EEC94F360CB2}">
      <dgm:prSet/>
      <dgm:spPr/>
      <dgm:t>
        <a:bodyPr/>
        <a:lstStyle/>
        <a:p>
          <a:endParaRPr lang="en-US"/>
        </a:p>
      </dgm:t>
    </dgm:pt>
    <dgm:pt modelId="{007E3C3C-90AD-4BD6-A961-EBE3271F3C60}">
      <dgm:prSet phldrT="[Text]" custT="1"/>
      <dgm:spPr>
        <a:solidFill>
          <a:schemeClr val="bg1">
            <a:alpha val="90000"/>
          </a:schemeClr>
        </a:solidFill>
        <a:ln>
          <a:solidFill>
            <a:schemeClr val="accent1"/>
          </a:solidFill>
        </a:ln>
      </dgm:spPr>
      <dgm:t>
        <a:bodyPr/>
        <a:lstStyle/>
        <a:p>
          <a:r>
            <a:rPr lang="en-US" sz="2400" baseline="0" dirty="0" smtClean="0">
              <a:solidFill>
                <a:schemeClr val="tx1"/>
              </a:solidFill>
              <a:latin typeface="Times New Roman" panose="02020603050405020304" pitchFamily="18" charset="0"/>
              <a:cs typeface="Times New Roman" panose="02020603050405020304" pitchFamily="18" charset="0"/>
            </a:rPr>
            <a:t>Diethyl Amine (DEA</a:t>
          </a:r>
          <a:r>
            <a:rPr lang="en-US" sz="1800" baseline="0" dirty="0" smtClean="0">
              <a:solidFill>
                <a:schemeClr val="tx1"/>
              </a:solidFill>
              <a:latin typeface="Times New Roman" panose="02020603050405020304" pitchFamily="18" charset="0"/>
              <a:cs typeface="Times New Roman" panose="02020603050405020304" pitchFamily="18" charset="0"/>
            </a:rPr>
            <a:t>)</a:t>
          </a:r>
          <a:endParaRPr lang="en-US" sz="1800" baseline="0" dirty="0">
            <a:solidFill>
              <a:schemeClr val="tx1"/>
            </a:solidFill>
            <a:latin typeface="Times New Roman" panose="02020603050405020304" pitchFamily="18" charset="0"/>
            <a:cs typeface="Times New Roman" panose="02020603050405020304" pitchFamily="18" charset="0"/>
          </a:endParaRPr>
        </a:p>
      </dgm:t>
    </dgm:pt>
    <dgm:pt modelId="{8027DBD1-92B1-4C24-8F5E-E1B9CB7A1F33}" type="parTrans" cxnId="{7F19F1CA-F4A7-4DB1-AC90-DA3FE9C58D5E}">
      <dgm:prSet/>
      <dgm:spPr/>
      <dgm:t>
        <a:bodyPr/>
        <a:lstStyle/>
        <a:p>
          <a:endParaRPr lang="en-US"/>
        </a:p>
      </dgm:t>
    </dgm:pt>
    <dgm:pt modelId="{7FFABBAB-CF96-40EF-AEBD-5CE0C2E640BE}" type="sibTrans" cxnId="{7F19F1CA-F4A7-4DB1-AC90-DA3FE9C58D5E}">
      <dgm:prSet/>
      <dgm:spPr/>
      <dgm:t>
        <a:bodyPr/>
        <a:lstStyle/>
        <a:p>
          <a:endParaRPr lang="en-US"/>
        </a:p>
      </dgm:t>
    </dgm:pt>
    <dgm:pt modelId="{A3B6D651-74E0-437F-A4BC-5435E9CA6A7A}" type="pres">
      <dgm:prSet presAssocID="{EAA7FA0D-0063-4374-98E1-86B6BB45E9DE}" presName="diagram" presStyleCnt="0">
        <dgm:presLayoutVars>
          <dgm:chPref val="1"/>
          <dgm:dir/>
          <dgm:animOne val="branch"/>
          <dgm:animLvl val="lvl"/>
          <dgm:resizeHandles/>
        </dgm:presLayoutVars>
      </dgm:prSet>
      <dgm:spPr/>
      <dgm:t>
        <a:bodyPr/>
        <a:lstStyle/>
        <a:p>
          <a:endParaRPr lang="en-US"/>
        </a:p>
      </dgm:t>
    </dgm:pt>
    <dgm:pt modelId="{AF0F64B7-8E3B-4FCB-8DAF-DAA669D41E67}" type="pres">
      <dgm:prSet presAssocID="{39CCF0DE-0C4D-45F4-AB98-C9A88F3C7627}" presName="root" presStyleCnt="0"/>
      <dgm:spPr/>
      <dgm:t>
        <a:bodyPr/>
        <a:lstStyle/>
        <a:p>
          <a:endParaRPr lang="en-GB"/>
        </a:p>
      </dgm:t>
    </dgm:pt>
    <dgm:pt modelId="{CCBA868F-3A17-4CEA-841C-34B3F3E3EA6A}" type="pres">
      <dgm:prSet presAssocID="{39CCF0DE-0C4D-45F4-AB98-C9A88F3C7627}" presName="rootComposite" presStyleCnt="0"/>
      <dgm:spPr/>
      <dgm:t>
        <a:bodyPr/>
        <a:lstStyle/>
        <a:p>
          <a:endParaRPr lang="en-GB"/>
        </a:p>
      </dgm:t>
    </dgm:pt>
    <dgm:pt modelId="{F2768E2F-0C3B-4C6F-AA0A-7B868E7AC7A3}" type="pres">
      <dgm:prSet presAssocID="{39CCF0DE-0C4D-45F4-AB98-C9A88F3C7627}" presName="rootText" presStyleLbl="node1" presStyleIdx="0" presStyleCnt="1" custScaleX="123671" custScaleY="19933" custLinFactNeighborX="-1120" custLinFactNeighborY="-3836"/>
      <dgm:spPr/>
      <dgm:t>
        <a:bodyPr/>
        <a:lstStyle/>
        <a:p>
          <a:endParaRPr lang="en-US"/>
        </a:p>
      </dgm:t>
    </dgm:pt>
    <dgm:pt modelId="{672D762E-AB78-4FCC-AB3F-F6B14E8314A4}" type="pres">
      <dgm:prSet presAssocID="{39CCF0DE-0C4D-45F4-AB98-C9A88F3C7627}" presName="rootConnector" presStyleLbl="node1" presStyleIdx="0" presStyleCnt="1"/>
      <dgm:spPr/>
      <dgm:t>
        <a:bodyPr/>
        <a:lstStyle/>
        <a:p>
          <a:endParaRPr lang="en-US"/>
        </a:p>
      </dgm:t>
    </dgm:pt>
    <dgm:pt modelId="{F8EC340D-8A92-4B41-A8B4-2DD92902C756}" type="pres">
      <dgm:prSet presAssocID="{39CCF0DE-0C4D-45F4-AB98-C9A88F3C7627}" presName="childShape" presStyleCnt="0"/>
      <dgm:spPr/>
      <dgm:t>
        <a:bodyPr/>
        <a:lstStyle/>
        <a:p>
          <a:endParaRPr lang="en-GB"/>
        </a:p>
      </dgm:t>
    </dgm:pt>
    <dgm:pt modelId="{149931F3-5F3A-4B3A-A327-8D5C1E6EEF9B}" type="pres">
      <dgm:prSet presAssocID="{E7900893-AD1A-4D03-B0EA-A76361DA7962}" presName="Name13" presStyleLbl="parChTrans1D2" presStyleIdx="0" presStyleCnt="1"/>
      <dgm:spPr/>
      <dgm:t>
        <a:bodyPr/>
        <a:lstStyle/>
        <a:p>
          <a:endParaRPr lang="en-US"/>
        </a:p>
      </dgm:t>
    </dgm:pt>
    <dgm:pt modelId="{DC78CCBF-6AE2-400F-B49C-782B85BD7B49}" type="pres">
      <dgm:prSet presAssocID="{83B428D9-4D88-4094-A81D-0C563210630A}" presName="childText" presStyleLbl="bgAcc1" presStyleIdx="0" presStyleCnt="1" custScaleX="55046" custScaleY="41156" custLinFactNeighborX="-4221" custLinFactNeighborY="-19166">
        <dgm:presLayoutVars>
          <dgm:bulletEnabled val="1"/>
        </dgm:presLayoutVars>
      </dgm:prSet>
      <dgm:spPr/>
      <dgm:t>
        <a:bodyPr/>
        <a:lstStyle/>
        <a:p>
          <a:endParaRPr lang="en-US"/>
        </a:p>
      </dgm:t>
    </dgm:pt>
  </dgm:ptLst>
  <dgm:cxnLst>
    <dgm:cxn modelId="{E9F86759-CEAB-45DC-A9DC-DFF8D812F788}" type="presOf" srcId="{EAA7FA0D-0063-4374-98E1-86B6BB45E9DE}" destId="{A3B6D651-74E0-437F-A4BC-5435E9CA6A7A}" srcOrd="0" destOrd="0" presId="urn:microsoft.com/office/officeart/2005/8/layout/hierarchy3"/>
    <dgm:cxn modelId="{BA401E85-78A7-426A-A612-B133D8DD2322}" type="presOf" srcId="{E7900893-AD1A-4D03-B0EA-A76361DA7962}" destId="{149931F3-5F3A-4B3A-A327-8D5C1E6EEF9B}" srcOrd="0" destOrd="0" presId="urn:microsoft.com/office/officeart/2005/8/layout/hierarchy3"/>
    <dgm:cxn modelId="{715FD737-5014-4BCB-9831-A7691C849392}" type="presOf" srcId="{DD4068B9-8D88-4BB9-A259-CB86FDEA9261}" destId="{DC78CCBF-6AE2-400F-B49C-782B85BD7B49}" srcOrd="0" destOrd="1" presId="urn:microsoft.com/office/officeart/2005/8/layout/hierarchy3"/>
    <dgm:cxn modelId="{8532170D-5BE1-4980-BCBA-EEC94F360CB2}" srcId="{83B428D9-4D88-4094-A81D-0C563210630A}" destId="{226CA8E9-AA32-4B44-9773-384C147043B8}" srcOrd="1" destOrd="0" parTransId="{6BD65568-B28A-4379-A63A-1A80FB1345F1}" sibTransId="{8E63B901-D2CF-4282-BA7D-28481409EF92}"/>
    <dgm:cxn modelId="{7F19F1CA-F4A7-4DB1-AC90-DA3FE9C58D5E}" srcId="{83B428D9-4D88-4094-A81D-0C563210630A}" destId="{007E3C3C-90AD-4BD6-A961-EBE3271F3C60}" srcOrd="2" destOrd="0" parTransId="{8027DBD1-92B1-4C24-8F5E-E1B9CB7A1F33}" sibTransId="{7FFABBAB-CF96-40EF-AEBD-5CE0C2E640BE}"/>
    <dgm:cxn modelId="{AD76441D-B569-4D33-9930-DB8AAC1119B9}" type="presOf" srcId="{007E3C3C-90AD-4BD6-A961-EBE3271F3C60}" destId="{DC78CCBF-6AE2-400F-B49C-782B85BD7B49}" srcOrd="0" destOrd="3" presId="urn:microsoft.com/office/officeart/2005/8/layout/hierarchy3"/>
    <dgm:cxn modelId="{2681F21B-FD2F-449E-91AE-A79247A600A5}" srcId="{EAA7FA0D-0063-4374-98E1-86B6BB45E9DE}" destId="{39CCF0DE-0C4D-45F4-AB98-C9A88F3C7627}" srcOrd="0" destOrd="0" parTransId="{876EA11B-5355-43FB-8AD2-F8780FD4F457}" sibTransId="{56D34E94-68E0-499F-8AB9-7AD3CC3BE726}"/>
    <dgm:cxn modelId="{368547B9-44F4-4A89-9660-BA5DC9DBCA6B}" type="presOf" srcId="{83B428D9-4D88-4094-A81D-0C563210630A}" destId="{DC78CCBF-6AE2-400F-B49C-782B85BD7B49}" srcOrd="0" destOrd="0" presId="urn:microsoft.com/office/officeart/2005/8/layout/hierarchy3"/>
    <dgm:cxn modelId="{551E0DDA-D523-4991-B7CA-D27B2753478E}" srcId="{83B428D9-4D88-4094-A81D-0C563210630A}" destId="{DD4068B9-8D88-4BB9-A259-CB86FDEA9261}" srcOrd="0" destOrd="0" parTransId="{6D38A3D0-8F4E-4A01-A201-455CF7DFE1D9}" sibTransId="{D6BFF86C-45C6-40B8-92A5-2C4BD7CF0E64}"/>
    <dgm:cxn modelId="{A45C5D84-FA72-4AED-AFD0-AE81F11F2104}" type="presOf" srcId="{39CCF0DE-0C4D-45F4-AB98-C9A88F3C7627}" destId="{672D762E-AB78-4FCC-AB3F-F6B14E8314A4}" srcOrd="1" destOrd="0" presId="urn:microsoft.com/office/officeart/2005/8/layout/hierarchy3"/>
    <dgm:cxn modelId="{DD289E73-C2CD-49EC-8828-D94C7666697B}" type="presOf" srcId="{39CCF0DE-0C4D-45F4-AB98-C9A88F3C7627}" destId="{F2768E2F-0C3B-4C6F-AA0A-7B868E7AC7A3}" srcOrd="0" destOrd="0" presId="urn:microsoft.com/office/officeart/2005/8/layout/hierarchy3"/>
    <dgm:cxn modelId="{E28F8A85-D61F-4989-A528-BC5B1AC75FD0}" srcId="{39CCF0DE-0C4D-45F4-AB98-C9A88F3C7627}" destId="{83B428D9-4D88-4094-A81D-0C563210630A}" srcOrd="0" destOrd="0" parTransId="{E7900893-AD1A-4D03-B0EA-A76361DA7962}" sibTransId="{45BD5807-4C0A-4989-B1DC-B449161B3C72}"/>
    <dgm:cxn modelId="{5B27FDAD-55F2-4C93-9ADF-5C3BA2CF65ED}" type="presOf" srcId="{226CA8E9-AA32-4B44-9773-384C147043B8}" destId="{DC78CCBF-6AE2-400F-B49C-782B85BD7B49}" srcOrd="0" destOrd="2" presId="urn:microsoft.com/office/officeart/2005/8/layout/hierarchy3"/>
    <dgm:cxn modelId="{6F3295E1-4642-43BA-BF68-16E4C0C96C0B}" type="presParOf" srcId="{A3B6D651-74E0-437F-A4BC-5435E9CA6A7A}" destId="{AF0F64B7-8E3B-4FCB-8DAF-DAA669D41E67}" srcOrd="0" destOrd="0" presId="urn:microsoft.com/office/officeart/2005/8/layout/hierarchy3"/>
    <dgm:cxn modelId="{FE9BB0F3-C760-4A23-92B7-DEE32099C795}" type="presParOf" srcId="{AF0F64B7-8E3B-4FCB-8DAF-DAA669D41E67}" destId="{CCBA868F-3A17-4CEA-841C-34B3F3E3EA6A}" srcOrd="0" destOrd="0" presId="urn:microsoft.com/office/officeart/2005/8/layout/hierarchy3"/>
    <dgm:cxn modelId="{0C98CB60-C253-40EE-82FE-3584EA2F9664}" type="presParOf" srcId="{CCBA868F-3A17-4CEA-841C-34B3F3E3EA6A}" destId="{F2768E2F-0C3B-4C6F-AA0A-7B868E7AC7A3}" srcOrd="0" destOrd="0" presId="urn:microsoft.com/office/officeart/2005/8/layout/hierarchy3"/>
    <dgm:cxn modelId="{71382ECF-2E79-4E0F-84CC-DAD274BA5170}" type="presParOf" srcId="{CCBA868F-3A17-4CEA-841C-34B3F3E3EA6A}" destId="{672D762E-AB78-4FCC-AB3F-F6B14E8314A4}" srcOrd="1" destOrd="0" presId="urn:microsoft.com/office/officeart/2005/8/layout/hierarchy3"/>
    <dgm:cxn modelId="{F25B3BF0-4CB7-4A69-87C1-EB84EB7ABE6C}" type="presParOf" srcId="{AF0F64B7-8E3B-4FCB-8DAF-DAA669D41E67}" destId="{F8EC340D-8A92-4B41-A8B4-2DD92902C756}" srcOrd="1" destOrd="0" presId="urn:microsoft.com/office/officeart/2005/8/layout/hierarchy3"/>
    <dgm:cxn modelId="{9CD65E37-D140-42C8-8665-F249CB813B6B}" type="presParOf" srcId="{F8EC340D-8A92-4B41-A8B4-2DD92902C756}" destId="{149931F3-5F3A-4B3A-A327-8D5C1E6EEF9B}" srcOrd="0" destOrd="0" presId="urn:microsoft.com/office/officeart/2005/8/layout/hierarchy3"/>
    <dgm:cxn modelId="{5D9FE51B-5D2D-49E0-8E12-1C5276DBA935}" type="presParOf" srcId="{F8EC340D-8A92-4B41-A8B4-2DD92902C756}" destId="{DC78CCBF-6AE2-400F-B49C-782B85BD7B49}"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A7FA0D-0063-4374-98E1-86B6BB45E9DE}" type="doc">
      <dgm:prSet loTypeId="urn:microsoft.com/office/officeart/2005/8/layout/hierarchy3" loCatId="list" qsTypeId="urn:microsoft.com/office/officeart/2005/8/quickstyle/simple2" qsCatId="simple" csTypeId="urn:microsoft.com/office/officeart/2005/8/colors/accent2_1" csCatId="accent2" phldr="1"/>
      <dgm:spPr/>
      <dgm:t>
        <a:bodyPr/>
        <a:lstStyle/>
        <a:p>
          <a:endParaRPr lang="en-US"/>
        </a:p>
      </dgm:t>
    </dgm:pt>
    <dgm:pt modelId="{39CCF0DE-0C4D-45F4-AB98-C9A88F3C7627}">
      <dgm:prSet phldrT="[Text]" custT="1"/>
      <dgm:spPr/>
      <dgm:t>
        <a:bodyPr/>
        <a:lstStyle/>
        <a:p>
          <a:r>
            <a:rPr lang="en-US" sz="3200" dirty="0" smtClean="0"/>
            <a:t>Synthesis of Silver Nanoparticles</a:t>
          </a:r>
          <a:endParaRPr lang="en-US" sz="3200" dirty="0"/>
        </a:p>
      </dgm:t>
    </dgm:pt>
    <dgm:pt modelId="{876EA11B-5355-43FB-8AD2-F8780FD4F457}" type="parTrans" cxnId="{2681F21B-FD2F-449E-91AE-A79247A600A5}">
      <dgm:prSet/>
      <dgm:spPr/>
      <dgm:t>
        <a:bodyPr/>
        <a:lstStyle/>
        <a:p>
          <a:endParaRPr lang="en-US"/>
        </a:p>
      </dgm:t>
    </dgm:pt>
    <dgm:pt modelId="{56D34E94-68E0-499F-8AB9-7AD3CC3BE726}" type="sibTrans" cxnId="{2681F21B-FD2F-449E-91AE-A79247A600A5}">
      <dgm:prSet/>
      <dgm:spPr/>
      <dgm:t>
        <a:bodyPr/>
        <a:lstStyle/>
        <a:p>
          <a:endParaRPr lang="en-US"/>
        </a:p>
      </dgm:t>
    </dgm:pt>
    <dgm:pt modelId="{83B428D9-4D88-4094-A81D-0C563210630A}">
      <dgm:prSet phldrT="[Text]"/>
      <dgm:spPr>
        <a:solidFill>
          <a:schemeClr val="bg1">
            <a:alpha val="90000"/>
          </a:schemeClr>
        </a:solidFill>
        <a:ln>
          <a:solidFill>
            <a:schemeClr val="accent1"/>
          </a:solidFill>
        </a:ln>
      </dgm:spPr>
      <dgm:t>
        <a:bodyPr/>
        <a:lstStyle/>
        <a:p>
          <a:r>
            <a:rPr lang="en-US" dirty="0" smtClean="0">
              <a:solidFill>
                <a:schemeClr val="tx1"/>
              </a:solidFill>
            </a:rPr>
            <a:t>Concentration of Chemicals</a:t>
          </a:r>
          <a:endParaRPr lang="en-US" dirty="0">
            <a:solidFill>
              <a:schemeClr val="tx1"/>
            </a:solidFill>
          </a:endParaRPr>
        </a:p>
      </dgm:t>
    </dgm:pt>
    <dgm:pt modelId="{E7900893-AD1A-4D03-B0EA-A76361DA7962}" type="parTrans" cxnId="{E28F8A85-D61F-4989-A528-BC5B1AC75FD0}">
      <dgm:prSet/>
      <dgm:spPr/>
      <dgm:t>
        <a:bodyPr/>
        <a:lstStyle/>
        <a:p>
          <a:endParaRPr lang="en-US"/>
        </a:p>
      </dgm:t>
    </dgm:pt>
    <dgm:pt modelId="{45BD5807-4C0A-4989-B1DC-B449161B3C72}" type="sibTrans" cxnId="{E28F8A85-D61F-4989-A528-BC5B1AC75FD0}">
      <dgm:prSet/>
      <dgm:spPr/>
      <dgm:t>
        <a:bodyPr/>
        <a:lstStyle/>
        <a:p>
          <a:endParaRPr lang="en-US"/>
        </a:p>
      </dgm:t>
    </dgm:pt>
    <dgm:pt modelId="{A3B6D651-74E0-437F-A4BC-5435E9CA6A7A}" type="pres">
      <dgm:prSet presAssocID="{EAA7FA0D-0063-4374-98E1-86B6BB45E9DE}" presName="diagram" presStyleCnt="0">
        <dgm:presLayoutVars>
          <dgm:chPref val="1"/>
          <dgm:dir/>
          <dgm:animOne val="branch"/>
          <dgm:animLvl val="lvl"/>
          <dgm:resizeHandles/>
        </dgm:presLayoutVars>
      </dgm:prSet>
      <dgm:spPr/>
      <dgm:t>
        <a:bodyPr/>
        <a:lstStyle/>
        <a:p>
          <a:endParaRPr lang="en-US"/>
        </a:p>
      </dgm:t>
    </dgm:pt>
    <dgm:pt modelId="{AF0F64B7-8E3B-4FCB-8DAF-DAA669D41E67}" type="pres">
      <dgm:prSet presAssocID="{39CCF0DE-0C4D-45F4-AB98-C9A88F3C7627}" presName="root" presStyleCnt="0"/>
      <dgm:spPr/>
      <dgm:t>
        <a:bodyPr/>
        <a:lstStyle/>
        <a:p>
          <a:endParaRPr lang="en-GB"/>
        </a:p>
      </dgm:t>
    </dgm:pt>
    <dgm:pt modelId="{CCBA868F-3A17-4CEA-841C-34B3F3E3EA6A}" type="pres">
      <dgm:prSet presAssocID="{39CCF0DE-0C4D-45F4-AB98-C9A88F3C7627}" presName="rootComposite" presStyleCnt="0"/>
      <dgm:spPr/>
      <dgm:t>
        <a:bodyPr/>
        <a:lstStyle/>
        <a:p>
          <a:endParaRPr lang="en-GB"/>
        </a:p>
      </dgm:t>
    </dgm:pt>
    <dgm:pt modelId="{F2768E2F-0C3B-4C6F-AA0A-7B868E7AC7A3}" type="pres">
      <dgm:prSet presAssocID="{39CCF0DE-0C4D-45F4-AB98-C9A88F3C7627}" presName="rootText" presStyleLbl="node1" presStyleIdx="0" presStyleCnt="1" custScaleX="76782" custScaleY="12457" custLinFactNeighborX="-8732" custLinFactNeighborY="-2154"/>
      <dgm:spPr/>
      <dgm:t>
        <a:bodyPr/>
        <a:lstStyle/>
        <a:p>
          <a:endParaRPr lang="en-US"/>
        </a:p>
      </dgm:t>
    </dgm:pt>
    <dgm:pt modelId="{672D762E-AB78-4FCC-AB3F-F6B14E8314A4}" type="pres">
      <dgm:prSet presAssocID="{39CCF0DE-0C4D-45F4-AB98-C9A88F3C7627}" presName="rootConnector" presStyleLbl="node1" presStyleIdx="0" presStyleCnt="1"/>
      <dgm:spPr/>
      <dgm:t>
        <a:bodyPr/>
        <a:lstStyle/>
        <a:p>
          <a:endParaRPr lang="en-US"/>
        </a:p>
      </dgm:t>
    </dgm:pt>
    <dgm:pt modelId="{F8EC340D-8A92-4B41-A8B4-2DD92902C756}" type="pres">
      <dgm:prSet presAssocID="{39CCF0DE-0C4D-45F4-AB98-C9A88F3C7627}" presName="childShape" presStyleCnt="0"/>
      <dgm:spPr/>
      <dgm:t>
        <a:bodyPr/>
        <a:lstStyle/>
        <a:p>
          <a:endParaRPr lang="en-GB"/>
        </a:p>
      </dgm:t>
    </dgm:pt>
    <dgm:pt modelId="{149931F3-5F3A-4B3A-A327-8D5C1E6EEF9B}" type="pres">
      <dgm:prSet presAssocID="{E7900893-AD1A-4D03-B0EA-A76361DA7962}" presName="Name13" presStyleLbl="parChTrans1D2" presStyleIdx="0" presStyleCnt="1"/>
      <dgm:spPr/>
      <dgm:t>
        <a:bodyPr/>
        <a:lstStyle/>
        <a:p>
          <a:endParaRPr lang="en-US"/>
        </a:p>
      </dgm:t>
    </dgm:pt>
    <dgm:pt modelId="{DC78CCBF-6AE2-400F-B49C-782B85BD7B49}" type="pres">
      <dgm:prSet presAssocID="{83B428D9-4D88-4094-A81D-0C563210630A}" presName="childText" presStyleLbl="bgAcc1" presStyleIdx="0" presStyleCnt="1" custScaleX="61600" custScaleY="11991" custLinFactNeighborX="-15429" custLinFactNeighborY="-3904">
        <dgm:presLayoutVars>
          <dgm:bulletEnabled val="1"/>
        </dgm:presLayoutVars>
      </dgm:prSet>
      <dgm:spPr/>
      <dgm:t>
        <a:bodyPr/>
        <a:lstStyle/>
        <a:p>
          <a:endParaRPr lang="en-US"/>
        </a:p>
      </dgm:t>
    </dgm:pt>
  </dgm:ptLst>
  <dgm:cxnLst>
    <dgm:cxn modelId="{76B681E8-BAA6-4803-A5A2-33B0DDD61A45}" type="presOf" srcId="{39CCF0DE-0C4D-45F4-AB98-C9A88F3C7627}" destId="{F2768E2F-0C3B-4C6F-AA0A-7B868E7AC7A3}" srcOrd="0" destOrd="0" presId="urn:microsoft.com/office/officeart/2005/8/layout/hierarchy3"/>
    <dgm:cxn modelId="{6B0DC8A7-7D83-490A-B81E-806404AFD727}" type="presOf" srcId="{E7900893-AD1A-4D03-B0EA-A76361DA7962}" destId="{149931F3-5F3A-4B3A-A327-8D5C1E6EEF9B}" srcOrd="0" destOrd="0" presId="urn:microsoft.com/office/officeart/2005/8/layout/hierarchy3"/>
    <dgm:cxn modelId="{28675C16-F895-4642-A15B-834ECB84EDC8}" type="presOf" srcId="{83B428D9-4D88-4094-A81D-0C563210630A}" destId="{DC78CCBF-6AE2-400F-B49C-782B85BD7B49}" srcOrd="0" destOrd="0" presId="urn:microsoft.com/office/officeart/2005/8/layout/hierarchy3"/>
    <dgm:cxn modelId="{D9785437-B424-422F-ADAB-926994EAA38A}" type="presOf" srcId="{EAA7FA0D-0063-4374-98E1-86B6BB45E9DE}" destId="{A3B6D651-74E0-437F-A4BC-5435E9CA6A7A}" srcOrd="0" destOrd="0" presId="urn:microsoft.com/office/officeart/2005/8/layout/hierarchy3"/>
    <dgm:cxn modelId="{2681F21B-FD2F-449E-91AE-A79247A600A5}" srcId="{EAA7FA0D-0063-4374-98E1-86B6BB45E9DE}" destId="{39CCF0DE-0C4D-45F4-AB98-C9A88F3C7627}" srcOrd="0" destOrd="0" parTransId="{876EA11B-5355-43FB-8AD2-F8780FD4F457}" sibTransId="{56D34E94-68E0-499F-8AB9-7AD3CC3BE726}"/>
    <dgm:cxn modelId="{98838E83-72AA-40A4-8E48-A6877656195D}" type="presOf" srcId="{39CCF0DE-0C4D-45F4-AB98-C9A88F3C7627}" destId="{672D762E-AB78-4FCC-AB3F-F6B14E8314A4}" srcOrd="1" destOrd="0" presId="urn:microsoft.com/office/officeart/2005/8/layout/hierarchy3"/>
    <dgm:cxn modelId="{E28F8A85-D61F-4989-A528-BC5B1AC75FD0}" srcId="{39CCF0DE-0C4D-45F4-AB98-C9A88F3C7627}" destId="{83B428D9-4D88-4094-A81D-0C563210630A}" srcOrd="0" destOrd="0" parTransId="{E7900893-AD1A-4D03-B0EA-A76361DA7962}" sibTransId="{45BD5807-4C0A-4989-B1DC-B449161B3C72}"/>
    <dgm:cxn modelId="{CEF09472-084A-4B70-B355-E4CC37107066}" type="presParOf" srcId="{A3B6D651-74E0-437F-A4BC-5435E9CA6A7A}" destId="{AF0F64B7-8E3B-4FCB-8DAF-DAA669D41E67}" srcOrd="0" destOrd="0" presId="urn:microsoft.com/office/officeart/2005/8/layout/hierarchy3"/>
    <dgm:cxn modelId="{4F17E64B-DE53-4855-BCBF-BF8F63AEFFBB}" type="presParOf" srcId="{AF0F64B7-8E3B-4FCB-8DAF-DAA669D41E67}" destId="{CCBA868F-3A17-4CEA-841C-34B3F3E3EA6A}" srcOrd="0" destOrd="0" presId="urn:microsoft.com/office/officeart/2005/8/layout/hierarchy3"/>
    <dgm:cxn modelId="{45E88065-BBC9-40B6-ACE5-D3C4EFE257E5}" type="presParOf" srcId="{CCBA868F-3A17-4CEA-841C-34B3F3E3EA6A}" destId="{F2768E2F-0C3B-4C6F-AA0A-7B868E7AC7A3}" srcOrd="0" destOrd="0" presId="urn:microsoft.com/office/officeart/2005/8/layout/hierarchy3"/>
    <dgm:cxn modelId="{F6D72579-B104-400F-A781-25188644D719}" type="presParOf" srcId="{CCBA868F-3A17-4CEA-841C-34B3F3E3EA6A}" destId="{672D762E-AB78-4FCC-AB3F-F6B14E8314A4}" srcOrd="1" destOrd="0" presId="urn:microsoft.com/office/officeart/2005/8/layout/hierarchy3"/>
    <dgm:cxn modelId="{079106F1-8D5C-48BD-B57D-D6BC1764DC06}" type="presParOf" srcId="{AF0F64B7-8E3B-4FCB-8DAF-DAA669D41E67}" destId="{F8EC340D-8A92-4B41-A8B4-2DD92902C756}" srcOrd="1" destOrd="0" presId="urn:microsoft.com/office/officeart/2005/8/layout/hierarchy3"/>
    <dgm:cxn modelId="{FAD83C50-5F38-404B-842D-8C3049C8A886}" type="presParOf" srcId="{F8EC340D-8A92-4B41-A8B4-2DD92902C756}" destId="{149931F3-5F3A-4B3A-A327-8D5C1E6EEF9B}" srcOrd="0" destOrd="0" presId="urn:microsoft.com/office/officeart/2005/8/layout/hierarchy3"/>
    <dgm:cxn modelId="{BEC73976-DF12-498A-9D62-6AFC18A97D44}" type="presParOf" srcId="{F8EC340D-8A92-4B41-A8B4-2DD92902C756}" destId="{DC78CCBF-6AE2-400F-B49C-782B85BD7B49}"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A7FA0D-0063-4374-98E1-86B6BB45E9DE}" type="doc">
      <dgm:prSet loTypeId="urn:microsoft.com/office/officeart/2005/8/layout/hierarchy3" loCatId="list" qsTypeId="urn:microsoft.com/office/officeart/2005/8/quickstyle/simple2" qsCatId="simple" csTypeId="urn:microsoft.com/office/officeart/2005/8/colors/accent2_1" csCatId="accent2" phldr="1"/>
      <dgm:spPr/>
      <dgm:t>
        <a:bodyPr/>
        <a:lstStyle/>
        <a:p>
          <a:endParaRPr lang="en-US"/>
        </a:p>
      </dgm:t>
    </dgm:pt>
    <dgm:pt modelId="{39CCF0DE-0C4D-45F4-AB98-C9A88F3C7627}">
      <dgm:prSet phldrT="[Text]" custT="1"/>
      <dgm:spPr/>
      <dgm:t>
        <a:bodyPr/>
        <a:lstStyle/>
        <a:p>
          <a:r>
            <a:rPr lang="en-US" sz="2800" dirty="0" smtClean="0"/>
            <a:t>Characterisation of Silver nanoparticles</a:t>
          </a:r>
          <a:endParaRPr lang="en-US" sz="2800" dirty="0"/>
        </a:p>
      </dgm:t>
    </dgm:pt>
    <dgm:pt modelId="{876EA11B-5355-43FB-8AD2-F8780FD4F457}" type="parTrans" cxnId="{2681F21B-FD2F-449E-91AE-A79247A600A5}">
      <dgm:prSet/>
      <dgm:spPr/>
      <dgm:t>
        <a:bodyPr/>
        <a:lstStyle/>
        <a:p>
          <a:endParaRPr lang="en-US"/>
        </a:p>
      </dgm:t>
    </dgm:pt>
    <dgm:pt modelId="{56D34E94-68E0-499F-8AB9-7AD3CC3BE726}" type="sibTrans" cxnId="{2681F21B-FD2F-449E-91AE-A79247A600A5}">
      <dgm:prSet/>
      <dgm:spPr/>
      <dgm:t>
        <a:bodyPr/>
        <a:lstStyle/>
        <a:p>
          <a:endParaRPr lang="en-US"/>
        </a:p>
      </dgm:t>
    </dgm:pt>
    <dgm:pt modelId="{83B428D9-4D88-4094-A81D-0C563210630A}">
      <dgm:prSet phldrT="[Text]" custT="1"/>
      <dgm:spPr>
        <a:solidFill>
          <a:schemeClr val="bg1">
            <a:alpha val="90000"/>
          </a:schemeClr>
        </a:solidFill>
        <a:ln>
          <a:solidFill>
            <a:schemeClr val="accent1"/>
          </a:solidFill>
        </a:ln>
      </dgm:spPr>
      <dgm:t>
        <a:bodyPr/>
        <a:lstStyle/>
        <a:p>
          <a:pPr algn="l"/>
          <a:r>
            <a:rPr lang="en-US" sz="2800" dirty="0" smtClean="0">
              <a:solidFill>
                <a:schemeClr val="tx1"/>
              </a:solidFill>
            </a:rPr>
            <a:t>UV-Vis Spectroscopy = for Confirmation of Silver NPs </a:t>
          </a:r>
        </a:p>
        <a:p>
          <a:pPr algn="l"/>
          <a:r>
            <a:rPr lang="en-US" sz="2800" dirty="0" smtClean="0">
              <a:solidFill>
                <a:schemeClr val="tx1"/>
              </a:solidFill>
            </a:rPr>
            <a:t>XRD = for Chemical and Size determination</a:t>
          </a:r>
        </a:p>
        <a:p>
          <a:pPr algn="l"/>
          <a:r>
            <a:rPr lang="en-US" sz="2800" dirty="0" smtClean="0">
              <a:solidFill>
                <a:schemeClr val="tx1"/>
              </a:solidFill>
            </a:rPr>
            <a:t>SEM = for Structural and Size determination</a:t>
          </a:r>
        </a:p>
      </dgm:t>
    </dgm:pt>
    <dgm:pt modelId="{E7900893-AD1A-4D03-B0EA-A76361DA7962}" type="parTrans" cxnId="{E28F8A85-D61F-4989-A528-BC5B1AC75FD0}">
      <dgm:prSet/>
      <dgm:spPr/>
      <dgm:t>
        <a:bodyPr/>
        <a:lstStyle/>
        <a:p>
          <a:endParaRPr lang="en-US"/>
        </a:p>
      </dgm:t>
    </dgm:pt>
    <dgm:pt modelId="{45BD5807-4C0A-4989-B1DC-B449161B3C72}" type="sibTrans" cxnId="{E28F8A85-D61F-4989-A528-BC5B1AC75FD0}">
      <dgm:prSet/>
      <dgm:spPr/>
      <dgm:t>
        <a:bodyPr/>
        <a:lstStyle/>
        <a:p>
          <a:endParaRPr lang="en-US"/>
        </a:p>
      </dgm:t>
    </dgm:pt>
    <dgm:pt modelId="{A3B6D651-74E0-437F-A4BC-5435E9CA6A7A}" type="pres">
      <dgm:prSet presAssocID="{EAA7FA0D-0063-4374-98E1-86B6BB45E9DE}" presName="diagram" presStyleCnt="0">
        <dgm:presLayoutVars>
          <dgm:chPref val="1"/>
          <dgm:dir/>
          <dgm:animOne val="branch"/>
          <dgm:animLvl val="lvl"/>
          <dgm:resizeHandles/>
        </dgm:presLayoutVars>
      </dgm:prSet>
      <dgm:spPr/>
      <dgm:t>
        <a:bodyPr/>
        <a:lstStyle/>
        <a:p>
          <a:endParaRPr lang="en-US"/>
        </a:p>
      </dgm:t>
    </dgm:pt>
    <dgm:pt modelId="{AF0F64B7-8E3B-4FCB-8DAF-DAA669D41E67}" type="pres">
      <dgm:prSet presAssocID="{39CCF0DE-0C4D-45F4-AB98-C9A88F3C7627}" presName="root" presStyleCnt="0"/>
      <dgm:spPr/>
      <dgm:t>
        <a:bodyPr/>
        <a:lstStyle/>
        <a:p>
          <a:endParaRPr lang="en-GB"/>
        </a:p>
      </dgm:t>
    </dgm:pt>
    <dgm:pt modelId="{CCBA868F-3A17-4CEA-841C-34B3F3E3EA6A}" type="pres">
      <dgm:prSet presAssocID="{39CCF0DE-0C4D-45F4-AB98-C9A88F3C7627}" presName="rootComposite" presStyleCnt="0"/>
      <dgm:spPr/>
      <dgm:t>
        <a:bodyPr/>
        <a:lstStyle/>
        <a:p>
          <a:endParaRPr lang="en-GB"/>
        </a:p>
      </dgm:t>
    </dgm:pt>
    <dgm:pt modelId="{F2768E2F-0C3B-4C6F-AA0A-7B868E7AC7A3}" type="pres">
      <dgm:prSet presAssocID="{39CCF0DE-0C4D-45F4-AB98-C9A88F3C7627}" presName="rootText" presStyleLbl="node1" presStyleIdx="0" presStyleCnt="1" custScaleX="180536" custScaleY="23388" custLinFactNeighborX="-21307" custLinFactNeighborY="-25861"/>
      <dgm:spPr/>
      <dgm:t>
        <a:bodyPr/>
        <a:lstStyle/>
        <a:p>
          <a:endParaRPr lang="en-US"/>
        </a:p>
      </dgm:t>
    </dgm:pt>
    <dgm:pt modelId="{672D762E-AB78-4FCC-AB3F-F6B14E8314A4}" type="pres">
      <dgm:prSet presAssocID="{39CCF0DE-0C4D-45F4-AB98-C9A88F3C7627}" presName="rootConnector" presStyleLbl="node1" presStyleIdx="0" presStyleCnt="1"/>
      <dgm:spPr/>
      <dgm:t>
        <a:bodyPr/>
        <a:lstStyle/>
        <a:p>
          <a:endParaRPr lang="en-US"/>
        </a:p>
      </dgm:t>
    </dgm:pt>
    <dgm:pt modelId="{F8EC340D-8A92-4B41-A8B4-2DD92902C756}" type="pres">
      <dgm:prSet presAssocID="{39CCF0DE-0C4D-45F4-AB98-C9A88F3C7627}" presName="childShape" presStyleCnt="0"/>
      <dgm:spPr/>
      <dgm:t>
        <a:bodyPr/>
        <a:lstStyle/>
        <a:p>
          <a:endParaRPr lang="en-GB"/>
        </a:p>
      </dgm:t>
    </dgm:pt>
    <dgm:pt modelId="{149931F3-5F3A-4B3A-A327-8D5C1E6EEF9B}" type="pres">
      <dgm:prSet presAssocID="{E7900893-AD1A-4D03-B0EA-A76361DA7962}" presName="Name13" presStyleLbl="parChTrans1D2" presStyleIdx="0" presStyleCnt="1"/>
      <dgm:spPr/>
      <dgm:t>
        <a:bodyPr/>
        <a:lstStyle/>
        <a:p>
          <a:endParaRPr lang="en-US"/>
        </a:p>
      </dgm:t>
    </dgm:pt>
    <dgm:pt modelId="{DC78CCBF-6AE2-400F-B49C-782B85BD7B49}" type="pres">
      <dgm:prSet presAssocID="{83B428D9-4D88-4094-A81D-0C563210630A}" presName="childText" presStyleLbl="bgAcc1" presStyleIdx="0" presStyleCnt="1" custScaleX="312893" custScaleY="94217" custLinFactNeighborX="-10064" custLinFactNeighborY="-15084">
        <dgm:presLayoutVars>
          <dgm:bulletEnabled val="1"/>
        </dgm:presLayoutVars>
      </dgm:prSet>
      <dgm:spPr/>
      <dgm:t>
        <a:bodyPr/>
        <a:lstStyle/>
        <a:p>
          <a:endParaRPr lang="en-US"/>
        </a:p>
      </dgm:t>
    </dgm:pt>
  </dgm:ptLst>
  <dgm:cxnLst>
    <dgm:cxn modelId="{B3E6BA82-2EEA-4371-A499-6486CB0E9DA5}" type="presOf" srcId="{83B428D9-4D88-4094-A81D-0C563210630A}" destId="{DC78CCBF-6AE2-400F-B49C-782B85BD7B49}" srcOrd="0" destOrd="0" presId="urn:microsoft.com/office/officeart/2005/8/layout/hierarchy3"/>
    <dgm:cxn modelId="{F6636F0A-486B-432C-BD27-93FCB43E00A9}" type="presOf" srcId="{39CCF0DE-0C4D-45F4-AB98-C9A88F3C7627}" destId="{672D762E-AB78-4FCC-AB3F-F6B14E8314A4}" srcOrd="1" destOrd="0" presId="urn:microsoft.com/office/officeart/2005/8/layout/hierarchy3"/>
    <dgm:cxn modelId="{1E0AF391-ED85-419A-9B31-DEF7FE9EE700}" type="presOf" srcId="{39CCF0DE-0C4D-45F4-AB98-C9A88F3C7627}" destId="{F2768E2F-0C3B-4C6F-AA0A-7B868E7AC7A3}" srcOrd="0" destOrd="0" presId="urn:microsoft.com/office/officeart/2005/8/layout/hierarchy3"/>
    <dgm:cxn modelId="{463BADB2-748C-4040-B922-115179F2F9E9}" type="presOf" srcId="{E7900893-AD1A-4D03-B0EA-A76361DA7962}" destId="{149931F3-5F3A-4B3A-A327-8D5C1E6EEF9B}" srcOrd="0" destOrd="0" presId="urn:microsoft.com/office/officeart/2005/8/layout/hierarchy3"/>
    <dgm:cxn modelId="{331F0E3C-CD59-444E-86D1-A8693ED2767B}" type="presOf" srcId="{EAA7FA0D-0063-4374-98E1-86B6BB45E9DE}" destId="{A3B6D651-74E0-437F-A4BC-5435E9CA6A7A}" srcOrd="0" destOrd="0" presId="urn:microsoft.com/office/officeart/2005/8/layout/hierarchy3"/>
    <dgm:cxn modelId="{2681F21B-FD2F-449E-91AE-A79247A600A5}" srcId="{EAA7FA0D-0063-4374-98E1-86B6BB45E9DE}" destId="{39CCF0DE-0C4D-45F4-AB98-C9A88F3C7627}" srcOrd="0" destOrd="0" parTransId="{876EA11B-5355-43FB-8AD2-F8780FD4F457}" sibTransId="{56D34E94-68E0-499F-8AB9-7AD3CC3BE726}"/>
    <dgm:cxn modelId="{E28F8A85-D61F-4989-A528-BC5B1AC75FD0}" srcId="{39CCF0DE-0C4D-45F4-AB98-C9A88F3C7627}" destId="{83B428D9-4D88-4094-A81D-0C563210630A}" srcOrd="0" destOrd="0" parTransId="{E7900893-AD1A-4D03-B0EA-A76361DA7962}" sibTransId="{45BD5807-4C0A-4989-B1DC-B449161B3C72}"/>
    <dgm:cxn modelId="{8C9EB175-6C13-44F5-A603-23516BB252F5}" type="presParOf" srcId="{A3B6D651-74E0-437F-A4BC-5435E9CA6A7A}" destId="{AF0F64B7-8E3B-4FCB-8DAF-DAA669D41E67}" srcOrd="0" destOrd="0" presId="urn:microsoft.com/office/officeart/2005/8/layout/hierarchy3"/>
    <dgm:cxn modelId="{08C38EDE-EFAD-4190-A0BA-92E63FC31838}" type="presParOf" srcId="{AF0F64B7-8E3B-4FCB-8DAF-DAA669D41E67}" destId="{CCBA868F-3A17-4CEA-841C-34B3F3E3EA6A}" srcOrd="0" destOrd="0" presId="urn:microsoft.com/office/officeart/2005/8/layout/hierarchy3"/>
    <dgm:cxn modelId="{6F724D72-9885-4349-B316-6F93A6780913}" type="presParOf" srcId="{CCBA868F-3A17-4CEA-841C-34B3F3E3EA6A}" destId="{F2768E2F-0C3B-4C6F-AA0A-7B868E7AC7A3}" srcOrd="0" destOrd="0" presId="urn:microsoft.com/office/officeart/2005/8/layout/hierarchy3"/>
    <dgm:cxn modelId="{B53E254E-0BE6-4093-9D58-5C4B3682DC30}" type="presParOf" srcId="{CCBA868F-3A17-4CEA-841C-34B3F3E3EA6A}" destId="{672D762E-AB78-4FCC-AB3F-F6B14E8314A4}" srcOrd="1" destOrd="0" presId="urn:microsoft.com/office/officeart/2005/8/layout/hierarchy3"/>
    <dgm:cxn modelId="{E76841CE-A862-408D-9DF3-FF85414E1CA6}" type="presParOf" srcId="{AF0F64B7-8E3B-4FCB-8DAF-DAA669D41E67}" destId="{F8EC340D-8A92-4B41-A8B4-2DD92902C756}" srcOrd="1" destOrd="0" presId="urn:microsoft.com/office/officeart/2005/8/layout/hierarchy3"/>
    <dgm:cxn modelId="{354D8149-6DBD-4744-A01C-8F75645A5306}" type="presParOf" srcId="{F8EC340D-8A92-4B41-A8B4-2DD92902C756}" destId="{149931F3-5F3A-4B3A-A327-8D5C1E6EEF9B}" srcOrd="0" destOrd="0" presId="urn:microsoft.com/office/officeart/2005/8/layout/hierarchy3"/>
    <dgm:cxn modelId="{B2A788F3-6BDD-4791-8B13-E6716E0ABF87}" type="presParOf" srcId="{F8EC340D-8A92-4B41-A8B4-2DD92902C756}" destId="{DC78CCBF-6AE2-400F-B49C-782B85BD7B49}"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AA7FA0D-0063-4374-98E1-86B6BB45E9DE}" type="doc">
      <dgm:prSet loTypeId="urn:microsoft.com/office/officeart/2005/8/layout/hierarchy3" loCatId="list" qsTypeId="urn:microsoft.com/office/officeart/2005/8/quickstyle/simple2" qsCatId="simple" csTypeId="urn:microsoft.com/office/officeart/2005/8/colors/accent2_1" csCatId="accent2" phldr="1"/>
      <dgm:spPr/>
      <dgm:t>
        <a:bodyPr/>
        <a:lstStyle/>
        <a:p>
          <a:endParaRPr lang="en-US"/>
        </a:p>
      </dgm:t>
    </dgm:pt>
    <dgm:pt modelId="{39CCF0DE-0C4D-45F4-AB98-C9A88F3C7627}">
      <dgm:prSet phldrT="[Text]" custT="1"/>
      <dgm:spPr/>
      <dgm:t>
        <a:bodyPr/>
        <a:lstStyle/>
        <a:p>
          <a:r>
            <a:rPr lang="en-US" sz="3200" dirty="0" smtClean="0"/>
            <a:t>Experimental work: Application of Ag </a:t>
          </a:r>
          <a:r>
            <a:rPr lang="en-US" sz="3200" dirty="0" err="1" smtClean="0"/>
            <a:t>Nps</a:t>
          </a:r>
          <a:r>
            <a:rPr lang="en-US" sz="3200" dirty="0" smtClean="0"/>
            <a:t> as </a:t>
          </a:r>
          <a:r>
            <a:rPr lang="en-US" sz="3200" dirty="0" err="1" smtClean="0"/>
            <a:t>Nanofillers</a:t>
          </a:r>
          <a:endParaRPr lang="en-US" sz="3200" dirty="0"/>
        </a:p>
      </dgm:t>
    </dgm:pt>
    <dgm:pt modelId="{876EA11B-5355-43FB-8AD2-F8780FD4F457}" type="parTrans" cxnId="{2681F21B-FD2F-449E-91AE-A79247A600A5}">
      <dgm:prSet/>
      <dgm:spPr/>
      <dgm:t>
        <a:bodyPr/>
        <a:lstStyle/>
        <a:p>
          <a:endParaRPr lang="en-US"/>
        </a:p>
      </dgm:t>
    </dgm:pt>
    <dgm:pt modelId="{56D34E94-68E0-499F-8AB9-7AD3CC3BE726}" type="sibTrans" cxnId="{2681F21B-FD2F-449E-91AE-A79247A600A5}">
      <dgm:prSet/>
      <dgm:spPr/>
      <dgm:t>
        <a:bodyPr/>
        <a:lstStyle/>
        <a:p>
          <a:endParaRPr lang="en-US"/>
        </a:p>
      </dgm:t>
    </dgm:pt>
    <dgm:pt modelId="{83B428D9-4D88-4094-A81D-0C563210630A}">
      <dgm:prSet phldrT="[Text]" custT="1"/>
      <dgm:spPr>
        <a:solidFill>
          <a:schemeClr val="bg1">
            <a:alpha val="90000"/>
          </a:schemeClr>
        </a:solidFill>
        <a:ln>
          <a:solidFill>
            <a:schemeClr val="accent1"/>
          </a:solidFill>
        </a:ln>
      </dgm:spPr>
      <dgm:t>
        <a:bodyPr/>
        <a:lstStyle/>
        <a:p>
          <a:r>
            <a:rPr lang="en-US" sz="3200" dirty="0" smtClean="0">
              <a:solidFill>
                <a:schemeClr val="tx1"/>
              </a:solidFill>
              <a:latin typeface="Times New Roman" panose="02020603050405020304" pitchFamily="18" charset="0"/>
              <a:cs typeface="Times New Roman" panose="02020603050405020304" pitchFamily="18" charset="0"/>
            </a:rPr>
            <a:t>Materials used:</a:t>
          </a:r>
          <a:endParaRPr lang="en-US" sz="3200" dirty="0">
            <a:solidFill>
              <a:schemeClr val="tx1"/>
            </a:solidFill>
            <a:latin typeface="Times New Roman" panose="02020603050405020304" pitchFamily="18" charset="0"/>
            <a:cs typeface="Times New Roman" panose="02020603050405020304" pitchFamily="18" charset="0"/>
          </a:endParaRPr>
        </a:p>
      </dgm:t>
    </dgm:pt>
    <dgm:pt modelId="{E7900893-AD1A-4D03-B0EA-A76361DA7962}" type="parTrans" cxnId="{E28F8A85-D61F-4989-A528-BC5B1AC75FD0}">
      <dgm:prSet/>
      <dgm:spPr/>
      <dgm:t>
        <a:bodyPr/>
        <a:lstStyle/>
        <a:p>
          <a:endParaRPr lang="en-US"/>
        </a:p>
      </dgm:t>
    </dgm:pt>
    <dgm:pt modelId="{45BD5807-4C0A-4989-B1DC-B449161B3C72}" type="sibTrans" cxnId="{E28F8A85-D61F-4989-A528-BC5B1AC75FD0}">
      <dgm:prSet/>
      <dgm:spPr/>
      <dgm:t>
        <a:bodyPr/>
        <a:lstStyle/>
        <a:p>
          <a:endParaRPr lang="en-US"/>
        </a:p>
      </dgm:t>
    </dgm:pt>
    <dgm:pt modelId="{DD4068B9-8D88-4BB9-A259-CB86FDEA9261}">
      <dgm:prSet phldrT="[Text]" custT="1"/>
      <dgm:spPr>
        <a:solidFill>
          <a:schemeClr val="bg1">
            <a:alpha val="90000"/>
          </a:schemeClr>
        </a:solidFill>
        <a:ln>
          <a:solidFill>
            <a:schemeClr val="accent1"/>
          </a:solidFill>
        </a:ln>
      </dgm:spPr>
      <dgm:t>
        <a:bodyPr/>
        <a:lstStyle/>
        <a:p>
          <a:r>
            <a:rPr lang="en-US" sz="2400" dirty="0" smtClean="0">
              <a:solidFill>
                <a:schemeClr val="tx1"/>
              </a:solidFill>
              <a:latin typeface="Times New Roman" panose="02020603050405020304" pitchFamily="18" charset="0"/>
              <a:cs typeface="Times New Roman" panose="02020603050405020304" pitchFamily="18" charset="0"/>
            </a:rPr>
            <a:t>Unsaturated Polyester Resin</a:t>
          </a:r>
          <a:endParaRPr lang="en-US" sz="2400" baseline="-25000" dirty="0">
            <a:solidFill>
              <a:schemeClr val="tx1"/>
            </a:solidFill>
            <a:latin typeface="Times New Roman" panose="02020603050405020304" pitchFamily="18" charset="0"/>
            <a:cs typeface="Times New Roman" panose="02020603050405020304" pitchFamily="18" charset="0"/>
          </a:endParaRPr>
        </a:p>
      </dgm:t>
    </dgm:pt>
    <dgm:pt modelId="{6D38A3D0-8F4E-4A01-A201-455CF7DFE1D9}" type="parTrans" cxnId="{551E0DDA-D523-4991-B7CA-D27B2753478E}">
      <dgm:prSet/>
      <dgm:spPr/>
      <dgm:t>
        <a:bodyPr/>
        <a:lstStyle/>
        <a:p>
          <a:endParaRPr lang="en-US"/>
        </a:p>
      </dgm:t>
    </dgm:pt>
    <dgm:pt modelId="{D6BFF86C-45C6-40B8-92A5-2C4BD7CF0E64}" type="sibTrans" cxnId="{551E0DDA-D523-4991-B7CA-D27B2753478E}">
      <dgm:prSet/>
      <dgm:spPr/>
      <dgm:t>
        <a:bodyPr/>
        <a:lstStyle/>
        <a:p>
          <a:endParaRPr lang="en-US"/>
        </a:p>
      </dgm:t>
    </dgm:pt>
    <dgm:pt modelId="{226CA8E9-AA32-4B44-9773-384C147043B8}">
      <dgm:prSet phldrT="[Text]" custT="1"/>
      <dgm:spPr>
        <a:solidFill>
          <a:schemeClr val="bg1">
            <a:alpha val="90000"/>
          </a:schemeClr>
        </a:solidFill>
        <a:ln>
          <a:solidFill>
            <a:schemeClr val="accent1"/>
          </a:solidFill>
        </a:ln>
      </dgm:spPr>
      <dgm:t>
        <a:bodyPr/>
        <a:lstStyle/>
        <a:p>
          <a:r>
            <a:rPr lang="en-US" sz="2400" baseline="0" dirty="0" smtClean="0">
              <a:solidFill>
                <a:schemeClr val="tx1"/>
              </a:solidFill>
              <a:latin typeface="Times New Roman" panose="02020603050405020304" pitchFamily="18" charset="0"/>
              <a:cs typeface="Times New Roman" panose="02020603050405020304" pitchFamily="18" charset="0"/>
            </a:rPr>
            <a:t>Hardener: Methyl Ethyl Ketone Peroxide (MEKP)</a:t>
          </a:r>
          <a:endParaRPr lang="en-US" sz="2400" baseline="-25000" dirty="0">
            <a:solidFill>
              <a:schemeClr val="tx1"/>
            </a:solidFill>
            <a:latin typeface="Times New Roman" panose="02020603050405020304" pitchFamily="18" charset="0"/>
            <a:cs typeface="Times New Roman" panose="02020603050405020304" pitchFamily="18" charset="0"/>
          </a:endParaRPr>
        </a:p>
      </dgm:t>
    </dgm:pt>
    <dgm:pt modelId="{6BD65568-B28A-4379-A63A-1A80FB1345F1}" type="parTrans" cxnId="{8532170D-5BE1-4980-BCBA-EEC94F360CB2}">
      <dgm:prSet/>
      <dgm:spPr/>
      <dgm:t>
        <a:bodyPr/>
        <a:lstStyle/>
        <a:p>
          <a:endParaRPr lang="en-US"/>
        </a:p>
      </dgm:t>
    </dgm:pt>
    <dgm:pt modelId="{8E63B901-D2CF-4282-BA7D-28481409EF92}" type="sibTrans" cxnId="{8532170D-5BE1-4980-BCBA-EEC94F360CB2}">
      <dgm:prSet/>
      <dgm:spPr/>
      <dgm:t>
        <a:bodyPr/>
        <a:lstStyle/>
        <a:p>
          <a:endParaRPr lang="en-US"/>
        </a:p>
      </dgm:t>
    </dgm:pt>
    <dgm:pt modelId="{007E3C3C-90AD-4BD6-A961-EBE3271F3C60}">
      <dgm:prSet phldrT="[Text]" custT="1"/>
      <dgm:spPr>
        <a:solidFill>
          <a:schemeClr val="bg1">
            <a:alpha val="90000"/>
          </a:schemeClr>
        </a:solidFill>
        <a:ln>
          <a:solidFill>
            <a:schemeClr val="accent1"/>
          </a:solidFill>
        </a:ln>
      </dgm:spPr>
      <dgm:t>
        <a:bodyPr/>
        <a:lstStyle/>
        <a:p>
          <a:r>
            <a:rPr lang="en-US" sz="2400" baseline="0" dirty="0" smtClean="0">
              <a:solidFill>
                <a:schemeClr val="tx1"/>
              </a:solidFill>
              <a:latin typeface="Times New Roman" panose="02020603050405020304" pitchFamily="18" charset="0"/>
              <a:cs typeface="Times New Roman" panose="02020603050405020304" pitchFamily="18" charset="0"/>
            </a:rPr>
            <a:t>Accelerator: Cobalt </a:t>
          </a:r>
          <a:r>
            <a:rPr lang="en-US" sz="2400" baseline="0" dirty="0" err="1" smtClean="0">
              <a:solidFill>
                <a:schemeClr val="tx1"/>
              </a:solidFill>
              <a:latin typeface="Times New Roman" panose="02020603050405020304" pitchFamily="18" charset="0"/>
              <a:cs typeface="Times New Roman" panose="02020603050405020304" pitchFamily="18" charset="0"/>
            </a:rPr>
            <a:t>Octoate</a:t>
          </a:r>
          <a:r>
            <a:rPr lang="en-US" sz="2400" baseline="0" dirty="0" smtClean="0">
              <a:solidFill>
                <a:schemeClr val="tx1"/>
              </a:solidFill>
              <a:latin typeface="Times New Roman" panose="02020603050405020304" pitchFamily="18" charset="0"/>
              <a:cs typeface="Times New Roman" panose="02020603050405020304" pitchFamily="18" charset="0"/>
            </a:rPr>
            <a:t> (2%) </a:t>
          </a:r>
          <a:endParaRPr lang="en-US" sz="1800" baseline="0" dirty="0">
            <a:solidFill>
              <a:schemeClr val="tx1"/>
            </a:solidFill>
            <a:latin typeface="Times New Roman" panose="02020603050405020304" pitchFamily="18" charset="0"/>
            <a:cs typeface="Times New Roman" panose="02020603050405020304" pitchFamily="18" charset="0"/>
          </a:endParaRPr>
        </a:p>
      </dgm:t>
    </dgm:pt>
    <dgm:pt modelId="{8027DBD1-92B1-4C24-8F5E-E1B9CB7A1F33}" type="parTrans" cxnId="{7F19F1CA-F4A7-4DB1-AC90-DA3FE9C58D5E}">
      <dgm:prSet/>
      <dgm:spPr/>
      <dgm:t>
        <a:bodyPr/>
        <a:lstStyle/>
        <a:p>
          <a:endParaRPr lang="en-US"/>
        </a:p>
      </dgm:t>
    </dgm:pt>
    <dgm:pt modelId="{7FFABBAB-CF96-40EF-AEBD-5CE0C2E640BE}" type="sibTrans" cxnId="{7F19F1CA-F4A7-4DB1-AC90-DA3FE9C58D5E}">
      <dgm:prSet/>
      <dgm:spPr/>
      <dgm:t>
        <a:bodyPr/>
        <a:lstStyle/>
        <a:p>
          <a:endParaRPr lang="en-US"/>
        </a:p>
      </dgm:t>
    </dgm:pt>
    <dgm:pt modelId="{B1605078-A914-4900-AC02-B23C15E19050}">
      <dgm:prSet phldrT="[Text]" custT="1"/>
      <dgm:spPr>
        <a:solidFill>
          <a:schemeClr val="bg1">
            <a:alpha val="90000"/>
          </a:schemeClr>
        </a:solidFill>
        <a:ln>
          <a:solidFill>
            <a:schemeClr val="accent1"/>
          </a:solidFill>
        </a:ln>
      </dgm:spPr>
      <dgm:t>
        <a:bodyPr/>
        <a:lstStyle/>
        <a:p>
          <a:r>
            <a:rPr lang="en-US" sz="2400" baseline="0" dirty="0" smtClean="0">
              <a:solidFill>
                <a:schemeClr val="tx1"/>
              </a:solidFill>
              <a:latin typeface="Times New Roman" panose="02020603050405020304" pitchFamily="18" charset="0"/>
              <a:cs typeface="Times New Roman" panose="02020603050405020304" pitchFamily="18" charset="0"/>
            </a:rPr>
            <a:t>Nano fillers: </a:t>
          </a:r>
          <a:r>
            <a:rPr lang="en-US" sz="2400" baseline="0" dirty="0" err="1" smtClean="0">
              <a:solidFill>
                <a:schemeClr val="tx1"/>
              </a:solidFill>
              <a:latin typeface="Times New Roman" panose="02020603050405020304" pitchFamily="18" charset="0"/>
              <a:cs typeface="Times New Roman" panose="02020603050405020304" pitchFamily="18" charset="0"/>
            </a:rPr>
            <a:t>Synthesised</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smtClean="0">
              <a:solidFill>
                <a:schemeClr val="tx1"/>
              </a:solidFill>
              <a:latin typeface="Times New Roman" panose="02020603050405020304" pitchFamily="18" charset="0"/>
              <a:cs typeface="Times New Roman" panose="02020603050405020304" pitchFamily="18" charset="0"/>
            </a:rPr>
            <a:t>Ag </a:t>
          </a:r>
          <a:r>
            <a:rPr lang="en-US" sz="2400" baseline="0" dirty="0" err="1" smtClean="0">
              <a:solidFill>
                <a:schemeClr val="tx1"/>
              </a:solidFill>
              <a:latin typeface="Times New Roman" panose="02020603050405020304" pitchFamily="18" charset="0"/>
              <a:cs typeface="Times New Roman" panose="02020603050405020304" pitchFamily="18" charset="0"/>
            </a:rPr>
            <a:t>Nps</a:t>
          </a:r>
          <a:endParaRPr lang="en-US" sz="2400" baseline="0" dirty="0">
            <a:solidFill>
              <a:schemeClr val="tx1"/>
            </a:solidFill>
            <a:latin typeface="Times New Roman" panose="02020603050405020304" pitchFamily="18" charset="0"/>
            <a:cs typeface="Times New Roman" panose="02020603050405020304" pitchFamily="18" charset="0"/>
          </a:endParaRPr>
        </a:p>
      </dgm:t>
    </dgm:pt>
    <dgm:pt modelId="{0EFEE8F7-16BE-4724-9392-6459C905BAF4}" type="parTrans" cxnId="{D8D4BC38-817C-47E4-B4F6-D645EB1FA10A}">
      <dgm:prSet/>
      <dgm:spPr/>
      <dgm:t>
        <a:bodyPr/>
        <a:lstStyle/>
        <a:p>
          <a:endParaRPr lang="en-US"/>
        </a:p>
      </dgm:t>
    </dgm:pt>
    <dgm:pt modelId="{1B84142D-1601-4BB2-B6EC-068F2623646F}" type="sibTrans" cxnId="{D8D4BC38-817C-47E4-B4F6-D645EB1FA10A}">
      <dgm:prSet/>
      <dgm:spPr/>
      <dgm:t>
        <a:bodyPr/>
        <a:lstStyle/>
        <a:p>
          <a:endParaRPr lang="en-US"/>
        </a:p>
      </dgm:t>
    </dgm:pt>
    <dgm:pt modelId="{A3B6D651-74E0-437F-A4BC-5435E9CA6A7A}" type="pres">
      <dgm:prSet presAssocID="{EAA7FA0D-0063-4374-98E1-86B6BB45E9DE}" presName="diagram" presStyleCnt="0">
        <dgm:presLayoutVars>
          <dgm:chPref val="1"/>
          <dgm:dir/>
          <dgm:animOne val="branch"/>
          <dgm:animLvl val="lvl"/>
          <dgm:resizeHandles/>
        </dgm:presLayoutVars>
      </dgm:prSet>
      <dgm:spPr/>
      <dgm:t>
        <a:bodyPr/>
        <a:lstStyle/>
        <a:p>
          <a:endParaRPr lang="en-US"/>
        </a:p>
      </dgm:t>
    </dgm:pt>
    <dgm:pt modelId="{AF0F64B7-8E3B-4FCB-8DAF-DAA669D41E67}" type="pres">
      <dgm:prSet presAssocID="{39CCF0DE-0C4D-45F4-AB98-C9A88F3C7627}" presName="root" presStyleCnt="0"/>
      <dgm:spPr/>
      <dgm:t>
        <a:bodyPr/>
        <a:lstStyle/>
        <a:p>
          <a:endParaRPr lang="en-GB"/>
        </a:p>
      </dgm:t>
    </dgm:pt>
    <dgm:pt modelId="{CCBA868F-3A17-4CEA-841C-34B3F3E3EA6A}" type="pres">
      <dgm:prSet presAssocID="{39CCF0DE-0C4D-45F4-AB98-C9A88F3C7627}" presName="rootComposite" presStyleCnt="0"/>
      <dgm:spPr/>
      <dgm:t>
        <a:bodyPr/>
        <a:lstStyle/>
        <a:p>
          <a:endParaRPr lang="en-GB"/>
        </a:p>
      </dgm:t>
    </dgm:pt>
    <dgm:pt modelId="{F2768E2F-0C3B-4C6F-AA0A-7B868E7AC7A3}" type="pres">
      <dgm:prSet presAssocID="{39CCF0DE-0C4D-45F4-AB98-C9A88F3C7627}" presName="rootText" presStyleLbl="node1" presStyleIdx="0" presStyleCnt="1" custScaleX="152381" custScaleY="19933" custLinFactNeighborX="-1120" custLinFactNeighborY="-3836"/>
      <dgm:spPr/>
      <dgm:t>
        <a:bodyPr/>
        <a:lstStyle/>
        <a:p>
          <a:endParaRPr lang="en-US"/>
        </a:p>
      </dgm:t>
    </dgm:pt>
    <dgm:pt modelId="{672D762E-AB78-4FCC-AB3F-F6B14E8314A4}" type="pres">
      <dgm:prSet presAssocID="{39CCF0DE-0C4D-45F4-AB98-C9A88F3C7627}" presName="rootConnector" presStyleLbl="node1" presStyleIdx="0" presStyleCnt="1"/>
      <dgm:spPr/>
      <dgm:t>
        <a:bodyPr/>
        <a:lstStyle/>
        <a:p>
          <a:endParaRPr lang="en-US"/>
        </a:p>
      </dgm:t>
    </dgm:pt>
    <dgm:pt modelId="{F8EC340D-8A92-4B41-A8B4-2DD92902C756}" type="pres">
      <dgm:prSet presAssocID="{39CCF0DE-0C4D-45F4-AB98-C9A88F3C7627}" presName="childShape" presStyleCnt="0"/>
      <dgm:spPr/>
      <dgm:t>
        <a:bodyPr/>
        <a:lstStyle/>
        <a:p>
          <a:endParaRPr lang="en-GB"/>
        </a:p>
      </dgm:t>
    </dgm:pt>
    <dgm:pt modelId="{149931F3-5F3A-4B3A-A327-8D5C1E6EEF9B}" type="pres">
      <dgm:prSet presAssocID="{E7900893-AD1A-4D03-B0EA-A76361DA7962}" presName="Name13" presStyleLbl="parChTrans1D2" presStyleIdx="0" presStyleCnt="1"/>
      <dgm:spPr/>
      <dgm:t>
        <a:bodyPr/>
        <a:lstStyle/>
        <a:p>
          <a:endParaRPr lang="en-US"/>
        </a:p>
      </dgm:t>
    </dgm:pt>
    <dgm:pt modelId="{DC78CCBF-6AE2-400F-B49C-782B85BD7B49}" type="pres">
      <dgm:prSet presAssocID="{83B428D9-4D88-4094-A81D-0C563210630A}" presName="childText" presStyleLbl="bgAcc1" presStyleIdx="0" presStyleCnt="1" custScaleX="140451" custScaleY="61202" custLinFactNeighborX="-3998" custLinFactNeighborY="-19663">
        <dgm:presLayoutVars>
          <dgm:bulletEnabled val="1"/>
        </dgm:presLayoutVars>
      </dgm:prSet>
      <dgm:spPr/>
      <dgm:t>
        <a:bodyPr/>
        <a:lstStyle/>
        <a:p>
          <a:endParaRPr lang="en-US"/>
        </a:p>
      </dgm:t>
    </dgm:pt>
  </dgm:ptLst>
  <dgm:cxnLst>
    <dgm:cxn modelId="{6C61F2E6-43A9-4264-8F25-6F83DBFA6EAF}" type="presOf" srcId="{39CCF0DE-0C4D-45F4-AB98-C9A88F3C7627}" destId="{F2768E2F-0C3B-4C6F-AA0A-7B868E7AC7A3}" srcOrd="0" destOrd="0" presId="urn:microsoft.com/office/officeart/2005/8/layout/hierarchy3"/>
    <dgm:cxn modelId="{9EE7445C-D6F9-409F-B311-1332C07BE533}" type="presOf" srcId="{EAA7FA0D-0063-4374-98E1-86B6BB45E9DE}" destId="{A3B6D651-74E0-437F-A4BC-5435E9CA6A7A}" srcOrd="0" destOrd="0" presId="urn:microsoft.com/office/officeart/2005/8/layout/hierarchy3"/>
    <dgm:cxn modelId="{D8D4BC38-817C-47E4-B4F6-D645EB1FA10A}" srcId="{83B428D9-4D88-4094-A81D-0C563210630A}" destId="{B1605078-A914-4900-AC02-B23C15E19050}" srcOrd="3" destOrd="0" parTransId="{0EFEE8F7-16BE-4724-9392-6459C905BAF4}" sibTransId="{1B84142D-1601-4BB2-B6EC-068F2623646F}"/>
    <dgm:cxn modelId="{8532170D-5BE1-4980-BCBA-EEC94F360CB2}" srcId="{83B428D9-4D88-4094-A81D-0C563210630A}" destId="{226CA8E9-AA32-4B44-9773-384C147043B8}" srcOrd="1" destOrd="0" parTransId="{6BD65568-B28A-4379-A63A-1A80FB1345F1}" sibTransId="{8E63B901-D2CF-4282-BA7D-28481409EF92}"/>
    <dgm:cxn modelId="{7F19F1CA-F4A7-4DB1-AC90-DA3FE9C58D5E}" srcId="{83B428D9-4D88-4094-A81D-0C563210630A}" destId="{007E3C3C-90AD-4BD6-A961-EBE3271F3C60}" srcOrd="2" destOrd="0" parTransId="{8027DBD1-92B1-4C24-8F5E-E1B9CB7A1F33}" sibTransId="{7FFABBAB-CF96-40EF-AEBD-5CE0C2E640BE}"/>
    <dgm:cxn modelId="{9F8E296C-61BF-4ADE-B87F-92995BE97D2D}" type="presOf" srcId="{83B428D9-4D88-4094-A81D-0C563210630A}" destId="{DC78CCBF-6AE2-400F-B49C-782B85BD7B49}" srcOrd="0" destOrd="0" presId="urn:microsoft.com/office/officeart/2005/8/layout/hierarchy3"/>
    <dgm:cxn modelId="{2681F21B-FD2F-449E-91AE-A79247A600A5}" srcId="{EAA7FA0D-0063-4374-98E1-86B6BB45E9DE}" destId="{39CCF0DE-0C4D-45F4-AB98-C9A88F3C7627}" srcOrd="0" destOrd="0" parTransId="{876EA11B-5355-43FB-8AD2-F8780FD4F457}" sibTransId="{56D34E94-68E0-499F-8AB9-7AD3CC3BE726}"/>
    <dgm:cxn modelId="{4130226F-1899-43B0-B322-1F5F6CB13903}" type="presOf" srcId="{007E3C3C-90AD-4BD6-A961-EBE3271F3C60}" destId="{DC78CCBF-6AE2-400F-B49C-782B85BD7B49}" srcOrd="0" destOrd="3" presId="urn:microsoft.com/office/officeart/2005/8/layout/hierarchy3"/>
    <dgm:cxn modelId="{421D13A8-4276-4E30-8DBB-55EC2865AF8A}" type="presOf" srcId="{DD4068B9-8D88-4BB9-A259-CB86FDEA9261}" destId="{DC78CCBF-6AE2-400F-B49C-782B85BD7B49}" srcOrd="0" destOrd="1" presId="urn:microsoft.com/office/officeart/2005/8/layout/hierarchy3"/>
    <dgm:cxn modelId="{551E0DDA-D523-4991-B7CA-D27B2753478E}" srcId="{83B428D9-4D88-4094-A81D-0C563210630A}" destId="{DD4068B9-8D88-4BB9-A259-CB86FDEA9261}" srcOrd="0" destOrd="0" parTransId="{6D38A3D0-8F4E-4A01-A201-455CF7DFE1D9}" sibTransId="{D6BFF86C-45C6-40B8-92A5-2C4BD7CF0E64}"/>
    <dgm:cxn modelId="{E0E9EC6A-68AA-4263-8D43-402688DDC934}" type="presOf" srcId="{226CA8E9-AA32-4B44-9773-384C147043B8}" destId="{DC78CCBF-6AE2-400F-B49C-782B85BD7B49}" srcOrd="0" destOrd="2" presId="urn:microsoft.com/office/officeart/2005/8/layout/hierarchy3"/>
    <dgm:cxn modelId="{4B71F13B-AA34-4F22-92A5-6BBA6FFD35BC}" type="presOf" srcId="{B1605078-A914-4900-AC02-B23C15E19050}" destId="{DC78CCBF-6AE2-400F-B49C-782B85BD7B49}" srcOrd="0" destOrd="4" presId="urn:microsoft.com/office/officeart/2005/8/layout/hierarchy3"/>
    <dgm:cxn modelId="{44B26674-1B87-41B2-AA09-1A52A5A5887B}" type="presOf" srcId="{39CCF0DE-0C4D-45F4-AB98-C9A88F3C7627}" destId="{672D762E-AB78-4FCC-AB3F-F6B14E8314A4}" srcOrd="1" destOrd="0" presId="urn:microsoft.com/office/officeart/2005/8/layout/hierarchy3"/>
    <dgm:cxn modelId="{BD759484-9982-4DA4-825D-7EBF29B60976}" type="presOf" srcId="{E7900893-AD1A-4D03-B0EA-A76361DA7962}" destId="{149931F3-5F3A-4B3A-A327-8D5C1E6EEF9B}" srcOrd="0" destOrd="0" presId="urn:microsoft.com/office/officeart/2005/8/layout/hierarchy3"/>
    <dgm:cxn modelId="{E28F8A85-D61F-4989-A528-BC5B1AC75FD0}" srcId="{39CCF0DE-0C4D-45F4-AB98-C9A88F3C7627}" destId="{83B428D9-4D88-4094-A81D-0C563210630A}" srcOrd="0" destOrd="0" parTransId="{E7900893-AD1A-4D03-B0EA-A76361DA7962}" sibTransId="{45BD5807-4C0A-4989-B1DC-B449161B3C72}"/>
    <dgm:cxn modelId="{8A287461-0E4B-41AF-AD9E-34094BB5D651}" type="presParOf" srcId="{A3B6D651-74E0-437F-A4BC-5435E9CA6A7A}" destId="{AF0F64B7-8E3B-4FCB-8DAF-DAA669D41E67}" srcOrd="0" destOrd="0" presId="urn:microsoft.com/office/officeart/2005/8/layout/hierarchy3"/>
    <dgm:cxn modelId="{6C970EEF-CACF-42FD-BF42-7129F3A5CF5C}" type="presParOf" srcId="{AF0F64B7-8E3B-4FCB-8DAF-DAA669D41E67}" destId="{CCBA868F-3A17-4CEA-841C-34B3F3E3EA6A}" srcOrd="0" destOrd="0" presId="urn:microsoft.com/office/officeart/2005/8/layout/hierarchy3"/>
    <dgm:cxn modelId="{1723BE77-002A-474D-8122-F90DD2DF36E6}" type="presParOf" srcId="{CCBA868F-3A17-4CEA-841C-34B3F3E3EA6A}" destId="{F2768E2F-0C3B-4C6F-AA0A-7B868E7AC7A3}" srcOrd="0" destOrd="0" presId="urn:microsoft.com/office/officeart/2005/8/layout/hierarchy3"/>
    <dgm:cxn modelId="{E6D6F853-5DFA-44AD-B16D-C69002FB0FE7}" type="presParOf" srcId="{CCBA868F-3A17-4CEA-841C-34B3F3E3EA6A}" destId="{672D762E-AB78-4FCC-AB3F-F6B14E8314A4}" srcOrd="1" destOrd="0" presId="urn:microsoft.com/office/officeart/2005/8/layout/hierarchy3"/>
    <dgm:cxn modelId="{4C3E1D93-0DFB-4437-9895-C719FC947C3F}" type="presParOf" srcId="{AF0F64B7-8E3B-4FCB-8DAF-DAA669D41E67}" destId="{F8EC340D-8A92-4B41-A8B4-2DD92902C756}" srcOrd="1" destOrd="0" presId="urn:microsoft.com/office/officeart/2005/8/layout/hierarchy3"/>
    <dgm:cxn modelId="{BFEF2334-D789-4A21-B8F6-AFDFB8F55D82}" type="presParOf" srcId="{F8EC340D-8A92-4B41-A8B4-2DD92902C756}" destId="{149931F3-5F3A-4B3A-A327-8D5C1E6EEF9B}" srcOrd="0" destOrd="0" presId="urn:microsoft.com/office/officeart/2005/8/layout/hierarchy3"/>
    <dgm:cxn modelId="{8E6CA051-D9A1-49B7-AABE-82191C713BED}" type="presParOf" srcId="{F8EC340D-8A92-4B41-A8B4-2DD92902C756}" destId="{DC78CCBF-6AE2-400F-B49C-782B85BD7B49}"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AA7FA0D-0063-4374-98E1-86B6BB45E9DE}" type="doc">
      <dgm:prSet loTypeId="urn:microsoft.com/office/officeart/2005/8/layout/hierarchy3" loCatId="list" qsTypeId="urn:microsoft.com/office/officeart/2005/8/quickstyle/simple2" qsCatId="simple" csTypeId="urn:microsoft.com/office/officeart/2005/8/colors/accent2_1" csCatId="accent2" phldr="1"/>
      <dgm:spPr/>
      <dgm:t>
        <a:bodyPr/>
        <a:lstStyle/>
        <a:p>
          <a:endParaRPr lang="en-US"/>
        </a:p>
      </dgm:t>
    </dgm:pt>
    <dgm:pt modelId="{39CCF0DE-0C4D-45F4-AB98-C9A88F3C7627}">
      <dgm:prSet phldrT="[Text]" custT="1"/>
      <dgm:spPr/>
      <dgm:t>
        <a:bodyPr/>
        <a:lstStyle/>
        <a:p>
          <a:r>
            <a:rPr lang="en-US" sz="2800" dirty="0" smtClean="0"/>
            <a:t>SAMPLES</a:t>
          </a:r>
          <a:endParaRPr lang="en-US" sz="2800" dirty="0"/>
        </a:p>
      </dgm:t>
    </dgm:pt>
    <dgm:pt modelId="{876EA11B-5355-43FB-8AD2-F8780FD4F457}" type="parTrans" cxnId="{2681F21B-FD2F-449E-91AE-A79247A600A5}">
      <dgm:prSet/>
      <dgm:spPr/>
      <dgm:t>
        <a:bodyPr/>
        <a:lstStyle/>
        <a:p>
          <a:endParaRPr lang="en-US"/>
        </a:p>
      </dgm:t>
    </dgm:pt>
    <dgm:pt modelId="{56D34E94-68E0-499F-8AB9-7AD3CC3BE726}" type="sibTrans" cxnId="{2681F21B-FD2F-449E-91AE-A79247A600A5}">
      <dgm:prSet/>
      <dgm:spPr/>
      <dgm:t>
        <a:bodyPr/>
        <a:lstStyle/>
        <a:p>
          <a:endParaRPr lang="en-US"/>
        </a:p>
      </dgm:t>
    </dgm:pt>
    <dgm:pt modelId="{A3B6D651-74E0-437F-A4BC-5435E9CA6A7A}" type="pres">
      <dgm:prSet presAssocID="{EAA7FA0D-0063-4374-98E1-86B6BB45E9DE}" presName="diagram" presStyleCnt="0">
        <dgm:presLayoutVars>
          <dgm:chPref val="1"/>
          <dgm:dir/>
          <dgm:animOne val="branch"/>
          <dgm:animLvl val="lvl"/>
          <dgm:resizeHandles/>
        </dgm:presLayoutVars>
      </dgm:prSet>
      <dgm:spPr/>
      <dgm:t>
        <a:bodyPr/>
        <a:lstStyle/>
        <a:p>
          <a:endParaRPr lang="en-US"/>
        </a:p>
      </dgm:t>
    </dgm:pt>
    <dgm:pt modelId="{AF0F64B7-8E3B-4FCB-8DAF-DAA669D41E67}" type="pres">
      <dgm:prSet presAssocID="{39CCF0DE-0C4D-45F4-AB98-C9A88F3C7627}" presName="root" presStyleCnt="0"/>
      <dgm:spPr/>
      <dgm:t>
        <a:bodyPr/>
        <a:lstStyle/>
        <a:p>
          <a:endParaRPr lang="en-GB"/>
        </a:p>
      </dgm:t>
    </dgm:pt>
    <dgm:pt modelId="{CCBA868F-3A17-4CEA-841C-34B3F3E3EA6A}" type="pres">
      <dgm:prSet presAssocID="{39CCF0DE-0C4D-45F4-AB98-C9A88F3C7627}" presName="rootComposite" presStyleCnt="0"/>
      <dgm:spPr/>
      <dgm:t>
        <a:bodyPr/>
        <a:lstStyle/>
        <a:p>
          <a:endParaRPr lang="en-GB"/>
        </a:p>
      </dgm:t>
    </dgm:pt>
    <dgm:pt modelId="{F2768E2F-0C3B-4C6F-AA0A-7B868E7AC7A3}" type="pres">
      <dgm:prSet presAssocID="{39CCF0DE-0C4D-45F4-AB98-C9A88F3C7627}" presName="rootText" presStyleLbl="node1" presStyleIdx="0" presStyleCnt="1" custScaleX="24946" custScaleY="12012" custLinFactNeighborX="-37240" custLinFactNeighborY="-1447"/>
      <dgm:spPr/>
      <dgm:t>
        <a:bodyPr/>
        <a:lstStyle/>
        <a:p>
          <a:endParaRPr lang="en-US"/>
        </a:p>
      </dgm:t>
    </dgm:pt>
    <dgm:pt modelId="{672D762E-AB78-4FCC-AB3F-F6B14E8314A4}" type="pres">
      <dgm:prSet presAssocID="{39CCF0DE-0C4D-45F4-AB98-C9A88F3C7627}" presName="rootConnector" presStyleLbl="node1" presStyleIdx="0" presStyleCnt="1"/>
      <dgm:spPr/>
      <dgm:t>
        <a:bodyPr/>
        <a:lstStyle/>
        <a:p>
          <a:endParaRPr lang="en-US"/>
        </a:p>
      </dgm:t>
    </dgm:pt>
    <dgm:pt modelId="{F8EC340D-8A92-4B41-A8B4-2DD92902C756}" type="pres">
      <dgm:prSet presAssocID="{39CCF0DE-0C4D-45F4-AB98-C9A88F3C7627}" presName="childShape" presStyleCnt="0"/>
      <dgm:spPr/>
      <dgm:t>
        <a:bodyPr/>
        <a:lstStyle/>
        <a:p>
          <a:endParaRPr lang="en-GB"/>
        </a:p>
      </dgm:t>
    </dgm:pt>
  </dgm:ptLst>
  <dgm:cxnLst>
    <dgm:cxn modelId="{D558C4C0-A966-41BD-AE4A-3D820C9AFF1C}" type="presOf" srcId="{39CCF0DE-0C4D-45F4-AB98-C9A88F3C7627}" destId="{672D762E-AB78-4FCC-AB3F-F6B14E8314A4}" srcOrd="1" destOrd="0" presId="urn:microsoft.com/office/officeart/2005/8/layout/hierarchy3"/>
    <dgm:cxn modelId="{ED032C25-4C62-4C2A-BA06-60CFC60CFB80}" type="presOf" srcId="{39CCF0DE-0C4D-45F4-AB98-C9A88F3C7627}" destId="{F2768E2F-0C3B-4C6F-AA0A-7B868E7AC7A3}" srcOrd="0" destOrd="0" presId="urn:microsoft.com/office/officeart/2005/8/layout/hierarchy3"/>
    <dgm:cxn modelId="{70BC95DC-0B69-4428-9268-9ABCB5CBA0CF}" type="presOf" srcId="{EAA7FA0D-0063-4374-98E1-86B6BB45E9DE}" destId="{A3B6D651-74E0-437F-A4BC-5435E9CA6A7A}" srcOrd="0" destOrd="0" presId="urn:microsoft.com/office/officeart/2005/8/layout/hierarchy3"/>
    <dgm:cxn modelId="{2681F21B-FD2F-449E-91AE-A79247A600A5}" srcId="{EAA7FA0D-0063-4374-98E1-86B6BB45E9DE}" destId="{39CCF0DE-0C4D-45F4-AB98-C9A88F3C7627}" srcOrd="0" destOrd="0" parTransId="{876EA11B-5355-43FB-8AD2-F8780FD4F457}" sibTransId="{56D34E94-68E0-499F-8AB9-7AD3CC3BE726}"/>
    <dgm:cxn modelId="{3A18793E-6098-4486-B11B-512455AF77CC}" type="presParOf" srcId="{A3B6D651-74E0-437F-A4BC-5435E9CA6A7A}" destId="{AF0F64B7-8E3B-4FCB-8DAF-DAA669D41E67}" srcOrd="0" destOrd="0" presId="urn:microsoft.com/office/officeart/2005/8/layout/hierarchy3"/>
    <dgm:cxn modelId="{10B0A15F-B40A-48A7-BB72-CB7E60A99A14}" type="presParOf" srcId="{AF0F64B7-8E3B-4FCB-8DAF-DAA669D41E67}" destId="{CCBA868F-3A17-4CEA-841C-34B3F3E3EA6A}" srcOrd="0" destOrd="0" presId="urn:microsoft.com/office/officeart/2005/8/layout/hierarchy3"/>
    <dgm:cxn modelId="{E67FF209-BB49-4A2D-B4C5-88F3F813191C}" type="presParOf" srcId="{CCBA868F-3A17-4CEA-841C-34B3F3E3EA6A}" destId="{F2768E2F-0C3B-4C6F-AA0A-7B868E7AC7A3}" srcOrd="0" destOrd="0" presId="urn:microsoft.com/office/officeart/2005/8/layout/hierarchy3"/>
    <dgm:cxn modelId="{29BBDE02-CD76-4C70-A563-96FDD747AE1C}" type="presParOf" srcId="{CCBA868F-3A17-4CEA-841C-34B3F3E3EA6A}" destId="{672D762E-AB78-4FCC-AB3F-F6B14E8314A4}" srcOrd="1" destOrd="0" presId="urn:microsoft.com/office/officeart/2005/8/layout/hierarchy3"/>
    <dgm:cxn modelId="{40F6D8B4-E70C-4E6F-85CE-B309DA7C6E00}" type="presParOf" srcId="{AF0F64B7-8E3B-4FCB-8DAF-DAA669D41E67}" destId="{F8EC340D-8A92-4B41-A8B4-2DD92902C756}"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AA7FA0D-0063-4374-98E1-86B6BB45E9DE}" type="doc">
      <dgm:prSet loTypeId="urn:microsoft.com/office/officeart/2005/8/layout/hierarchy3" loCatId="list" qsTypeId="urn:microsoft.com/office/officeart/2005/8/quickstyle/simple2" qsCatId="simple" csTypeId="urn:microsoft.com/office/officeart/2005/8/colors/accent2_1" csCatId="accent2" phldr="1"/>
      <dgm:spPr/>
      <dgm:t>
        <a:bodyPr/>
        <a:lstStyle/>
        <a:p>
          <a:endParaRPr lang="en-US"/>
        </a:p>
      </dgm:t>
    </dgm:pt>
    <dgm:pt modelId="{39CCF0DE-0C4D-45F4-AB98-C9A88F3C7627}">
      <dgm:prSet phldrT="[Text]" custT="1"/>
      <dgm:spPr/>
      <dgm:t>
        <a:bodyPr/>
        <a:lstStyle/>
        <a:p>
          <a:r>
            <a:rPr lang="en-US" sz="2800" dirty="0" smtClean="0"/>
            <a:t>Characterisation of Reinforced Polyester</a:t>
          </a:r>
          <a:endParaRPr lang="en-US" sz="2800" dirty="0"/>
        </a:p>
      </dgm:t>
    </dgm:pt>
    <dgm:pt modelId="{876EA11B-5355-43FB-8AD2-F8780FD4F457}" type="parTrans" cxnId="{2681F21B-FD2F-449E-91AE-A79247A600A5}">
      <dgm:prSet/>
      <dgm:spPr/>
      <dgm:t>
        <a:bodyPr/>
        <a:lstStyle/>
        <a:p>
          <a:endParaRPr lang="en-US"/>
        </a:p>
      </dgm:t>
    </dgm:pt>
    <dgm:pt modelId="{56D34E94-68E0-499F-8AB9-7AD3CC3BE726}" type="sibTrans" cxnId="{2681F21B-FD2F-449E-91AE-A79247A600A5}">
      <dgm:prSet/>
      <dgm:spPr/>
      <dgm:t>
        <a:bodyPr/>
        <a:lstStyle/>
        <a:p>
          <a:endParaRPr lang="en-US"/>
        </a:p>
      </dgm:t>
    </dgm:pt>
    <dgm:pt modelId="{83B428D9-4D88-4094-A81D-0C563210630A}">
      <dgm:prSet phldrT="[Text]" custT="1"/>
      <dgm:spPr>
        <a:solidFill>
          <a:schemeClr val="bg1">
            <a:alpha val="90000"/>
          </a:schemeClr>
        </a:solidFill>
        <a:ln>
          <a:solidFill>
            <a:schemeClr val="accent1"/>
          </a:solidFill>
        </a:ln>
      </dgm:spPr>
      <dgm:t>
        <a:bodyPr/>
        <a:lstStyle/>
        <a:p>
          <a:pPr algn="l"/>
          <a:r>
            <a:rPr lang="en-US" sz="2800" dirty="0" smtClean="0">
              <a:solidFill>
                <a:schemeClr val="tx1"/>
              </a:solidFill>
            </a:rPr>
            <a:t>Visual Examination= for transparency variations</a:t>
          </a:r>
        </a:p>
        <a:p>
          <a:pPr algn="l"/>
          <a:r>
            <a:rPr lang="en-US" sz="2800" dirty="0" smtClean="0">
              <a:solidFill>
                <a:schemeClr val="tx1"/>
              </a:solidFill>
            </a:rPr>
            <a:t>Tensile Testing = for changes in tensile properties</a:t>
          </a:r>
        </a:p>
        <a:p>
          <a:pPr algn="l"/>
          <a:r>
            <a:rPr lang="en-US" sz="2800" dirty="0" smtClean="0">
              <a:solidFill>
                <a:schemeClr val="tx1"/>
              </a:solidFill>
            </a:rPr>
            <a:t>Shore Hardness = for hardness variation</a:t>
          </a:r>
        </a:p>
      </dgm:t>
    </dgm:pt>
    <dgm:pt modelId="{E7900893-AD1A-4D03-B0EA-A76361DA7962}" type="parTrans" cxnId="{E28F8A85-D61F-4989-A528-BC5B1AC75FD0}">
      <dgm:prSet/>
      <dgm:spPr/>
      <dgm:t>
        <a:bodyPr/>
        <a:lstStyle/>
        <a:p>
          <a:endParaRPr lang="en-US"/>
        </a:p>
      </dgm:t>
    </dgm:pt>
    <dgm:pt modelId="{45BD5807-4C0A-4989-B1DC-B449161B3C72}" type="sibTrans" cxnId="{E28F8A85-D61F-4989-A528-BC5B1AC75FD0}">
      <dgm:prSet/>
      <dgm:spPr/>
      <dgm:t>
        <a:bodyPr/>
        <a:lstStyle/>
        <a:p>
          <a:endParaRPr lang="en-US"/>
        </a:p>
      </dgm:t>
    </dgm:pt>
    <dgm:pt modelId="{A3B6D651-74E0-437F-A4BC-5435E9CA6A7A}" type="pres">
      <dgm:prSet presAssocID="{EAA7FA0D-0063-4374-98E1-86B6BB45E9DE}" presName="diagram" presStyleCnt="0">
        <dgm:presLayoutVars>
          <dgm:chPref val="1"/>
          <dgm:dir/>
          <dgm:animOne val="branch"/>
          <dgm:animLvl val="lvl"/>
          <dgm:resizeHandles/>
        </dgm:presLayoutVars>
      </dgm:prSet>
      <dgm:spPr/>
      <dgm:t>
        <a:bodyPr/>
        <a:lstStyle/>
        <a:p>
          <a:endParaRPr lang="en-US"/>
        </a:p>
      </dgm:t>
    </dgm:pt>
    <dgm:pt modelId="{AF0F64B7-8E3B-4FCB-8DAF-DAA669D41E67}" type="pres">
      <dgm:prSet presAssocID="{39CCF0DE-0C4D-45F4-AB98-C9A88F3C7627}" presName="root" presStyleCnt="0"/>
      <dgm:spPr/>
      <dgm:t>
        <a:bodyPr/>
        <a:lstStyle/>
        <a:p>
          <a:endParaRPr lang="en-GB"/>
        </a:p>
      </dgm:t>
    </dgm:pt>
    <dgm:pt modelId="{CCBA868F-3A17-4CEA-841C-34B3F3E3EA6A}" type="pres">
      <dgm:prSet presAssocID="{39CCF0DE-0C4D-45F4-AB98-C9A88F3C7627}" presName="rootComposite" presStyleCnt="0"/>
      <dgm:spPr/>
      <dgm:t>
        <a:bodyPr/>
        <a:lstStyle/>
        <a:p>
          <a:endParaRPr lang="en-GB"/>
        </a:p>
      </dgm:t>
    </dgm:pt>
    <dgm:pt modelId="{F2768E2F-0C3B-4C6F-AA0A-7B868E7AC7A3}" type="pres">
      <dgm:prSet presAssocID="{39CCF0DE-0C4D-45F4-AB98-C9A88F3C7627}" presName="rootText" presStyleLbl="node1" presStyleIdx="0" presStyleCnt="1" custScaleX="180536" custScaleY="23388" custLinFactNeighborX="-21307" custLinFactNeighborY="-25861"/>
      <dgm:spPr/>
      <dgm:t>
        <a:bodyPr/>
        <a:lstStyle/>
        <a:p>
          <a:endParaRPr lang="en-US"/>
        </a:p>
      </dgm:t>
    </dgm:pt>
    <dgm:pt modelId="{672D762E-AB78-4FCC-AB3F-F6B14E8314A4}" type="pres">
      <dgm:prSet presAssocID="{39CCF0DE-0C4D-45F4-AB98-C9A88F3C7627}" presName="rootConnector" presStyleLbl="node1" presStyleIdx="0" presStyleCnt="1"/>
      <dgm:spPr/>
      <dgm:t>
        <a:bodyPr/>
        <a:lstStyle/>
        <a:p>
          <a:endParaRPr lang="en-US"/>
        </a:p>
      </dgm:t>
    </dgm:pt>
    <dgm:pt modelId="{F8EC340D-8A92-4B41-A8B4-2DD92902C756}" type="pres">
      <dgm:prSet presAssocID="{39CCF0DE-0C4D-45F4-AB98-C9A88F3C7627}" presName="childShape" presStyleCnt="0"/>
      <dgm:spPr/>
      <dgm:t>
        <a:bodyPr/>
        <a:lstStyle/>
        <a:p>
          <a:endParaRPr lang="en-GB"/>
        </a:p>
      </dgm:t>
    </dgm:pt>
    <dgm:pt modelId="{149931F3-5F3A-4B3A-A327-8D5C1E6EEF9B}" type="pres">
      <dgm:prSet presAssocID="{E7900893-AD1A-4D03-B0EA-A76361DA7962}" presName="Name13" presStyleLbl="parChTrans1D2" presStyleIdx="0" presStyleCnt="1"/>
      <dgm:spPr/>
      <dgm:t>
        <a:bodyPr/>
        <a:lstStyle/>
        <a:p>
          <a:endParaRPr lang="en-US"/>
        </a:p>
      </dgm:t>
    </dgm:pt>
    <dgm:pt modelId="{DC78CCBF-6AE2-400F-B49C-782B85BD7B49}" type="pres">
      <dgm:prSet presAssocID="{83B428D9-4D88-4094-A81D-0C563210630A}" presName="childText" presStyleLbl="bgAcc1" presStyleIdx="0" presStyleCnt="1" custScaleX="312893" custScaleY="94217" custLinFactNeighborX="-10064" custLinFactNeighborY="-15084">
        <dgm:presLayoutVars>
          <dgm:bulletEnabled val="1"/>
        </dgm:presLayoutVars>
      </dgm:prSet>
      <dgm:spPr/>
      <dgm:t>
        <a:bodyPr/>
        <a:lstStyle/>
        <a:p>
          <a:endParaRPr lang="en-US"/>
        </a:p>
      </dgm:t>
    </dgm:pt>
  </dgm:ptLst>
  <dgm:cxnLst>
    <dgm:cxn modelId="{C9DDD30F-8F15-40A3-A58B-FA518AE5E5B6}" type="presOf" srcId="{39CCF0DE-0C4D-45F4-AB98-C9A88F3C7627}" destId="{672D762E-AB78-4FCC-AB3F-F6B14E8314A4}" srcOrd="1" destOrd="0" presId="urn:microsoft.com/office/officeart/2005/8/layout/hierarchy3"/>
    <dgm:cxn modelId="{79C84068-2D4C-4E79-B579-85D3E4C8BF28}" type="presOf" srcId="{39CCF0DE-0C4D-45F4-AB98-C9A88F3C7627}" destId="{F2768E2F-0C3B-4C6F-AA0A-7B868E7AC7A3}" srcOrd="0" destOrd="0" presId="urn:microsoft.com/office/officeart/2005/8/layout/hierarchy3"/>
    <dgm:cxn modelId="{D432C7F5-7FA5-40BA-AC54-9857849935A9}" type="presOf" srcId="{83B428D9-4D88-4094-A81D-0C563210630A}" destId="{DC78CCBF-6AE2-400F-B49C-782B85BD7B49}" srcOrd="0" destOrd="0" presId="urn:microsoft.com/office/officeart/2005/8/layout/hierarchy3"/>
    <dgm:cxn modelId="{1E815DC1-EBE5-4366-8D3A-B88B1BBA83BC}" type="presOf" srcId="{E7900893-AD1A-4D03-B0EA-A76361DA7962}" destId="{149931F3-5F3A-4B3A-A327-8D5C1E6EEF9B}" srcOrd="0" destOrd="0" presId="urn:microsoft.com/office/officeart/2005/8/layout/hierarchy3"/>
    <dgm:cxn modelId="{2681F21B-FD2F-449E-91AE-A79247A600A5}" srcId="{EAA7FA0D-0063-4374-98E1-86B6BB45E9DE}" destId="{39CCF0DE-0C4D-45F4-AB98-C9A88F3C7627}" srcOrd="0" destOrd="0" parTransId="{876EA11B-5355-43FB-8AD2-F8780FD4F457}" sibTransId="{56D34E94-68E0-499F-8AB9-7AD3CC3BE726}"/>
    <dgm:cxn modelId="{8FA148C4-8C2D-46E1-9E1B-12C450A6FFD6}" type="presOf" srcId="{EAA7FA0D-0063-4374-98E1-86B6BB45E9DE}" destId="{A3B6D651-74E0-437F-A4BC-5435E9CA6A7A}" srcOrd="0" destOrd="0" presId="urn:microsoft.com/office/officeart/2005/8/layout/hierarchy3"/>
    <dgm:cxn modelId="{E28F8A85-D61F-4989-A528-BC5B1AC75FD0}" srcId="{39CCF0DE-0C4D-45F4-AB98-C9A88F3C7627}" destId="{83B428D9-4D88-4094-A81D-0C563210630A}" srcOrd="0" destOrd="0" parTransId="{E7900893-AD1A-4D03-B0EA-A76361DA7962}" sibTransId="{45BD5807-4C0A-4989-B1DC-B449161B3C72}"/>
    <dgm:cxn modelId="{943D249E-5D02-46BE-9F64-18417953979C}" type="presParOf" srcId="{A3B6D651-74E0-437F-A4BC-5435E9CA6A7A}" destId="{AF0F64B7-8E3B-4FCB-8DAF-DAA669D41E67}" srcOrd="0" destOrd="0" presId="urn:microsoft.com/office/officeart/2005/8/layout/hierarchy3"/>
    <dgm:cxn modelId="{20113A41-816F-4340-90F8-64C5990F12AA}" type="presParOf" srcId="{AF0F64B7-8E3B-4FCB-8DAF-DAA669D41E67}" destId="{CCBA868F-3A17-4CEA-841C-34B3F3E3EA6A}" srcOrd="0" destOrd="0" presId="urn:microsoft.com/office/officeart/2005/8/layout/hierarchy3"/>
    <dgm:cxn modelId="{681A3F03-AE25-4852-8600-771438AF8AC1}" type="presParOf" srcId="{CCBA868F-3A17-4CEA-841C-34B3F3E3EA6A}" destId="{F2768E2F-0C3B-4C6F-AA0A-7B868E7AC7A3}" srcOrd="0" destOrd="0" presId="urn:microsoft.com/office/officeart/2005/8/layout/hierarchy3"/>
    <dgm:cxn modelId="{FD29B7DF-4C2E-4560-9772-6C4756AA3485}" type="presParOf" srcId="{CCBA868F-3A17-4CEA-841C-34B3F3E3EA6A}" destId="{672D762E-AB78-4FCC-AB3F-F6B14E8314A4}" srcOrd="1" destOrd="0" presId="urn:microsoft.com/office/officeart/2005/8/layout/hierarchy3"/>
    <dgm:cxn modelId="{483758AE-0E71-4B52-9C63-33FCC3CE2A88}" type="presParOf" srcId="{AF0F64B7-8E3B-4FCB-8DAF-DAA669D41E67}" destId="{F8EC340D-8A92-4B41-A8B4-2DD92902C756}" srcOrd="1" destOrd="0" presId="urn:microsoft.com/office/officeart/2005/8/layout/hierarchy3"/>
    <dgm:cxn modelId="{8000A2FD-EC70-4C8D-866F-4472F1301487}" type="presParOf" srcId="{F8EC340D-8A92-4B41-A8B4-2DD92902C756}" destId="{149931F3-5F3A-4B3A-A327-8D5C1E6EEF9B}" srcOrd="0" destOrd="0" presId="urn:microsoft.com/office/officeart/2005/8/layout/hierarchy3"/>
    <dgm:cxn modelId="{ACB33817-7A91-49F3-BE95-DE15F1536654}" type="presParOf" srcId="{F8EC340D-8A92-4B41-A8B4-2DD92902C756}" destId="{DC78CCBF-6AE2-400F-B49C-782B85BD7B49}"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AA7FA0D-0063-4374-98E1-86B6BB45E9DE}" type="doc">
      <dgm:prSet loTypeId="urn:microsoft.com/office/officeart/2005/8/layout/hierarchy3" loCatId="list" qsTypeId="urn:microsoft.com/office/officeart/2005/8/quickstyle/simple2" qsCatId="simple" csTypeId="urn:microsoft.com/office/officeart/2005/8/colors/accent2_1" csCatId="accent2" phldr="1"/>
      <dgm:spPr/>
      <dgm:t>
        <a:bodyPr/>
        <a:lstStyle/>
        <a:p>
          <a:endParaRPr lang="en-US"/>
        </a:p>
      </dgm:t>
    </dgm:pt>
    <dgm:pt modelId="{39CCF0DE-0C4D-45F4-AB98-C9A88F3C7627}">
      <dgm:prSet phldrT="[Text]" custT="1"/>
      <dgm:spPr/>
      <dgm:t>
        <a:bodyPr/>
        <a:lstStyle/>
        <a:p>
          <a:pPr algn="l"/>
          <a:r>
            <a:rPr lang="en-US" sz="3200" dirty="0" smtClean="0"/>
            <a:t>Conclusion and Future Recommendations</a:t>
          </a:r>
          <a:endParaRPr lang="en-US" sz="3200" dirty="0"/>
        </a:p>
      </dgm:t>
    </dgm:pt>
    <dgm:pt modelId="{876EA11B-5355-43FB-8AD2-F8780FD4F457}" type="parTrans" cxnId="{2681F21B-FD2F-449E-91AE-A79247A600A5}">
      <dgm:prSet/>
      <dgm:spPr/>
      <dgm:t>
        <a:bodyPr/>
        <a:lstStyle/>
        <a:p>
          <a:endParaRPr lang="en-US"/>
        </a:p>
      </dgm:t>
    </dgm:pt>
    <dgm:pt modelId="{56D34E94-68E0-499F-8AB9-7AD3CC3BE726}" type="sibTrans" cxnId="{2681F21B-FD2F-449E-91AE-A79247A600A5}">
      <dgm:prSet/>
      <dgm:spPr/>
      <dgm:t>
        <a:bodyPr/>
        <a:lstStyle/>
        <a:p>
          <a:endParaRPr lang="en-US"/>
        </a:p>
      </dgm:t>
    </dgm:pt>
    <dgm:pt modelId="{83B428D9-4D88-4094-A81D-0C563210630A}">
      <dgm:prSet phldrT="[Text]" custT="1"/>
      <dgm:spPr>
        <a:solidFill>
          <a:schemeClr val="bg1">
            <a:alpha val="90000"/>
          </a:schemeClr>
        </a:solidFill>
        <a:ln>
          <a:solidFill>
            <a:schemeClr val="accent1"/>
          </a:solidFill>
        </a:ln>
      </dgm:spPr>
      <dgm:t>
        <a:bodyPr/>
        <a:lstStyle/>
        <a:p>
          <a:pPr algn="l"/>
          <a:endParaRPr lang="en-US" sz="1100" dirty="0">
            <a:solidFill>
              <a:schemeClr val="tx1"/>
            </a:solidFill>
            <a:latin typeface="Times New Roman" panose="02020603050405020304" pitchFamily="18" charset="0"/>
            <a:cs typeface="Times New Roman" panose="02020603050405020304" pitchFamily="18" charset="0"/>
          </a:endParaRPr>
        </a:p>
      </dgm:t>
    </dgm:pt>
    <dgm:pt modelId="{E7900893-AD1A-4D03-B0EA-A76361DA7962}" type="parTrans" cxnId="{E28F8A85-D61F-4989-A528-BC5B1AC75FD0}">
      <dgm:prSet/>
      <dgm:spPr/>
      <dgm:t>
        <a:bodyPr/>
        <a:lstStyle/>
        <a:p>
          <a:endParaRPr lang="en-US"/>
        </a:p>
      </dgm:t>
    </dgm:pt>
    <dgm:pt modelId="{45BD5807-4C0A-4989-B1DC-B449161B3C72}" type="sibTrans" cxnId="{E28F8A85-D61F-4989-A528-BC5B1AC75FD0}">
      <dgm:prSet/>
      <dgm:spPr/>
      <dgm:t>
        <a:bodyPr/>
        <a:lstStyle/>
        <a:p>
          <a:endParaRPr lang="en-US"/>
        </a:p>
      </dgm:t>
    </dgm:pt>
    <dgm:pt modelId="{06B0B0C5-42AC-40CE-A32B-02A0B8B43CFC}">
      <dgm:prSet custT="1"/>
      <dgm:spPr/>
      <dgm:t>
        <a:bodyPr/>
        <a:lstStyle/>
        <a:p>
          <a:pPr algn="l"/>
          <a:r>
            <a:rPr lang="en-US" sz="2400" dirty="0" smtClean="0">
              <a:solidFill>
                <a:schemeClr val="tx1"/>
              </a:solidFill>
              <a:latin typeface="Times New Roman" panose="02020603050405020304" pitchFamily="18" charset="0"/>
              <a:cs typeface="Times New Roman" panose="02020603050405020304" pitchFamily="18" charset="0"/>
            </a:rPr>
            <a:t>As Nano fillers, AgNPs were proved to be a handy option for strengthening of resin, which is an indirect method of strengthening composite, </a:t>
          </a:r>
          <a:r>
            <a:rPr lang="en-US" sz="2400" i="1" dirty="0" smtClean="0">
              <a:solidFill>
                <a:srgbClr val="FFC000"/>
              </a:solidFill>
              <a:latin typeface="Times New Roman" panose="02020603050405020304" pitchFamily="18" charset="0"/>
              <a:cs typeface="Times New Roman" panose="02020603050405020304" pitchFamily="18" charset="0"/>
            </a:rPr>
            <a:t>however there is a wide window open for other researchers to explore and establish, a relation ship of particle size of Ag </a:t>
          </a:r>
          <a:r>
            <a:rPr lang="en-US" sz="2400" i="1" dirty="0" err="1" smtClean="0">
              <a:solidFill>
                <a:srgbClr val="FFC000"/>
              </a:solidFill>
              <a:latin typeface="Times New Roman" panose="02020603050405020304" pitchFamily="18" charset="0"/>
              <a:cs typeface="Times New Roman" panose="02020603050405020304" pitchFamily="18" charset="0"/>
            </a:rPr>
            <a:t>Nps</a:t>
          </a:r>
          <a:r>
            <a:rPr lang="en-US" sz="2400" i="1" dirty="0" smtClean="0">
              <a:solidFill>
                <a:srgbClr val="FFC000"/>
              </a:solidFill>
              <a:latin typeface="Times New Roman" panose="02020603050405020304" pitchFamily="18" charset="0"/>
              <a:cs typeface="Times New Roman" panose="02020603050405020304" pitchFamily="18" charset="0"/>
            </a:rPr>
            <a:t> with that of increased tensile strength and hardness</a:t>
          </a:r>
          <a:r>
            <a:rPr lang="en-US" sz="2400" dirty="0" smtClean="0">
              <a:solidFill>
                <a:schemeClr val="tx1"/>
              </a:solidFill>
              <a:latin typeface="Times New Roman" panose="02020603050405020304" pitchFamily="18" charset="0"/>
              <a:cs typeface="Times New Roman" panose="02020603050405020304" pitchFamily="18" charset="0"/>
            </a:rPr>
            <a:t>.</a:t>
          </a:r>
        </a:p>
      </dgm:t>
    </dgm:pt>
    <dgm:pt modelId="{7119CC63-DC1B-486E-ACAE-CA5EA2AB75CF}" type="parTrans" cxnId="{CF3FD9DD-E800-4AC7-9C75-7CEEEC47F4D7}">
      <dgm:prSet/>
      <dgm:spPr/>
      <dgm:t>
        <a:bodyPr/>
        <a:lstStyle/>
        <a:p>
          <a:endParaRPr lang="en-US"/>
        </a:p>
      </dgm:t>
    </dgm:pt>
    <dgm:pt modelId="{100E9C3C-9DAD-48FC-AEA7-A614447DB9BE}" type="sibTrans" cxnId="{CF3FD9DD-E800-4AC7-9C75-7CEEEC47F4D7}">
      <dgm:prSet/>
      <dgm:spPr/>
      <dgm:t>
        <a:bodyPr/>
        <a:lstStyle/>
        <a:p>
          <a:endParaRPr lang="en-US"/>
        </a:p>
      </dgm:t>
    </dgm:pt>
    <dgm:pt modelId="{93E6965B-EA0D-4E3D-8652-C19216F97C05}">
      <dgm:prSet custT="1"/>
      <dgm:spPr/>
      <dgm:t>
        <a:bodyPr/>
        <a:lstStyle/>
        <a:p>
          <a:pPr algn="l"/>
          <a:endParaRPr lang="en-US" sz="2400" dirty="0" smtClean="0">
            <a:solidFill>
              <a:schemeClr val="tx1"/>
            </a:solidFill>
            <a:latin typeface="Times New Roman" panose="02020603050405020304" pitchFamily="18" charset="0"/>
            <a:cs typeface="Times New Roman" panose="02020603050405020304" pitchFamily="18" charset="0"/>
          </a:endParaRPr>
        </a:p>
      </dgm:t>
    </dgm:pt>
    <dgm:pt modelId="{6100E2CF-DB36-4ABF-AF62-CE89B1B3EEB8}" type="parTrans" cxnId="{8E8A3178-8672-4DCE-B01C-FA923AF14712}">
      <dgm:prSet/>
      <dgm:spPr/>
      <dgm:t>
        <a:bodyPr/>
        <a:lstStyle/>
        <a:p>
          <a:endParaRPr lang="en-US"/>
        </a:p>
      </dgm:t>
    </dgm:pt>
    <dgm:pt modelId="{5609F4F2-0F84-4C3B-9993-B7A593F9345D}" type="sibTrans" cxnId="{8E8A3178-8672-4DCE-B01C-FA923AF14712}">
      <dgm:prSet/>
      <dgm:spPr/>
      <dgm:t>
        <a:bodyPr/>
        <a:lstStyle/>
        <a:p>
          <a:endParaRPr lang="en-US"/>
        </a:p>
      </dgm:t>
    </dgm:pt>
    <dgm:pt modelId="{4B704FB8-0EF4-4AA8-A53B-FACB7CB6FD59}">
      <dgm:prSet phldrT="[Text]" custT="1"/>
      <dgm:spPr>
        <a:solidFill>
          <a:schemeClr val="bg1">
            <a:alpha val="90000"/>
          </a:schemeClr>
        </a:solidFill>
        <a:ln>
          <a:solidFill>
            <a:schemeClr val="accent1"/>
          </a:solidFill>
        </a:ln>
      </dgm:spPr>
      <dgm:t>
        <a:bodyPr/>
        <a:lstStyle/>
        <a:p>
          <a:pPr algn="l"/>
          <a:endParaRPr lang="en-US" sz="2400" baseline="-25000" dirty="0">
            <a:solidFill>
              <a:schemeClr val="tx1"/>
            </a:solidFill>
            <a:latin typeface="Times New Roman" panose="02020603050405020304" pitchFamily="18" charset="0"/>
            <a:cs typeface="Times New Roman" panose="02020603050405020304" pitchFamily="18" charset="0"/>
          </a:endParaRPr>
        </a:p>
      </dgm:t>
    </dgm:pt>
    <dgm:pt modelId="{06EEE89B-14B7-413F-A75A-6E228E92EBAE}" type="parTrans" cxnId="{87FF9A4C-9CA5-4F26-B517-7F1FEBCE8DE0}">
      <dgm:prSet/>
      <dgm:spPr/>
      <dgm:t>
        <a:bodyPr/>
        <a:lstStyle/>
        <a:p>
          <a:endParaRPr lang="en-US"/>
        </a:p>
      </dgm:t>
    </dgm:pt>
    <dgm:pt modelId="{860250C2-C292-460A-8199-BC0EDB41E24B}" type="sibTrans" cxnId="{87FF9A4C-9CA5-4F26-B517-7F1FEBCE8DE0}">
      <dgm:prSet/>
      <dgm:spPr/>
      <dgm:t>
        <a:bodyPr/>
        <a:lstStyle/>
        <a:p>
          <a:endParaRPr lang="en-US"/>
        </a:p>
      </dgm:t>
    </dgm:pt>
    <dgm:pt modelId="{28829CB7-6A0C-4370-8BF2-4E0C2E7F9547}">
      <dgm:prSet custT="1"/>
      <dgm:spPr/>
      <dgm:t>
        <a:bodyPr/>
        <a:lstStyle/>
        <a:p>
          <a:pPr algn="l"/>
          <a:r>
            <a:rPr lang="en-US" sz="2400" dirty="0" smtClean="0">
              <a:solidFill>
                <a:schemeClr val="tx1"/>
              </a:solidFill>
              <a:latin typeface="Times New Roman" panose="02020603050405020304" pitchFamily="18" charset="0"/>
              <a:cs typeface="Times New Roman" panose="02020603050405020304" pitchFamily="18" charset="0"/>
            </a:rPr>
            <a:t>One additional area of research, which needs to be explored is the effect of </a:t>
          </a:r>
          <a:r>
            <a:rPr lang="en-US" sz="2400" i="1" dirty="0" smtClean="0">
              <a:solidFill>
                <a:srgbClr val="FFC000"/>
              </a:solidFill>
              <a:latin typeface="Times New Roman" panose="02020603050405020304" pitchFamily="18" charset="0"/>
              <a:cs typeface="Times New Roman" panose="02020603050405020304" pitchFamily="18" charset="0"/>
            </a:rPr>
            <a:t>Nano filling on the electrical conductive and adhesive properties of resin </a:t>
          </a:r>
          <a:r>
            <a:rPr lang="en-US" sz="2400" dirty="0" smtClean="0">
              <a:solidFill>
                <a:schemeClr val="tx1"/>
              </a:solidFill>
              <a:latin typeface="Times New Roman" panose="02020603050405020304" pitchFamily="18" charset="0"/>
              <a:cs typeface="Times New Roman" panose="02020603050405020304" pitchFamily="18" charset="0"/>
            </a:rPr>
            <a:t>as researcher believe, Nano silver could be used in the making of conductive polymers and adhesives</a:t>
          </a:r>
        </a:p>
      </dgm:t>
    </dgm:pt>
    <dgm:pt modelId="{872550FE-CEFD-4CCD-841A-BF5178A33314}" type="parTrans" cxnId="{F01CF7DF-5A3B-4D70-BF61-40CFD2A56615}">
      <dgm:prSet/>
      <dgm:spPr/>
      <dgm:t>
        <a:bodyPr/>
        <a:lstStyle/>
        <a:p>
          <a:endParaRPr lang="en-US"/>
        </a:p>
      </dgm:t>
    </dgm:pt>
    <dgm:pt modelId="{5682F8FB-6E2C-4D9B-9203-B288551F3B1E}" type="sibTrans" cxnId="{F01CF7DF-5A3B-4D70-BF61-40CFD2A56615}">
      <dgm:prSet/>
      <dgm:spPr/>
      <dgm:t>
        <a:bodyPr/>
        <a:lstStyle/>
        <a:p>
          <a:endParaRPr lang="en-US"/>
        </a:p>
      </dgm:t>
    </dgm:pt>
    <dgm:pt modelId="{8240A587-7131-46C7-9705-C7DB0548D230}">
      <dgm:prSet custT="1"/>
      <dgm:spPr/>
      <dgm:t>
        <a:bodyPr/>
        <a:lstStyle/>
        <a:p>
          <a:pPr algn="l"/>
          <a:endParaRPr lang="en-US" sz="2400" dirty="0" smtClean="0">
            <a:solidFill>
              <a:schemeClr val="tx1"/>
            </a:solidFill>
            <a:latin typeface="Times New Roman" panose="02020603050405020304" pitchFamily="18" charset="0"/>
            <a:cs typeface="Times New Roman" panose="02020603050405020304" pitchFamily="18" charset="0"/>
          </a:endParaRPr>
        </a:p>
      </dgm:t>
    </dgm:pt>
    <dgm:pt modelId="{C3C002DE-7E7E-4E00-8094-F4D6C57F99D6}" type="parTrans" cxnId="{B6AEC06F-0169-4430-9AEA-695C1DE6B314}">
      <dgm:prSet/>
      <dgm:spPr/>
      <dgm:t>
        <a:bodyPr/>
        <a:lstStyle/>
        <a:p>
          <a:endParaRPr lang="en-US"/>
        </a:p>
      </dgm:t>
    </dgm:pt>
    <dgm:pt modelId="{B37519A5-B5C6-443A-B968-C9D500F8BBF4}" type="sibTrans" cxnId="{B6AEC06F-0169-4430-9AEA-695C1DE6B314}">
      <dgm:prSet/>
      <dgm:spPr/>
      <dgm:t>
        <a:bodyPr/>
        <a:lstStyle/>
        <a:p>
          <a:endParaRPr lang="en-US"/>
        </a:p>
      </dgm:t>
    </dgm:pt>
    <dgm:pt modelId="{DD4068B9-8D88-4BB9-A259-CB86FDEA9261}">
      <dgm:prSet phldrT="[Text]" custT="1"/>
      <dgm:spPr>
        <a:solidFill>
          <a:schemeClr val="bg1">
            <a:alpha val="90000"/>
          </a:schemeClr>
        </a:solidFill>
        <a:ln>
          <a:solidFill>
            <a:schemeClr val="accent1"/>
          </a:solidFill>
        </a:ln>
      </dgm:spPr>
      <dgm:t>
        <a:bodyPr/>
        <a:lstStyle/>
        <a:p>
          <a:pPr algn="l"/>
          <a:r>
            <a:rPr lang="en-US" sz="2400" dirty="0" smtClean="0">
              <a:solidFill>
                <a:schemeClr val="tx1"/>
              </a:solidFill>
              <a:latin typeface="Times New Roman" panose="02020603050405020304" pitchFamily="18" charset="0"/>
              <a:cs typeface="Times New Roman" panose="02020603050405020304" pitchFamily="18" charset="0"/>
            </a:rPr>
            <a:t>After confirmation from XRD, SEM and spectrophotometer, it could be established that the adopted process is one of the easiest and efficient process of yielding Ag </a:t>
          </a:r>
          <a:r>
            <a:rPr lang="en-US" sz="2400" dirty="0" err="1" smtClean="0">
              <a:solidFill>
                <a:schemeClr val="tx1"/>
              </a:solidFill>
              <a:latin typeface="Times New Roman" panose="02020603050405020304" pitchFamily="18" charset="0"/>
              <a:cs typeface="Times New Roman" panose="02020603050405020304" pitchFamily="18" charset="0"/>
            </a:rPr>
            <a:t>Nps</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b="1" i="1" dirty="0" smtClean="0">
              <a:solidFill>
                <a:srgbClr val="FFC000"/>
              </a:solidFill>
              <a:effectLst/>
              <a:latin typeface="Times New Roman" panose="02020603050405020304" pitchFamily="18" charset="0"/>
              <a:cs typeface="Times New Roman" panose="02020603050405020304" pitchFamily="18" charset="0"/>
            </a:rPr>
            <a:t>however researcher suggest to compare the green synthesis of Ag </a:t>
          </a:r>
          <a:r>
            <a:rPr lang="en-US" sz="2400" b="1" i="1" dirty="0" err="1" smtClean="0">
              <a:solidFill>
                <a:srgbClr val="FFC000"/>
              </a:solidFill>
              <a:effectLst/>
              <a:latin typeface="Times New Roman" panose="02020603050405020304" pitchFamily="18" charset="0"/>
              <a:cs typeface="Times New Roman" panose="02020603050405020304" pitchFamily="18" charset="0"/>
            </a:rPr>
            <a:t>Nps</a:t>
          </a:r>
          <a:r>
            <a:rPr lang="en-US" sz="2400" b="1" i="1" dirty="0" smtClean="0">
              <a:solidFill>
                <a:srgbClr val="FFC000"/>
              </a:solidFill>
              <a:effectLst/>
              <a:latin typeface="Times New Roman" panose="02020603050405020304" pitchFamily="18" charset="0"/>
              <a:cs typeface="Times New Roman" panose="02020603050405020304" pitchFamily="18" charset="0"/>
            </a:rPr>
            <a:t> with this chemical reduction method</a:t>
          </a:r>
          <a:r>
            <a:rPr lang="en-US" sz="2400" dirty="0" smtClean="0">
              <a:solidFill>
                <a:schemeClr val="tx1"/>
              </a:solidFill>
              <a:latin typeface="Times New Roman" panose="02020603050405020304" pitchFamily="18" charset="0"/>
              <a:cs typeface="Times New Roman" panose="02020603050405020304" pitchFamily="18" charset="0"/>
            </a:rPr>
            <a:t>, as green methods of </a:t>
          </a:r>
          <a:r>
            <a:rPr lang="en-US" sz="2400" dirty="0" err="1" smtClean="0">
              <a:solidFill>
                <a:schemeClr val="tx1"/>
              </a:solidFill>
              <a:latin typeface="Times New Roman" panose="02020603050405020304" pitchFamily="18" charset="0"/>
              <a:cs typeface="Times New Roman" panose="02020603050405020304" pitchFamily="18" charset="0"/>
            </a:rPr>
            <a:t>synthesising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Ag </a:t>
          </a:r>
          <a:r>
            <a:rPr lang="en-US" sz="2400" dirty="0" err="1" smtClean="0">
              <a:solidFill>
                <a:schemeClr val="tx1"/>
              </a:solidFill>
              <a:latin typeface="Times New Roman" panose="02020603050405020304" pitchFamily="18" charset="0"/>
              <a:cs typeface="Times New Roman" panose="02020603050405020304" pitchFamily="18" charset="0"/>
            </a:rPr>
            <a:t>Nps</a:t>
          </a:r>
          <a:r>
            <a:rPr lang="en-US" sz="2400" dirty="0" smtClean="0">
              <a:solidFill>
                <a:schemeClr val="tx1"/>
              </a:solidFill>
              <a:latin typeface="Times New Roman" panose="02020603050405020304" pitchFamily="18" charset="0"/>
              <a:cs typeface="Times New Roman" panose="02020603050405020304" pitchFamily="18" charset="0"/>
            </a:rPr>
            <a:t> are some what promising for the applications of Sun block creams and other human related products.</a:t>
          </a:r>
          <a:endParaRPr lang="en-US" sz="2400" baseline="-25000" dirty="0">
            <a:solidFill>
              <a:schemeClr val="tx1"/>
            </a:solidFill>
            <a:latin typeface="Times New Roman" panose="02020603050405020304" pitchFamily="18" charset="0"/>
            <a:cs typeface="Times New Roman" panose="02020603050405020304" pitchFamily="18" charset="0"/>
          </a:endParaRPr>
        </a:p>
      </dgm:t>
    </dgm:pt>
    <dgm:pt modelId="{D6BFF86C-45C6-40B8-92A5-2C4BD7CF0E64}" type="sibTrans" cxnId="{551E0DDA-D523-4991-B7CA-D27B2753478E}">
      <dgm:prSet/>
      <dgm:spPr/>
      <dgm:t>
        <a:bodyPr/>
        <a:lstStyle/>
        <a:p>
          <a:endParaRPr lang="en-US"/>
        </a:p>
      </dgm:t>
    </dgm:pt>
    <dgm:pt modelId="{6D38A3D0-8F4E-4A01-A201-455CF7DFE1D9}" type="parTrans" cxnId="{551E0DDA-D523-4991-B7CA-D27B2753478E}">
      <dgm:prSet/>
      <dgm:spPr/>
      <dgm:t>
        <a:bodyPr/>
        <a:lstStyle/>
        <a:p>
          <a:endParaRPr lang="en-US"/>
        </a:p>
      </dgm:t>
    </dgm:pt>
    <dgm:pt modelId="{A3B6D651-74E0-437F-A4BC-5435E9CA6A7A}" type="pres">
      <dgm:prSet presAssocID="{EAA7FA0D-0063-4374-98E1-86B6BB45E9DE}" presName="diagram" presStyleCnt="0">
        <dgm:presLayoutVars>
          <dgm:chPref val="1"/>
          <dgm:dir/>
          <dgm:animOne val="branch"/>
          <dgm:animLvl val="lvl"/>
          <dgm:resizeHandles/>
        </dgm:presLayoutVars>
      </dgm:prSet>
      <dgm:spPr/>
      <dgm:t>
        <a:bodyPr/>
        <a:lstStyle/>
        <a:p>
          <a:endParaRPr lang="en-US"/>
        </a:p>
      </dgm:t>
    </dgm:pt>
    <dgm:pt modelId="{AF0F64B7-8E3B-4FCB-8DAF-DAA669D41E67}" type="pres">
      <dgm:prSet presAssocID="{39CCF0DE-0C4D-45F4-AB98-C9A88F3C7627}" presName="root" presStyleCnt="0"/>
      <dgm:spPr/>
      <dgm:t>
        <a:bodyPr/>
        <a:lstStyle/>
        <a:p>
          <a:endParaRPr lang="en-GB"/>
        </a:p>
      </dgm:t>
    </dgm:pt>
    <dgm:pt modelId="{CCBA868F-3A17-4CEA-841C-34B3F3E3EA6A}" type="pres">
      <dgm:prSet presAssocID="{39CCF0DE-0C4D-45F4-AB98-C9A88F3C7627}" presName="rootComposite" presStyleCnt="0"/>
      <dgm:spPr/>
      <dgm:t>
        <a:bodyPr/>
        <a:lstStyle/>
        <a:p>
          <a:endParaRPr lang="en-GB"/>
        </a:p>
      </dgm:t>
    </dgm:pt>
    <dgm:pt modelId="{F2768E2F-0C3B-4C6F-AA0A-7B868E7AC7A3}" type="pres">
      <dgm:prSet presAssocID="{39CCF0DE-0C4D-45F4-AB98-C9A88F3C7627}" presName="rootText" presStyleLbl="node1" presStyleIdx="0" presStyleCnt="1" custScaleX="219626" custScaleY="19933" custLinFactNeighborX="-4434" custLinFactNeighborY="5285"/>
      <dgm:spPr/>
      <dgm:t>
        <a:bodyPr/>
        <a:lstStyle/>
        <a:p>
          <a:endParaRPr lang="en-US"/>
        </a:p>
      </dgm:t>
    </dgm:pt>
    <dgm:pt modelId="{672D762E-AB78-4FCC-AB3F-F6B14E8314A4}" type="pres">
      <dgm:prSet presAssocID="{39CCF0DE-0C4D-45F4-AB98-C9A88F3C7627}" presName="rootConnector" presStyleLbl="node1" presStyleIdx="0" presStyleCnt="1"/>
      <dgm:spPr/>
      <dgm:t>
        <a:bodyPr/>
        <a:lstStyle/>
        <a:p>
          <a:endParaRPr lang="en-US"/>
        </a:p>
      </dgm:t>
    </dgm:pt>
    <dgm:pt modelId="{F8EC340D-8A92-4B41-A8B4-2DD92902C756}" type="pres">
      <dgm:prSet presAssocID="{39CCF0DE-0C4D-45F4-AB98-C9A88F3C7627}" presName="childShape" presStyleCnt="0"/>
      <dgm:spPr/>
      <dgm:t>
        <a:bodyPr/>
        <a:lstStyle/>
        <a:p>
          <a:endParaRPr lang="en-GB"/>
        </a:p>
      </dgm:t>
    </dgm:pt>
    <dgm:pt modelId="{149931F3-5F3A-4B3A-A327-8D5C1E6EEF9B}" type="pres">
      <dgm:prSet presAssocID="{E7900893-AD1A-4D03-B0EA-A76361DA7962}" presName="Name13" presStyleLbl="parChTrans1D2" presStyleIdx="0" presStyleCnt="1"/>
      <dgm:spPr/>
      <dgm:t>
        <a:bodyPr/>
        <a:lstStyle/>
        <a:p>
          <a:endParaRPr lang="en-US"/>
        </a:p>
      </dgm:t>
    </dgm:pt>
    <dgm:pt modelId="{DC78CCBF-6AE2-400F-B49C-782B85BD7B49}" type="pres">
      <dgm:prSet presAssocID="{83B428D9-4D88-4094-A81D-0C563210630A}" presName="childText" presStyleLbl="bgAcc1" presStyleIdx="0" presStyleCnt="1" custScaleX="342856" custScaleY="317637" custLinFactNeighborX="-20009" custLinFactNeighborY="-7650">
        <dgm:presLayoutVars>
          <dgm:bulletEnabled val="1"/>
        </dgm:presLayoutVars>
      </dgm:prSet>
      <dgm:spPr/>
      <dgm:t>
        <a:bodyPr/>
        <a:lstStyle/>
        <a:p>
          <a:endParaRPr lang="en-US"/>
        </a:p>
      </dgm:t>
    </dgm:pt>
  </dgm:ptLst>
  <dgm:cxnLst>
    <dgm:cxn modelId="{2C80F7A2-8949-4F30-954A-36893C8DF2E9}" type="presOf" srcId="{EAA7FA0D-0063-4374-98E1-86B6BB45E9DE}" destId="{A3B6D651-74E0-437F-A4BC-5435E9CA6A7A}" srcOrd="0" destOrd="0" presId="urn:microsoft.com/office/officeart/2005/8/layout/hierarchy3"/>
    <dgm:cxn modelId="{6AEF04A0-616E-48DC-9C5F-EDCE1CB35B99}" type="presOf" srcId="{DD4068B9-8D88-4BB9-A259-CB86FDEA9261}" destId="{DC78CCBF-6AE2-400F-B49C-782B85BD7B49}" srcOrd="0" destOrd="1" presId="urn:microsoft.com/office/officeart/2005/8/layout/hierarchy3"/>
    <dgm:cxn modelId="{87FF9A4C-9CA5-4F26-B517-7F1FEBCE8DE0}" srcId="{83B428D9-4D88-4094-A81D-0C563210630A}" destId="{4B704FB8-0EF4-4AA8-A53B-FACB7CB6FD59}" srcOrd="1" destOrd="0" parTransId="{06EEE89B-14B7-413F-A75A-6E228E92EBAE}" sibTransId="{860250C2-C292-460A-8199-BC0EDB41E24B}"/>
    <dgm:cxn modelId="{2681F21B-FD2F-449E-91AE-A79247A600A5}" srcId="{EAA7FA0D-0063-4374-98E1-86B6BB45E9DE}" destId="{39CCF0DE-0C4D-45F4-AB98-C9A88F3C7627}" srcOrd="0" destOrd="0" parTransId="{876EA11B-5355-43FB-8AD2-F8780FD4F457}" sibTransId="{56D34E94-68E0-499F-8AB9-7AD3CC3BE726}"/>
    <dgm:cxn modelId="{CF3FD9DD-E800-4AC7-9C75-7CEEEC47F4D7}" srcId="{83B428D9-4D88-4094-A81D-0C563210630A}" destId="{06B0B0C5-42AC-40CE-A32B-02A0B8B43CFC}" srcOrd="2" destOrd="0" parTransId="{7119CC63-DC1B-486E-ACAE-CA5EA2AB75CF}" sibTransId="{100E9C3C-9DAD-48FC-AEA7-A614447DB9BE}"/>
    <dgm:cxn modelId="{B5CC6E61-CF49-4AFE-9093-2F1A0B36C2E4}" type="presOf" srcId="{4B704FB8-0EF4-4AA8-A53B-FACB7CB6FD59}" destId="{DC78CCBF-6AE2-400F-B49C-782B85BD7B49}" srcOrd="0" destOrd="2" presId="urn:microsoft.com/office/officeart/2005/8/layout/hierarchy3"/>
    <dgm:cxn modelId="{551E0DDA-D523-4991-B7CA-D27B2753478E}" srcId="{83B428D9-4D88-4094-A81D-0C563210630A}" destId="{DD4068B9-8D88-4BB9-A259-CB86FDEA9261}" srcOrd="0" destOrd="0" parTransId="{6D38A3D0-8F4E-4A01-A201-455CF7DFE1D9}" sibTransId="{D6BFF86C-45C6-40B8-92A5-2C4BD7CF0E64}"/>
    <dgm:cxn modelId="{35D78C52-58A9-4434-BEED-3B3BE9C53A74}" type="presOf" srcId="{39CCF0DE-0C4D-45F4-AB98-C9A88F3C7627}" destId="{F2768E2F-0C3B-4C6F-AA0A-7B868E7AC7A3}" srcOrd="0" destOrd="0" presId="urn:microsoft.com/office/officeart/2005/8/layout/hierarchy3"/>
    <dgm:cxn modelId="{F01CF7DF-5A3B-4D70-BF61-40CFD2A56615}" srcId="{83B428D9-4D88-4094-A81D-0C563210630A}" destId="{28829CB7-6A0C-4370-8BF2-4E0C2E7F9547}" srcOrd="4" destOrd="0" parTransId="{872550FE-CEFD-4CCD-841A-BF5178A33314}" sibTransId="{5682F8FB-6E2C-4D9B-9203-B288551F3B1E}"/>
    <dgm:cxn modelId="{51DD2CE1-1B48-448F-8A72-AA6DC2112FD1}" type="presOf" srcId="{93E6965B-EA0D-4E3D-8652-C19216F97C05}" destId="{DC78CCBF-6AE2-400F-B49C-782B85BD7B49}" srcOrd="0" destOrd="6" presId="urn:microsoft.com/office/officeart/2005/8/layout/hierarchy3"/>
    <dgm:cxn modelId="{A172015C-DC31-4573-85A5-5B317A1502B0}" type="presOf" srcId="{39CCF0DE-0C4D-45F4-AB98-C9A88F3C7627}" destId="{672D762E-AB78-4FCC-AB3F-F6B14E8314A4}" srcOrd="1" destOrd="0" presId="urn:microsoft.com/office/officeart/2005/8/layout/hierarchy3"/>
    <dgm:cxn modelId="{5850C67C-90A4-4D98-9385-F7AC1DC831FD}" type="presOf" srcId="{E7900893-AD1A-4D03-B0EA-A76361DA7962}" destId="{149931F3-5F3A-4B3A-A327-8D5C1E6EEF9B}" srcOrd="0" destOrd="0" presId="urn:microsoft.com/office/officeart/2005/8/layout/hierarchy3"/>
    <dgm:cxn modelId="{95FFA9C7-E069-4EF7-880B-5866BC57A1CB}" type="presOf" srcId="{83B428D9-4D88-4094-A81D-0C563210630A}" destId="{DC78CCBF-6AE2-400F-B49C-782B85BD7B49}" srcOrd="0" destOrd="0" presId="urn:microsoft.com/office/officeart/2005/8/layout/hierarchy3"/>
    <dgm:cxn modelId="{3D779B66-011A-4C5B-A32A-39843CFEC5C7}" type="presOf" srcId="{8240A587-7131-46C7-9705-C7DB0548D230}" destId="{DC78CCBF-6AE2-400F-B49C-782B85BD7B49}" srcOrd="0" destOrd="4" presId="urn:microsoft.com/office/officeart/2005/8/layout/hierarchy3"/>
    <dgm:cxn modelId="{E28F8A85-D61F-4989-A528-BC5B1AC75FD0}" srcId="{39CCF0DE-0C4D-45F4-AB98-C9A88F3C7627}" destId="{83B428D9-4D88-4094-A81D-0C563210630A}" srcOrd="0" destOrd="0" parTransId="{E7900893-AD1A-4D03-B0EA-A76361DA7962}" sibTransId="{45BD5807-4C0A-4989-B1DC-B449161B3C72}"/>
    <dgm:cxn modelId="{8E8A3178-8672-4DCE-B01C-FA923AF14712}" srcId="{83B428D9-4D88-4094-A81D-0C563210630A}" destId="{93E6965B-EA0D-4E3D-8652-C19216F97C05}" srcOrd="5" destOrd="0" parTransId="{6100E2CF-DB36-4ABF-AF62-CE89B1B3EEB8}" sibTransId="{5609F4F2-0F84-4C3B-9993-B7A593F9345D}"/>
    <dgm:cxn modelId="{2C7F413A-5F71-4DD4-8C48-B8A866DBAA3A}" type="presOf" srcId="{06B0B0C5-42AC-40CE-A32B-02A0B8B43CFC}" destId="{DC78CCBF-6AE2-400F-B49C-782B85BD7B49}" srcOrd="0" destOrd="3" presId="urn:microsoft.com/office/officeart/2005/8/layout/hierarchy3"/>
    <dgm:cxn modelId="{38F0366F-FF70-49B7-B474-75C8F4A37FA3}" type="presOf" srcId="{28829CB7-6A0C-4370-8BF2-4E0C2E7F9547}" destId="{DC78CCBF-6AE2-400F-B49C-782B85BD7B49}" srcOrd="0" destOrd="5" presId="urn:microsoft.com/office/officeart/2005/8/layout/hierarchy3"/>
    <dgm:cxn modelId="{B6AEC06F-0169-4430-9AEA-695C1DE6B314}" srcId="{83B428D9-4D88-4094-A81D-0C563210630A}" destId="{8240A587-7131-46C7-9705-C7DB0548D230}" srcOrd="3" destOrd="0" parTransId="{C3C002DE-7E7E-4E00-8094-F4D6C57F99D6}" sibTransId="{B37519A5-B5C6-443A-B968-C9D500F8BBF4}"/>
    <dgm:cxn modelId="{B3E7AF79-3E74-4627-ACE1-A973DC94E25F}" type="presParOf" srcId="{A3B6D651-74E0-437F-A4BC-5435E9CA6A7A}" destId="{AF0F64B7-8E3B-4FCB-8DAF-DAA669D41E67}" srcOrd="0" destOrd="0" presId="urn:microsoft.com/office/officeart/2005/8/layout/hierarchy3"/>
    <dgm:cxn modelId="{82BDE0A2-2EE7-4573-A9B0-1B985CEC3A3C}" type="presParOf" srcId="{AF0F64B7-8E3B-4FCB-8DAF-DAA669D41E67}" destId="{CCBA868F-3A17-4CEA-841C-34B3F3E3EA6A}" srcOrd="0" destOrd="0" presId="urn:microsoft.com/office/officeart/2005/8/layout/hierarchy3"/>
    <dgm:cxn modelId="{979791AB-654F-4653-B3B3-B98147CD12D7}" type="presParOf" srcId="{CCBA868F-3A17-4CEA-841C-34B3F3E3EA6A}" destId="{F2768E2F-0C3B-4C6F-AA0A-7B868E7AC7A3}" srcOrd="0" destOrd="0" presId="urn:microsoft.com/office/officeart/2005/8/layout/hierarchy3"/>
    <dgm:cxn modelId="{8F844173-C5C9-4C2C-9FF3-B30458CFC6B9}" type="presParOf" srcId="{CCBA868F-3A17-4CEA-841C-34B3F3E3EA6A}" destId="{672D762E-AB78-4FCC-AB3F-F6B14E8314A4}" srcOrd="1" destOrd="0" presId="urn:microsoft.com/office/officeart/2005/8/layout/hierarchy3"/>
    <dgm:cxn modelId="{38A881B6-1AC2-4E89-901C-9A1ED2573358}" type="presParOf" srcId="{AF0F64B7-8E3B-4FCB-8DAF-DAA669D41E67}" destId="{F8EC340D-8A92-4B41-A8B4-2DD92902C756}" srcOrd="1" destOrd="0" presId="urn:microsoft.com/office/officeart/2005/8/layout/hierarchy3"/>
    <dgm:cxn modelId="{BA264BF5-4D5E-47C3-82CF-0FBADD2EC5D2}" type="presParOf" srcId="{F8EC340D-8A92-4B41-A8B4-2DD92902C756}" destId="{149931F3-5F3A-4B3A-A327-8D5C1E6EEF9B}" srcOrd="0" destOrd="0" presId="urn:microsoft.com/office/officeart/2005/8/layout/hierarchy3"/>
    <dgm:cxn modelId="{827C9E98-E43C-4DFD-AF75-60C0E41D749B}" type="presParOf" srcId="{F8EC340D-8A92-4B41-A8B4-2DD92902C756}" destId="{DC78CCBF-6AE2-400F-B49C-782B85BD7B49}"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AA7FA0D-0063-4374-98E1-86B6BB45E9DE}" type="doc">
      <dgm:prSet loTypeId="urn:microsoft.com/office/officeart/2005/8/layout/hierarchy3" loCatId="list" qsTypeId="urn:microsoft.com/office/officeart/2005/8/quickstyle/simple2" qsCatId="simple" csTypeId="urn:microsoft.com/office/officeart/2005/8/colors/accent2_1" csCatId="accent2" phldr="1"/>
      <dgm:spPr/>
      <dgm:t>
        <a:bodyPr/>
        <a:lstStyle/>
        <a:p>
          <a:endParaRPr lang="en-US"/>
        </a:p>
      </dgm:t>
    </dgm:pt>
    <dgm:pt modelId="{39CCF0DE-0C4D-45F4-AB98-C9A88F3C7627}">
      <dgm:prSet phldrT="[Text]" custT="1"/>
      <dgm:spPr/>
      <dgm:t>
        <a:bodyPr/>
        <a:lstStyle/>
        <a:p>
          <a:pPr algn="l"/>
          <a:r>
            <a:rPr lang="en-US" sz="3200" dirty="0" smtClean="0"/>
            <a:t>References</a:t>
          </a:r>
          <a:endParaRPr lang="en-US" sz="3200" dirty="0"/>
        </a:p>
      </dgm:t>
    </dgm:pt>
    <dgm:pt modelId="{876EA11B-5355-43FB-8AD2-F8780FD4F457}" type="parTrans" cxnId="{2681F21B-FD2F-449E-91AE-A79247A600A5}">
      <dgm:prSet/>
      <dgm:spPr/>
      <dgm:t>
        <a:bodyPr/>
        <a:lstStyle/>
        <a:p>
          <a:endParaRPr lang="en-US"/>
        </a:p>
      </dgm:t>
    </dgm:pt>
    <dgm:pt modelId="{56D34E94-68E0-499F-8AB9-7AD3CC3BE726}" type="sibTrans" cxnId="{2681F21B-FD2F-449E-91AE-A79247A600A5}">
      <dgm:prSet/>
      <dgm:spPr/>
      <dgm:t>
        <a:bodyPr/>
        <a:lstStyle/>
        <a:p>
          <a:endParaRPr lang="en-US"/>
        </a:p>
      </dgm:t>
    </dgm:pt>
    <dgm:pt modelId="{83B428D9-4D88-4094-A81D-0C563210630A}">
      <dgm:prSet phldrT="[Text]" custT="1"/>
      <dgm:spPr>
        <a:solidFill>
          <a:schemeClr val="bg1">
            <a:alpha val="90000"/>
          </a:schemeClr>
        </a:solidFill>
        <a:ln>
          <a:solidFill>
            <a:schemeClr val="accent1"/>
          </a:solidFill>
        </a:ln>
      </dgm:spPr>
      <dgm:t>
        <a:bodyPr/>
        <a:lstStyle/>
        <a:p>
          <a:pPr algn="just">
            <a:lnSpc>
              <a:spcPct val="80000"/>
            </a:lnSpc>
          </a:pPr>
          <a:endParaRPr lang="en-US" sz="100" dirty="0">
            <a:solidFill>
              <a:schemeClr val="tx1"/>
            </a:solidFill>
            <a:latin typeface="Times New Roman" panose="02020603050405020304" pitchFamily="18" charset="0"/>
            <a:cs typeface="Times New Roman" panose="02020603050405020304" pitchFamily="18" charset="0"/>
          </a:endParaRPr>
        </a:p>
      </dgm:t>
    </dgm:pt>
    <dgm:pt modelId="{E7900893-AD1A-4D03-B0EA-A76361DA7962}" type="parTrans" cxnId="{E28F8A85-D61F-4989-A528-BC5B1AC75FD0}">
      <dgm:prSet/>
      <dgm:spPr/>
      <dgm:t>
        <a:bodyPr/>
        <a:lstStyle/>
        <a:p>
          <a:endParaRPr lang="en-US"/>
        </a:p>
      </dgm:t>
    </dgm:pt>
    <dgm:pt modelId="{45BD5807-4C0A-4989-B1DC-B449161B3C72}" type="sibTrans" cxnId="{E28F8A85-D61F-4989-A528-BC5B1AC75FD0}">
      <dgm:prSet/>
      <dgm:spPr/>
      <dgm:t>
        <a:bodyPr/>
        <a:lstStyle/>
        <a:p>
          <a:endParaRPr lang="en-US"/>
        </a:p>
      </dgm:t>
    </dgm:pt>
    <dgm:pt modelId="{93E6965B-EA0D-4E3D-8652-C19216F97C05}">
      <dgm:prSet custT="1"/>
      <dgm:spPr/>
      <dgm:t>
        <a:bodyPr/>
        <a:lstStyle/>
        <a:p>
          <a:pPr algn="just">
            <a:lnSpc>
              <a:spcPct val="80000"/>
            </a:lnSpc>
          </a:pPr>
          <a:endParaRPr lang="en-US" sz="2400" dirty="0" smtClean="0">
            <a:solidFill>
              <a:schemeClr val="tx1"/>
            </a:solidFill>
            <a:latin typeface="Times New Roman" panose="02020603050405020304" pitchFamily="18" charset="0"/>
            <a:cs typeface="Times New Roman" panose="02020603050405020304" pitchFamily="18" charset="0"/>
          </a:endParaRPr>
        </a:p>
      </dgm:t>
    </dgm:pt>
    <dgm:pt modelId="{6100E2CF-DB36-4ABF-AF62-CE89B1B3EEB8}" type="parTrans" cxnId="{8E8A3178-8672-4DCE-B01C-FA923AF14712}">
      <dgm:prSet/>
      <dgm:spPr/>
      <dgm:t>
        <a:bodyPr/>
        <a:lstStyle/>
        <a:p>
          <a:endParaRPr lang="en-US"/>
        </a:p>
      </dgm:t>
    </dgm:pt>
    <dgm:pt modelId="{5609F4F2-0F84-4C3B-9993-B7A593F9345D}" type="sibTrans" cxnId="{8E8A3178-8672-4DCE-B01C-FA923AF14712}">
      <dgm:prSet/>
      <dgm:spPr/>
      <dgm:t>
        <a:bodyPr/>
        <a:lstStyle/>
        <a:p>
          <a:endParaRPr lang="en-US"/>
        </a:p>
      </dgm:t>
    </dgm:pt>
    <dgm:pt modelId="{DD4068B9-8D88-4BB9-A259-CB86FDEA9261}">
      <dgm:prSet phldrT="[Text]" custT="1"/>
      <dgm:spPr>
        <a:solidFill>
          <a:schemeClr val="bg1">
            <a:alpha val="90000"/>
          </a:schemeClr>
        </a:solidFill>
        <a:ln>
          <a:solidFill>
            <a:schemeClr val="accent1"/>
          </a:solidFill>
        </a:ln>
      </dgm:spPr>
      <dgm:t>
        <a:bodyPr/>
        <a:lstStyle/>
        <a:p>
          <a:pPr algn="just">
            <a:lnSpc>
              <a:spcPct val="80000"/>
            </a:lnSpc>
          </a:pPr>
          <a:r>
            <a:rPr lang="en-US" sz="2400" dirty="0" smtClean="0">
              <a:solidFill>
                <a:schemeClr val="tx1"/>
              </a:solidFill>
              <a:latin typeface="Times New Roman" panose="02020603050405020304" pitchFamily="18" charset="0"/>
              <a:cs typeface="Times New Roman" panose="02020603050405020304" pitchFamily="18" charset="0"/>
            </a:rPr>
            <a:t>[1] </a:t>
          </a:r>
          <a:r>
            <a:rPr lang="en-US" sz="2400" dirty="0" err="1" smtClean="0">
              <a:solidFill>
                <a:schemeClr val="tx1"/>
              </a:solidFill>
              <a:latin typeface="Times New Roman" panose="02020603050405020304" pitchFamily="18" charset="0"/>
              <a:cs typeface="Times New Roman" panose="02020603050405020304" pitchFamily="18" charset="0"/>
            </a:rPr>
            <a:t>Khalaf</a:t>
          </a:r>
          <a:r>
            <a:rPr lang="en-US" sz="2400" dirty="0" smtClean="0">
              <a:solidFill>
                <a:schemeClr val="tx1"/>
              </a:solidFill>
              <a:latin typeface="Times New Roman" panose="02020603050405020304" pitchFamily="18" charset="0"/>
              <a:cs typeface="Times New Roman" panose="02020603050405020304" pitchFamily="18" charset="0"/>
            </a:rPr>
            <a:t> Ali Abdul Rahman, </a:t>
          </a:r>
          <a:r>
            <a:rPr lang="en-US" sz="2400" dirty="0" err="1" smtClean="0">
              <a:solidFill>
                <a:schemeClr val="tx1"/>
              </a:solidFill>
              <a:latin typeface="Times New Roman" panose="02020603050405020304" pitchFamily="18" charset="0"/>
              <a:cs typeface="Times New Roman" panose="02020603050405020304" pitchFamily="18" charset="0"/>
            </a:rPr>
            <a:t>Raouf</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Dayah</a:t>
          </a:r>
          <a:r>
            <a:rPr lang="en-US" sz="2400" dirty="0" smtClean="0">
              <a:solidFill>
                <a:schemeClr val="tx1"/>
              </a:solidFill>
              <a:latin typeface="Times New Roman" panose="02020603050405020304" pitchFamily="18" charset="0"/>
              <a:cs typeface="Times New Roman" panose="02020603050405020304" pitchFamily="18" charset="0"/>
            </a:rPr>
            <a:t> N. “Preparation of Silver Nanoparticles by Pulsed Laser Ablation in Liquid Medium” </a:t>
          </a:r>
          <a:r>
            <a:rPr lang="en-US" sz="2400" dirty="0" err="1" smtClean="0">
              <a:solidFill>
                <a:schemeClr val="tx1"/>
              </a:solidFill>
              <a:latin typeface="Times New Roman" panose="02020603050405020304" pitchFamily="18" charset="0"/>
              <a:cs typeface="Times New Roman" panose="02020603050405020304" pitchFamily="18" charset="0"/>
            </a:rPr>
            <a:t>Engg</a:t>
          </a:r>
          <a:r>
            <a:rPr lang="en-US" sz="2400" dirty="0" smtClean="0">
              <a:solidFill>
                <a:schemeClr val="tx1"/>
              </a:solidFill>
              <a:latin typeface="Times New Roman" panose="02020603050405020304" pitchFamily="18" charset="0"/>
              <a:cs typeface="Times New Roman" panose="02020603050405020304" pitchFamily="18" charset="0"/>
            </a:rPr>
            <a:t>. &amp; Tech. Journal. 29 (2011) 3058-3066.</a:t>
          </a:r>
          <a:endParaRPr lang="en-US" sz="2400" baseline="-25000" dirty="0">
            <a:solidFill>
              <a:schemeClr val="tx1"/>
            </a:solidFill>
            <a:latin typeface="Times New Roman" panose="02020603050405020304" pitchFamily="18" charset="0"/>
            <a:cs typeface="Times New Roman" panose="02020603050405020304" pitchFamily="18" charset="0"/>
          </a:endParaRPr>
        </a:p>
      </dgm:t>
    </dgm:pt>
    <dgm:pt modelId="{D6BFF86C-45C6-40B8-92A5-2C4BD7CF0E64}" type="sibTrans" cxnId="{551E0DDA-D523-4991-B7CA-D27B2753478E}">
      <dgm:prSet/>
      <dgm:spPr/>
      <dgm:t>
        <a:bodyPr/>
        <a:lstStyle/>
        <a:p>
          <a:endParaRPr lang="en-US"/>
        </a:p>
      </dgm:t>
    </dgm:pt>
    <dgm:pt modelId="{6D38A3D0-8F4E-4A01-A201-455CF7DFE1D9}" type="parTrans" cxnId="{551E0DDA-D523-4991-B7CA-D27B2753478E}">
      <dgm:prSet/>
      <dgm:spPr/>
      <dgm:t>
        <a:bodyPr/>
        <a:lstStyle/>
        <a:p>
          <a:endParaRPr lang="en-US"/>
        </a:p>
      </dgm:t>
    </dgm:pt>
    <dgm:pt modelId="{0CBF861B-B994-480A-80F6-7B948887BB07}">
      <dgm:prSet custT="1"/>
      <dgm:spPr/>
      <dgm:t>
        <a:bodyPr/>
        <a:lstStyle/>
        <a:p>
          <a:pPr>
            <a:lnSpc>
              <a:spcPct val="80000"/>
            </a:lnSpc>
          </a:pPr>
          <a:r>
            <a:rPr lang="en-US" sz="2400" dirty="0" smtClean="0">
              <a:solidFill>
                <a:schemeClr val="tx1"/>
              </a:solidFill>
              <a:latin typeface="Times New Roman" panose="02020603050405020304" pitchFamily="18" charset="0"/>
              <a:cs typeface="Times New Roman" panose="02020603050405020304" pitchFamily="18" charset="0"/>
            </a:rPr>
            <a:t>[2] </a:t>
          </a:r>
          <a:r>
            <a:rPr lang="en-US" sz="2400" dirty="0" err="1" smtClean="0">
              <a:solidFill>
                <a:schemeClr val="tx1"/>
              </a:solidFill>
              <a:latin typeface="Times New Roman" panose="02020603050405020304" pitchFamily="18" charset="0"/>
              <a:cs typeface="Times New Roman" panose="02020603050405020304" pitchFamily="18" charset="0"/>
            </a:rPr>
            <a:t>Chargot</a:t>
          </a:r>
          <a:r>
            <a:rPr lang="en-US" sz="2400" dirty="0" smtClean="0">
              <a:solidFill>
                <a:schemeClr val="tx1"/>
              </a:solidFill>
              <a:latin typeface="Times New Roman" panose="02020603050405020304" pitchFamily="18" charset="0"/>
              <a:cs typeface="Times New Roman" panose="02020603050405020304" pitchFamily="18" charset="0"/>
            </a:rPr>
            <a:t> M.S., </a:t>
          </a:r>
          <a:r>
            <a:rPr lang="en-US" sz="2400" dirty="0" err="1" smtClean="0">
              <a:solidFill>
                <a:schemeClr val="tx1"/>
              </a:solidFill>
              <a:latin typeface="Times New Roman" panose="02020603050405020304" pitchFamily="18" charset="0"/>
              <a:cs typeface="Times New Roman" panose="02020603050405020304" pitchFamily="18" charset="0"/>
            </a:rPr>
            <a:t>Gruszecka</a:t>
          </a:r>
          <a:r>
            <a:rPr lang="en-US" sz="2400" dirty="0" smtClean="0">
              <a:solidFill>
                <a:schemeClr val="tx1"/>
              </a:solidFill>
              <a:latin typeface="Times New Roman" panose="02020603050405020304" pitchFamily="18" charset="0"/>
              <a:cs typeface="Times New Roman" panose="02020603050405020304" pitchFamily="18" charset="0"/>
            </a:rPr>
            <a:t> A., A. </a:t>
          </a:r>
          <a:r>
            <a:rPr lang="en-US" sz="2400" dirty="0" err="1" smtClean="0">
              <a:solidFill>
                <a:schemeClr val="tx1"/>
              </a:solidFill>
              <a:latin typeface="Times New Roman" panose="02020603050405020304" pitchFamily="18" charset="0"/>
              <a:cs typeface="Times New Roman" panose="02020603050405020304" pitchFamily="18" charset="0"/>
            </a:rPr>
            <a:t>Cytawa</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Smolira</a:t>
          </a:r>
          <a:r>
            <a:rPr lang="en-US" sz="2400" dirty="0" smtClean="0">
              <a:solidFill>
                <a:schemeClr val="tx1"/>
              </a:solidFill>
              <a:latin typeface="Times New Roman" panose="02020603050405020304" pitchFamily="18" charset="0"/>
              <a:cs typeface="Times New Roman" panose="02020603050405020304" pitchFamily="18" charset="0"/>
            </a:rPr>
            <a:t>, J., </a:t>
          </a:r>
          <a:r>
            <a:rPr lang="en-US" sz="2400" dirty="0" err="1" smtClean="0">
              <a:solidFill>
                <a:schemeClr val="tx1"/>
              </a:solidFill>
              <a:latin typeface="Times New Roman" panose="02020603050405020304" pitchFamily="18" charset="0"/>
              <a:cs typeface="Times New Roman" panose="02020603050405020304" pitchFamily="18" charset="0"/>
            </a:rPr>
            <a:t>MichalaL</a:t>
          </a:r>
          <a:r>
            <a:rPr lang="en-US" sz="2400" dirty="0" smtClean="0">
              <a:solidFill>
                <a:schemeClr val="tx1"/>
              </a:solidFill>
              <a:latin typeface="Times New Roman" panose="02020603050405020304" pitchFamily="18" charset="0"/>
              <a:cs typeface="Times New Roman" panose="02020603050405020304" pitchFamily="18" charset="0"/>
            </a:rPr>
            <a:t>. k “Mass- spectrometric investigations of the synthesis of silver nanoparticles via electrolysis” Vacuum. 82 (2008) 1088–1093</a:t>
          </a:r>
        </a:p>
      </dgm:t>
    </dgm:pt>
    <dgm:pt modelId="{70D2C5F3-EE4A-4DD5-A7E1-32CE9EC4E9B7}" type="parTrans" cxnId="{5975DF38-D976-47B2-93BC-4756881C2863}">
      <dgm:prSet/>
      <dgm:spPr/>
      <dgm:t>
        <a:bodyPr/>
        <a:lstStyle/>
        <a:p>
          <a:endParaRPr lang="en-US"/>
        </a:p>
      </dgm:t>
    </dgm:pt>
    <dgm:pt modelId="{3AA0FC03-D78D-4048-A96D-3B4323F60903}" type="sibTrans" cxnId="{5975DF38-D976-47B2-93BC-4756881C2863}">
      <dgm:prSet/>
      <dgm:spPr/>
      <dgm:t>
        <a:bodyPr/>
        <a:lstStyle/>
        <a:p>
          <a:endParaRPr lang="en-US"/>
        </a:p>
      </dgm:t>
    </dgm:pt>
    <dgm:pt modelId="{B4908BE0-040C-4DBA-9159-C7D0E13346AB}">
      <dgm:prSet custT="1"/>
      <dgm:spPr/>
      <dgm:t>
        <a:bodyPr/>
        <a:lstStyle/>
        <a:p>
          <a:pPr>
            <a:lnSpc>
              <a:spcPct val="80000"/>
            </a:lnSpc>
          </a:pPr>
          <a:endParaRPr lang="en-US" sz="2400" dirty="0" smtClean="0">
            <a:solidFill>
              <a:schemeClr val="tx1"/>
            </a:solidFill>
            <a:latin typeface="Times New Roman" panose="02020603050405020304" pitchFamily="18" charset="0"/>
            <a:cs typeface="Times New Roman" panose="02020603050405020304" pitchFamily="18" charset="0"/>
          </a:endParaRPr>
        </a:p>
      </dgm:t>
    </dgm:pt>
    <dgm:pt modelId="{26B26FD5-D06F-4FC2-B6AD-5A2F94764BB9}" type="parTrans" cxnId="{CA2AD377-AB6E-4251-8742-98062CA6D33A}">
      <dgm:prSet/>
      <dgm:spPr/>
      <dgm:t>
        <a:bodyPr/>
        <a:lstStyle/>
        <a:p>
          <a:endParaRPr lang="en-US"/>
        </a:p>
      </dgm:t>
    </dgm:pt>
    <dgm:pt modelId="{D251BFE7-D871-411E-99AB-6CCF74398110}" type="sibTrans" cxnId="{CA2AD377-AB6E-4251-8742-98062CA6D33A}">
      <dgm:prSet/>
      <dgm:spPr/>
      <dgm:t>
        <a:bodyPr/>
        <a:lstStyle/>
        <a:p>
          <a:endParaRPr lang="en-US"/>
        </a:p>
      </dgm:t>
    </dgm:pt>
    <dgm:pt modelId="{D3C16F2D-6C8A-4498-8086-9744C623CF0D}">
      <dgm:prSet phldrT="[Text]" custT="1"/>
      <dgm:spPr>
        <a:solidFill>
          <a:schemeClr val="bg1">
            <a:alpha val="90000"/>
          </a:schemeClr>
        </a:solidFill>
        <a:ln>
          <a:solidFill>
            <a:schemeClr val="accent1"/>
          </a:solidFill>
        </a:ln>
      </dgm:spPr>
      <dgm:t>
        <a:bodyPr/>
        <a:lstStyle/>
        <a:p>
          <a:pPr algn="just">
            <a:lnSpc>
              <a:spcPct val="80000"/>
            </a:lnSpc>
          </a:pPr>
          <a:endParaRPr lang="en-US" sz="1200" baseline="-25000" dirty="0">
            <a:solidFill>
              <a:schemeClr val="tx1"/>
            </a:solidFill>
            <a:latin typeface="Times New Roman" panose="02020603050405020304" pitchFamily="18" charset="0"/>
            <a:cs typeface="Times New Roman" panose="02020603050405020304" pitchFamily="18" charset="0"/>
          </a:endParaRPr>
        </a:p>
      </dgm:t>
    </dgm:pt>
    <dgm:pt modelId="{31478230-8824-4110-924D-0EAEEB2D9783}" type="parTrans" cxnId="{1A9646F7-358F-456E-8635-957275128101}">
      <dgm:prSet/>
      <dgm:spPr/>
    </dgm:pt>
    <dgm:pt modelId="{8EAD67E5-D12E-49A5-8EEE-A8537AC07709}" type="sibTrans" cxnId="{1A9646F7-358F-456E-8635-957275128101}">
      <dgm:prSet/>
      <dgm:spPr/>
    </dgm:pt>
    <dgm:pt modelId="{24CB2BF1-4675-4B0D-BEB7-75061108F71C}">
      <dgm:prSet custT="1"/>
      <dgm:spPr/>
      <dgm:t>
        <a:bodyPr/>
        <a:lstStyle/>
        <a:p>
          <a:pPr>
            <a:lnSpc>
              <a:spcPct val="80000"/>
            </a:lnSpc>
          </a:pPr>
          <a:endParaRPr lang="en-US" sz="2400" dirty="0" smtClean="0">
            <a:solidFill>
              <a:schemeClr val="tx1"/>
            </a:solidFill>
            <a:latin typeface="Times New Roman" panose="02020603050405020304" pitchFamily="18" charset="0"/>
            <a:cs typeface="Times New Roman" panose="02020603050405020304" pitchFamily="18" charset="0"/>
          </a:endParaRPr>
        </a:p>
      </dgm:t>
    </dgm:pt>
    <dgm:pt modelId="{8AEC6D3A-89E5-47DF-8647-B2CA72B54F3A}" type="parTrans" cxnId="{7D86008F-BDF3-4182-B7D3-13ABF338838C}">
      <dgm:prSet/>
      <dgm:spPr/>
    </dgm:pt>
    <dgm:pt modelId="{43EE85D0-6C29-4328-87DC-888A3A8096FC}" type="sibTrans" cxnId="{7D86008F-BDF3-4182-B7D3-13ABF338838C}">
      <dgm:prSet/>
      <dgm:spPr/>
    </dgm:pt>
    <dgm:pt modelId="{99FC0D6A-1B2A-4424-8827-B64383A266F1}">
      <dgm:prSet custT="1"/>
      <dgm:spPr/>
      <dgm:t>
        <a:bodyPr/>
        <a:lstStyle/>
        <a:p>
          <a:pPr>
            <a:lnSpc>
              <a:spcPct val="80000"/>
            </a:lnSpc>
          </a:pPr>
          <a:r>
            <a:rPr lang="en-US" sz="2400" dirty="0" smtClean="0">
              <a:solidFill>
                <a:schemeClr val="tx1"/>
              </a:solidFill>
              <a:latin typeface="Times New Roman" panose="02020603050405020304" pitchFamily="18" charset="0"/>
              <a:cs typeface="Times New Roman" panose="02020603050405020304" pitchFamily="18" charset="0"/>
            </a:rPr>
            <a:t>[6] </a:t>
          </a:r>
          <a:r>
            <a:rPr lang="en-US" sz="2400" dirty="0" err="1" smtClean="0">
              <a:solidFill>
                <a:schemeClr val="tx1"/>
              </a:solidFill>
              <a:latin typeface="Times New Roman" panose="02020603050405020304" pitchFamily="18" charset="0"/>
              <a:cs typeface="Times New Roman" panose="02020603050405020304" pitchFamily="18" charset="0"/>
            </a:rPr>
            <a:t>Theivasanthi</a:t>
          </a:r>
          <a:r>
            <a:rPr lang="en-US" sz="2400" dirty="0" smtClean="0">
              <a:solidFill>
                <a:schemeClr val="tx1"/>
              </a:solidFill>
              <a:latin typeface="Times New Roman" panose="02020603050405020304" pitchFamily="18" charset="0"/>
              <a:cs typeface="Times New Roman" panose="02020603050405020304" pitchFamily="18" charset="0"/>
            </a:rPr>
            <a:t> T. and </a:t>
          </a:r>
          <a:r>
            <a:rPr lang="en-US" sz="2400" dirty="0" err="1" smtClean="0">
              <a:solidFill>
                <a:schemeClr val="tx1"/>
              </a:solidFill>
              <a:latin typeface="Times New Roman" panose="02020603050405020304" pitchFamily="18" charset="0"/>
              <a:cs typeface="Times New Roman" panose="02020603050405020304" pitchFamily="18" charset="0"/>
            </a:rPr>
            <a:t>Alagar</a:t>
          </a:r>
          <a:r>
            <a:rPr lang="en-US" sz="2400" dirty="0" smtClean="0">
              <a:solidFill>
                <a:schemeClr val="tx1"/>
              </a:solidFill>
              <a:latin typeface="Times New Roman" panose="02020603050405020304" pitchFamily="18" charset="0"/>
              <a:cs typeface="Times New Roman" panose="02020603050405020304" pitchFamily="18" charset="0"/>
            </a:rPr>
            <a:t> M.. “Nano Biomedicine and Engineering Electrolytic synthesis and </a:t>
          </a:r>
          <a:r>
            <a:rPr lang="en-US" sz="2400" dirty="0" err="1" smtClean="0">
              <a:solidFill>
                <a:schemeClr val="tx1"/>
              </a:solidFill>
              <a:latin typeface="Times New Roman" panose="02020603050405020304" pitchFamily="18" charset="0"/>
              <a:cs typeface="Times New Roman" panose="02020603050405020304" pitchFamily="18" charset="0"/>
            </a:rPr>
            <a:t>characterisation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of silver </a:t>
          </a:r>
          <a:r>
            <a:rPr lang="en-US" sz="2400" dirty="0" err="1" smtClean="0">
              <a:solidFill>
                <a:schemeClr val="tx1"/>
              </a:solidFill>
              <a:latin typeface="Times New Roman" panose="02020603050405020304" pitchFamily="18" charset="0"/>
              <a:cs typeface="Times New Roman" panose="02020603050405020304" pitchFamily="18" charset="0"/>
            </a:rPr>
            <a:t>nanopowder</a:t>
          </a:r>
          <a:r>
            <a:rPr lang="en-US" sz="2400" dirty="0" smtClean="0">
              <a:solidFill>
                <a:schemeClr val="tx1"/>
              </a:solidFill>
              <a:latin typeface="Times New Roman" panose="02020603050405020304" pitchFamily="18" charset="0"/>
              <a:cs typeface="Times New Roman" panose="02020603050405020304" pitchFamily="18" charset="0"/>
            </a:rPr>
            <a:t>” Nano Biomedicine and Engineering 01 (2012):58-65</a:t>
          </a:r>
        </a:p>
      </dgm:t>
    </dgm:pt>
    <dgm:pt modelId="{171CA148-CEA8-42A7-98C0-D653A86BF6EB}" type="parTrans" cxnId="{0E8ACB44-03FD-4A29-A3F3-4C43E1D83D42}">
      <dgm:prSet/>
      <dgm:spPr/>
    </dgm:pt>
    <dgm:pt modelId="{95B6B7C2-50A0-4BEF-8165-0812B2641A60}" type="sibTrans" cxnId="{0E8ACB44-03FD-4A29-A3F3-4C43E1D83D42}">
      <dgm:prSet/>
      <dgm:spPr/>
    </dgm:pt>
    <dgm:pt modelId="{2BE349C3-02A5-4BA5-A5B6-5CA03511A7A6}">
      <dgm:prSet custT="1"/>
      <dgm:spPr/>
      <dgm:t>
        <a:bodyPr/>
        <a:lstStyle/>
        <a:p>
          <a:pPr>
            <a:lnSpc>
              <a:spcPct val="80000"/>
            </a:lnSpc>
          </a:pPr>
          <a:r>
            <a:rPr lang="en-US" sz="2400" dirty="0" smtClean="0">
              <a:solidFill>
                <a:schemeClr val="tx1"/>
              </a:solidFill>
              <a:latin typeface="Times New Roman" panose="02020603050405020304" pitchFamily="18" charset="0"/>
              <a:cs typeface="Times New Roman" panose="02020603050405020304" pitchFamily="18" charset="0"/>
            </a:rPr>
            <a:t>[5] Janardhanan </a:t>
          </a:r>
          <a:r>
            <a:rPr lang="en-US" sz="2400" dirty="0" err="1" smtClean="0">
              <a:solidFill>
                <a:schemeClr val="tx1"/>
              </a:solidFill>
              <a:latin typeface="Times New Roman" panose="02020603050405020304" pitchFamily="18" charset="0"/>
              <a:cs typeface="Times New Roman" panose="02020603050405020304" pitchFamily="18" charset="0"/>
            </a:rPr>
            <a:t>Revathi</a:t>
          </a:r>
          <a:r>
            <a:rPr lang="en-US" sz="2400" dirty="0" smtClean="0">
              <a:solidFill>
                <a:schemeClr val="tx1"/>
              </a:solidFill>
              <a:latin typeface="Times New Roman" panose="02020603050405020304" pitchFamily="18" charset="0"/>
              <a:cs typeface="Times New Roman" panose="02020603050405020304" pitchFamily="18" charset="0"/>
            </a:rPr>
            <a:t> et al.; “Synthesis and surface chemistry of silver Nanoparticles”; Polyhedron (2009); 28; pp 2523</a:t>
          </a:r>
        </a:p>
      </dgm:t>
    </dgm:pt>
    <dgm:pt modelId="{111C674A-7A54-4FC9-A74C-8E96EAEAEF01}" type="parTrans" cxnId="{350DC84C-35D0-47CF-8A75-FE56E6D16C7C}">
      <dgm:prSet/>
      <dgm:spPr/>
    </dgm:pt>
    <dgm:pt modelId="{24BB55A8-F917-4054-AE5E-B307B4F4543F}" type="sibTrans" cxnId="{350DC84C-35D0-47CF-8A75-FE56E6D16C7C}">
      <dgm:prSet/>
      <dgm:spPr/>
    </dgm:pt>
    <dgm:pt modelId="{9F177F68-EBDD-4111-9A56-5B282A2AB839}">
      <dgm:prSet custT="1"/>
      <dgm:spPr/>
      <dgm:t>
        <a:bodyPr/>
        <a:lstStyle/>
        <a:p>
          <a:pPr>
            <a:lnSpc>
              <a:spcPct val="80000"/>
            </a:lnSpc>
          </a:pPr>
          <a:r>
            <a:rPr lang="en-US" sz="2400" dirty="0" smtClean="0">
              <a:solidFill>
                <a:schemeClr val="tx1"/>
              </a:solidFill>
              <a:latin typeface="Times New Roman" panose="02020603050405020304" pitchFamily="18" charset="0"/>
              <a:cs typeface="Times New Roman" panose="02020603050405020304" pitchFamily="18" charset="0"/>
            </a:rPr>
            <a:t>[4] Sprenger Stephan; “Epoxy resins modified with elastomers and surface-modified silica nanoparticles”; Polymer (2013) pp 4790–4797</a:t>
          </a:r>
        </a:p>
      </dgm:t>
    </dgm:pt>
    <dgm:pt modelId="{7F752EB0-3271-4CAC-AF5E-3929A7FFDF86}" type="parTrans" cxnId="{855D730F-6A1F-4C2E-B7F0-A0BC306468FF}">
      <dgm:prSet/>
      <dgm:spPr/>
    </dgm:pt>
    <dgm:pt modelId="{CFA3E468-38ED-4273-A0D4-5E0F7697A46E}" type="sibTrans" cxnId="{855D730F-6A1F-4C2E-B7F0-A0BC306468FF}">
      <dgm:prSet/>
      <dgm:spPr/>
    </dgm:pt>
    <dgm:pt modelId="{F640807F-8D81-44E1-8C3C-2652B335DDDC}">
      <dgm:prSet custT="1"/>
      <dgm:spPr/>
      <dgm:t>
        <a:bodyPr/>
        <a:lstStyle/>
        <a:p>
          <a:pPr>
            <a:lnSpc>
              <a:spcPct val="80000"/>
            </a:lnSpc>
          </a:pPr>
          <a:endParaRPr lang="en-US" sz="1100" dirty="0" smtClean="0">
            <a:solidFill>
              <a:schemeClr val="tx1"/>
            </a:solidFill>
            <a:latin typeface="Times New Roman" panose="02020603050405020304" pitchFamily="18" charset="0"/>
            <a:cs typeface="Times New Roman" panose="02020603050405020304" pitchFamily="18" charset="0"/>
          </a:endParaRPr>
        </a:p>
      </dgm:t>
    </dgm:pt>
    <dgm:pt modelId="{3A05419F-1FA4-4F72-BB67-2E614F1A46B2}" type="parTrans" cxnId="{9721BD50-4FED-4449-9ADB-C0B132269ABA}">
      <dgm:prSet/>
      <dgm:spPr/>
      <dgm:t>
        <a:bodyPr/>
        <a:lstStyle/>
        <a:p>
          <a:endParaRPr lang="en-US"/>
        </a:p>
      </dgm:t>
    </dgm:pt>
    <dgm:pt modelId="{22184E3A-AC95-4353-9A60-198499250773}" type="sibTrans" cxnId="{9721BD50-4FED-4449-9ADB-C0B132269ABA}">
      <dgm:prSet/>
      <dgm:spPr/>
      <dgm:t>
        <a:bodyPr/>
        <a:lstStyle/>
        <a:p>
          <a:endParaRPr lang="en-US"/>
        </a:p>
      </dgm:t>
    </dgm:pt>
    <dgm:pt modelId="{CF364303-67FE-43BB-86F2-7DD4F24F1C4A}">
      <dgm:prSet custT="1"/>
      <dgm:spPr/>
      <dgm:t>
        <a:bodyPr/>
        <a:lstStyle/>
        <a:p>
          <a:pPr>
            <a:lnSpc>
              <a:spcPct val="80000"/>
            </a:lnSpc>
          </a:pPr>
          <a:r>
            <a:rPr lang="en-US" sz="2400" dirty="0" smtClean="0">
              <a:solidFill>
                <a:schemeClr val="tx1"/>
              </a:solidFill>
              <a:latin typeface="Times New Roman" panose="02020603050405020304" pitchFamily="18" charset="0"/>
              <a:cs typeface="Times New Roman" panose="02020603050405020304" pitchFamily="18" charset="0"/>
            </a:rPr>
            <a:t>[3] Lin </a:t>
          </a:r>
          <a:r>
            <a:rPr lang="en-US" sz="2400" dirty="0" err="1" smtClean="0">
              <a:solidFill>
                <a:schemeClr val="tx1"/>
              </a:solidFill>
              <a:latin typeface="Times New Roman" panose="02020603050405020304" pitchFamily="18" charset="0"/>
              <a:cs typeface="Times New Roman" panose="02020603050405020304" pitchFamily="18" charset="0"/>
            </a:rPr>
            <a:t>Ronghui</a:t>
          </a:r>
          <a:r>
            <a:rPr lang="en-US" sz="2400" dirty="0" smtClean="0">
              <a:solidFill>
                <a:schemeClr val="tx1"/>
              </a:solidFill>
              <a:latin typeface="Times New Roman" panose="02020603050405020304" pitchFamily="18" charset="0"/>
              <a:cs typeface="Times New Roman" panose="02020603050405020304" pitchFamily="18" charset="0"/>
            </a:rPr>
            <a:t> et al.; “Study on Phenolic Resins Modified by Copper Nanoparticles”; Polymer Journal (2006) 38, pp 178–183</a:t>
          </a:r>
        </a:p>
      </dgm:t>
    </dgm:pt>
    <dgm:pt modelId="{15E202CE-F8D4-4E7F-9134-E5937556AE5B}" type="parTrans" cxnId="{6912ECE6-A293-45C2-B584-FB7F1AC4588F}">
      <dgm:prSet/>
      <dgm:spPr/>
    </dgm:pt>
    <dgm:pt modelId="{DAD26834-453E-4DDE-854C-423C153A974D}" type="sibTrans" cxnId="{6912ECE6-A293-45C2-B584-FB7F1AC4588F}">
      <dgm:prSet/>
      <dgm:spPr/>
    </dgm:pt>
    <dgm:pt modelId="{3D7293E0-CD45-4555-9ED4-8AD8CBB52621}">
      <dgm:prSet custT="1"/>
      <dgm:spPr/>
      <dgm:t>
        <a:bodyPr/>
        <a:lstStyle/>
        <a:p>
          <a:pPr>
            <a:lnSpc>
              <a:spcPct val="80000"/>
            </a:lnSpc>
          </a:pPr>
          <a:endParaRPr lang="en-US" sz="1400" dirty="0" smtClean="0">
            <a:solidFill>
              <a:schemeClr val="tx1"/>
            </a:solidFill>
            <a:latin typeface="Times New Roman" panose="02020603050405020304" pitchFamily="18" charset="0"/>
            <a:cs typeface="Times New Roman" panose="02020603050405020304" pitchFamily="18" charset="0"/>
          </a:endParaRPr>
        </a:p>
      </dgm:t>
    </dgm:pt>
    <dgm:pt modelId="{2D84D616-01CC-40E7-AFA3-5928C0D51D42}" type="parTrans" cxnId="{D06F1B95-0844-4A7A-9467-85E737D3EC00}">
      <dgm:prSet/>
      <dgm:spPr/>
      <dgm:t>
        <a:bodyPr/>
        <a:lstStyle/>
        <a:p>
          <a:endParaRPr lang="en-US"/>
        </a:p>
      </dgm:t>
    </dgm:pt>
    <dgm:pt modelId="{D604B41E-5A37-493B-8F1C-AEBC0ED106FE}" type="sibTrans" cxnId="{D06F1B95-0844-4A7A-9467-85E737D3EC00}">
      <dgm:prSet/>
      <dgm:spPr/>
      <dgm:t>
        <a:bodyPr/>
        <a:lstStyle/>
        <a:p>
          <a:endParaRPr lang="en-US"/>
        </a:p>
      </dgm:t>
    </dgm:pt>
    <dgm:pt modelId="{02991909-9A90-450A-B34F-6372B6F22541}">
      <dgm:prSet custT="1"/>
      <dgm:spPr/>
      <dgm:t>
        <a:bodyPr/>
        <a:lstStyle/>
        <a:p>
          <a:pPr>
            <a:lnSpc>
              <a:spcPct val="80000"/>
            </a:lnSpc>
          </a:pPr>
          <a:endParaRPr lang="en-US" sz="1050" dirty="0" smtClean="0">
            <a:solidFill>
              <a:schemeClr val="tx1"/>
            </a:solidFill>
            <a:latin typeface="Times New Roman" panose="02020603050405020304" pitchFamily="18" charset="0"/>
            <a:cs typeface="Times New Roman" panose="02020603050405020304" pitchFamily="18" charset="0"/>
          </a:endParaRPr>
        </a:p>
      </dgm:t>
    </dgm:pt>
    <dgm:pt modelId="{CEA7E7A6-A0DF-4CE4-9980-01B2852CFD4E}" type="parTrans" cxnId="{BA67838F-40C9-4857-9FE8-0A1CE94ACFFF}">
      <dgm:prSet/>
      <dgm:spPr/>
    </dgm:pt>
    <dgm:pt modelId="{DE0C50AC-B443-4E9B-ACB7-490F2C261DB4}" type="sibTrans" cxnId="{BA67838F-40C9-4857-9FE8-0A1CE94ACFFF}">
      <dgm:prSet/>
      <dgm:spPr/>
    </dgm:pt>
    <dgm:pt modelId="{6EEB3DAA-190D-42BC-A48B-D57B9607C1CC}">
      <dgm:prSet custT="1"/>
      <dgm:spPr/>
      <dgm:t>
        <a:bodyPr/>
        <a:lstStyle/>
        <a:p>
          <a:pPr>
            <a:lnSpc>
              <a:spcPct val="80000"/>
            </a:lnSpc>
          </a:pPr>
          <a:endParaRPr lang="en-US" sz="1200" dirty="0" smtClean="0">
            <a:solidFill>
              <a:schemeClr val="tx1"/>
            </a:solidFill>
            <a:latin typeface="Times New Roman" panose="02020603050405020304" pitchFamily="18" charset="0"/>
            <a:cs typeface="Times New Roman" panose="02020603050405020304" pitchFamily="18" charset="0"/>
          </a:endParaRPr>
        </a:p>
      </dgm:t>
    </dgm:pt>
    <dgm:pt modelId="{EB65DDD4-6772-4D80-ACBB-299007FB2D43}" type="parTrans" cxnId="{32DF3F7F-36D4-4324-BB5A-0DC641E7FE47}">
      <dgm:prSet/>
      <dgm:spPr/>
    </dgm:pt>
    <dgm:pt modelId="{A2F7EFA0-A82D-4838-8A29-EE5568EAB5D9}" type="sibTrans" cxnId="{32DF3F7F-36D4-4324-BB5A-0DC641E7FE47}">
      <dgm:prSet/>
      <dgm:spPr/>
    </dgm:pt>
    <dgm:pt modelId="{A3B6D651-74E0-437F-A4BC-5435E9CA6A7A}" type="pres">
      <dgm:prSet presAssocID="{EAA7FA0D-0063-4374-98E1-86B6BB45E9DE}" presName="diagram" presStyleCnt="0">
        <dgm:presLayoutVars>
          <dgm:chPref val="1"/>
          <dgm:dir/>
          <dgm:animOne val="branch"/>
          <dgm:animLvl val="lvl"/>
          <dgm:resizeHandles/>
        </dgm:presLayoutVars>
      </dgm:prSet>
      <dgm:spPr/>
      <dgm:t>
        <a:bodyPr/>
        <a:lstStyle/>
        <a:p>
          <a:endParaRPr lang="en-US"/>
        </a:p>
      </dgm:t>
    </dgm:pt>
    <dgm:pt modelId="{AF0F64B7-8E3B-4FCB-8DAF-DAA669D41E67}" type="pres">
      <dgm:prSet presAssocID="{39CCF0DE-0C4D-45F4-AB98-C9A88F3C7627}" presName="root" presStyleCnt="0"/>
      <dgm:spPr/>
      <dgm:t>
        <a:bodyPr/>
        <a:lstStyle/>
        <a:p>
          <a:endParaRPr lang="en-GB"/>
        </a:p>
      </dgm:t>
    </dgm:pt>
    <dgm:pt modelId="{CCBA868F-3A17-4CEA-841C-34B3F3E3EA6A}" type="pres">
      <dgm:prSet presAssocID="{39CCF0DE-0C4D-45F4-AB98-C9A88F3C7627}" presName="rootComposite" presStyleCnt="0"/>
      <dgm:spPr/>
      <dgm:t>
        <a:bodyPr/>
        <a:lstStyle/>
        <a:p>
          <a:endParaRPr lang="en-GB"/>
        </a:p>
      </dgm:t>
    </dgm:pt>
    <dgm:pt modelId="{F2768E2F-0C3B-4C6F-AA0A-7B868E7AC7A3}" type="pres">
      <dgm:prSet presAssocID="{39CCF0DE-0C4D-45F4-AB98-C9A88F3C7627}" presName="rootText" presStyleLbl="node1" presStyleIdx="0" presStyleCnt="1" custScaleX="76017" custScaleY="19933" custLinFactNeighborX="-16516" custLinFactNeighborY="5285"/>
      <dgm:spPr/>
      <dgm:t>
        <a:bodyPr/>
        <a:lstStyle/>
        <a:p>
          <a:endParaRPr lang="en-US"/>
        </a:p>
      </dgm:t>
    </dgm:pt>
    <dgm:pt modelId="{672D762E-AB78-4FCC-AB3F-F6B14E8314A4}" type="pres">
      <dgm:prSet presAssocID="{39CCF0DE-0C4D-45F4-AB98-C9A88F3C7627}" presName="rootConnector" presStyleLbl="node1" presStyleIdx="0" presStyleCnt="1"/>
      <dgm:spPr/>
      <dgm:t>
        <a:bodyPr/>
        <a:lstStyle/>
        <a:p>
          <a:endParaRPr lang="en-US"/>
        </a:p>
      </dgm:t>
    </dgm:pt>
    <dgm:pt modelId="{F8EC340D-8A92-4B41-A8B4-2DD92902C756}" type="pres">
      <dgm:prSet presAssocID="{39CCF0DE-0C4D-45F4-AB98-C9A88F3C7627}" presName="childShape" presStyleCnt="0"/>
      <dgm:spPr/>
      <dgm:t>
        <a:bodyPr/>
        <a:lstStyle/>
        <a:p>
          <a:endParaRPr lang="en-GB"/>
        </a:p>
      </dgm:t>
    </dgm:pt>
    <dgm:pt modelId="{149931F3-5F3A-4B3A-A327-8D5C1E6EEF9B}" type="pres">
      <dgm:prSet presAssocID="{E7900893-AD1A-4D03-B0EA-A76361DA7962}" presName="Name13" presStyleLbl="parChTrans1D2" presStyleIdx="0" presStyleCnt="1"/>
      <dgm:spPr/>
      <dgm:t>
        <a:bodyPr/>
        <a:lstStyle/>
        <a:p>
          <a:endParaRPr lang="en-US"/>
        </a:p>
      </dgm:t>
    </dgm:pt>
    <dgm:pt modelId="{DC78CCBF-6AE2-400F-B49C-782B85BD7B49}" type="pres">
      <dgm:prSet presAssocID="{83B428D9-4D88-4094-A81D-0C563210630A}" presName="childText" presStyleLbl="bgAcc1" presStyleIdx="0" presStyleCnt="1" custScaleX="342856" custScaleY="317637" custLinFactNeighborX="-20009" custLinFactNeighborY="-7650">
        <dgm:presLayoutVars>
          <dgm:bulletEnabled val="1"/>
        </dgm:presLayoutVars>
      </dgm:prSet>
      <dgm:spPr/>
      <dgm:t>
        <a:bodyPr/>
        <a:lstStyle/>
        <a:p>
          <a:endParaRPr lang="en-US"/>
        </a:p>
      </dgm:t>
    </dgm:pt>
  </dgm:ptLst>
  <dgm:cxnLst>
    <dgm:cxn modelId="{2830CC15-2C11-43B3-8A38-776C88E8C5DD}" type="presOf" srcId="{6EEB3DAA-190D-42BC-A48B-D57B9607C1CC}" destId="{DC78CCBF-6AE2-400F-B49C-782B85BD7B49}" srcOrd="0" destOrd="6" presId="urn:microsoft.com/office/officeart/2005/8/layout/hierarchy3"/>
    <dgm:cxn modelId="{9721BD50-4FED-4449-9ADB-C0B132269ABA}" srcId="{83B428D9-4D88-4094-A81D-0C563210630A}" destId="{F640807F-8D81-44E1-8C3C-2652B335DDDC}" srcOrd="9" destOrd="0" parTransId="{3A05419F-1FA4-4F72-BB67-2E614F1A46B2}" sibTransId="{22184E3A-AC95-4353-9A60-198499250773}"/>
    <dgm:cxn modelId="{890E3DB0-DE95-4875-89C2-E1155D4549FB}" type="presOf" srcId="{39CCF0DE-0C4D-45F4-AB98-C9A88F3C7627}" destId="{672D762E-AB78-4FCC-AB3F-F6B14E8314A4}" srcOrd="1" destOrd="0" presId="urn:microsoft.com/office/officeart/2005/8/layout/hierarchy3"/>
    <dgm:cxn modelId="{1BE52645-4A2B-4447-BA25-EDF2FC5331AD}" type="presOf" srcId="{9F177F68-EBDD-4111-9A56-5B282A2AB839}" destId="{DC78CCBF-6AE2-400F-B49C-782B85BD7B49}" srcOrd="0" destOrd="7" presId="urn:microsoft.com/office/officeart/2005/8/layout/hierarchy3"/>
    <dgm:cxn modelId="{114A2E6E-51EC-4888-9155-274B9CE6594B}" type="presOf" srcId="{2BE349C3-02A5-4BA5-A5B6-5CA03511A7A6}" destId="{DC78CCBF-6AE2-400F-B49C-782B85BD7B49}" srcOrd="0" destOrd="9" presId="urn:microsoft.com/office/officeart/2005/8/layout/hierarchy3"/>
    <dgm:cxn modelId="{0D70FDAA-E7DA-4982-9D01-1EC14F0A3D78}" type="presOf" srcId="{B4908BE0-040C-4DBA-9159-C7D0E13346AB}" destId="{DC78CCBF-6AE2-400F-B49C-782B85BD7B49}" srcOrd="0" destOrd="13" presId="urn:microsoft.com/office/officeart/2005/8/layout/hierarchy3"/>
    <dgm:cxn modelId="{BA67838F-40C9-4857-9FE8-0A1CE94ACFFF}" srcId="{83B428D9-4D88-4094-A81D-0C563210630A}" destId="{02991909-9A90-450A-B34F-6372B6F22541}" srcOrd="3" destOrd="0" parTransId="{CEA7E7A6-A0DF-4CE4-9980-01B2852CFD4E}" sibTransId="{DE0C50AC-B443-4E9B-ACB7-490F2C261DB4}"/>
    <dgm:cxn modelId="{5975DF38-D976-47B2-93BC-4756881C2863}" srcId="{83B428D9-4D88-4094-A81D-0C563210630A}" destId="{0CBF861B-B994-480A-80F6-7B948887BB07}" srcOrd="2" destOrd="0" parTransId="{70D2C5F3-EE4A-4DD5-A7E1-32CE9EC4E9B7}" sibTransId="{3AA0FC03-D78D-4048-A96D-3B4323F60903}"/>
    <dgm:cxn modelId="{CA2AD377-AB6E-4251-8742-98062CA6D33A}" srcId="{83B428D9-4D88-4094-A81D-0C563210630A}" destId="{B4908BE0-040C-4DBA-9159-C7D0E13346AB}" srcOrd="12" destOrd="0" parTransId="{26B26FD5-D06F-4FC2-B6AD-5A2F94764BB9}" sibTransId="{D251BFE7-D871-411E-99AB-6CCF74398110}"/>
    <dgm:cxn modelId="{AABB268D-611A-4FB1-8223-51D318A9DAB7}" type="presOf" srcId="{3D7293E0-CD45-4555-9ED4-8AD8CBB52621}" destId="{DC78CCBF-6AE2-400F-B49C-782B85BD7B49}" srcOrd="0" destOrd="8" presId="urn:microsoft.com/office/officeart/2005/8/layout/hierarchy3"/>
    <dgm:cxn modelId="{2681F21B-FD2F-449E-91AE-A79247A600A5}" srcId="{EAA7FA0D-0063-4374-98E1-86B6BB45E9DE}" destId="{39CCF0DE-0C4D-45F4-AB98-C9A88F3C7627}" srcOrd="0" destOrd="0" parTransId="{876EA11B-5355-43FB-8AD2-F8780FD4F457}" sibTransId="{56D34E94-68E0-499F-8AB9-7AD3CC3BE726}"/>
    <dgm:cxn modelId="{DF140259-E793-4920-BFFD-39531368062B}" type="presOf" srcId="{93E6965B-EA0D-4E3D-8652-C19216F97C05}" destId="{DC78CCBF-6AE2-400F-B49C-782B85BD7B49}" srcOrd="0" destOrd="14" presId="urn:microsoft.com/office/officeart/2005/8/layout/hierarchy3"/>
    <dgm:cxn modelId="{0E8ACB44-03FD-4A29-A3F3-4C43E1D83D42}" srcId="{83B428D9-4D88-4094-A81D-0C563210630A}" destId="{99FC0D6A-1B2A-4424-8827-B64383A266F1}" srcOrd="10" destOrd="0" parTransId="{171CA148-CEA8-42A7-98C0-D653A86BF6EB}" sibTransId="{95B6B7C2-50A0-4BEF-8165-0812B2641A60}"/>
    <dgm:cxn modelId="{D9A14A60-F03D-43F1-9B33-23FBB36F9BC7}" type="presOf" srcId="{CF364303-67FE-43BB-86F2-7DD4F24F1C4A}" destId="{DC78CCBF-6AE2-400F-B49C-782B85BD7B49}" srcOrd="0" destOrd="5" presId="urn:microsoft.com/office/officeart/2005/8/layout/hierarchy3"/>
    <dgm:cxn modelId="{B4173A40-D7CE-4B65-9D76-BF6D70F673CD}" type="presOf" srcId="{E7900893-AD1A-4D03-B0EA-A76361DA7962}" destId="{149931F3-5F3A-4B3A-A327-8D5C1E6EEF9B}" srcOrd="0" destOrd="0" presId="urn:microsoft.com/office/officeart/2005/8/layout/hierarchy3"/>
    <dgm:cxn modelId="{551E0DDA-D523-4991-B7CA-D27B2753478E}" srcId="{83B428D9-4D88-4094-A81D-0C563210630A}" destId="{DD4068B9-8D88-4BB9-A259-CB86FDEA9261}" srcOrd="0" destOrd="0" parTransId="{6D38A3D0-8F4E-4A01-A201-455CF7DFE1D9}" sibTransId="{D6BFF86C-45C6-40B8-92A5-2C4BD7CF0E64}"/>
    <dgm:cxn modelId="{32DF3F7F-36D4-4324-BB5A-0DC641E7FE47}" srcId="{83B428D9-4D88-4094-A81D-0C563210630A}" destId="{6EEB3DAA-190D-42BC-A48B-D57B9607C1CC}" srcOrd="5" destOrd="0" parTransId="{EB65DDD4-6772-4D80-ACBB-299007FB2D43}" sibTransId="{A2F7EFA0-A82D-4838-8A29-EE5568EAB5D9}"/>
    <dgm:cxn modelId="{6912ECE6-A293-45C2-B584-FB7F1AC4588F}" srcId="{83B428D9-4D88-4094-A81D-0C563210630A}" destId="{CF364303-67FE-43BB-86F2-7DD4F24F1C4A}" srcOrd="4" destOrd="0" parTransId="{15E202CE-F8D4-4E7F-9134-E5937556AE5B}" sibTransId="{DAD26834-453E-4DDE-854C-423C153A974D}"/>
    <dgm:cxn modelId="{7D86008F-BDF3-4182-B7D3-13ABF338838C}" srcId="{83B428D9-4D88-4094-A81D-0C563210630A}" destId="{24CB2BF1-4675-4B0D-BEB7-75061108F71C}" srcOrd="11" destOrd="0" parTransId="{8AEC6D3A-89E5-47DF-8647-B2CA72B54F3A}" sibTransId="{43EE85D0-6C29-4328-87DC-888A3A8096FC}"/>
    <dgm:cxn modelId="{224F12BC-6F74-45ED-9DE1-33C47E831F88}" type="presOf" srcId="{83B428D9-4D88-4094-A81D-0C563210630A}" destId="{DC78CCBF-6AE2-400F-B49C-782B85BD7B49}" srcOrd="0" destOrd="0" presId="urn:microsoft.com/office/officeart/2005/8/layout/hierarchy3"/>
    <dgm:cxn modelId="{1A9646F7-358F-456E-8635-957275128101}" srcId="{83B428D9-4D88-4094-A81D-0C563210630A}" destId="{D3C16F2D-6C8A-4498-8086-9744C623CF0D}" srcOrd="1" destOrd="0" parTransId="{31478230-8824-4110-924D-0EAEEB2D9783}" sibTransId="{8EAD67E5-D12E-49A5-8EEE-A8537AC07709}"/>
    <dgm:cxn modelId="{FDCC809D-44BA-419D-9DB3-9111AF400ABC}" type="presOf" srcId="{DD4068B9-8D88-4BB9-A259-CB86FDEA9261}" destId="{DC78CCBF-6AE2-400F-B49C-782B85BD7B49}" srcOrd="0" destOrd="1" presId="urn:microsoft.com/office/officeart/2005/8/layout/hierarchy3"/>
    <dgm:cxn modelId="{2C2BE7C3-DD2B-4992-9BD4-DB55B216451C}" type="presOf" srcId="{24CB2BF1-4675-4B0D-BEB7-75061108F71C}" destId="{DC78CCBF-6AE2-400F-B49C-782B85BD7B49}" srcOrd="0" destOrd="12" presId="urn:microsoft.com/office/officeart/2005/8/layout/hierarchy3"/>
    <dgm:cxn modelId="{5E49008E-619F-4E46-9A1E-14AB5B2CDC24}" type="presOf" srcId="{99FC0D6A-1B2A-4424-8827-B64383A266F1}" destId="{DC78CCBF-6AE2-400F-B49C-782B85BD7B49}" srcOrd="0" destOrd="11" presId="urn:microsoft.com/office/officeart/2005/8/layout/hierarchy3"/>
    <dgm:cxn modelId="{51192382-F310-43EB-A53B-812D6F05DD27}" type="presOf" srcId="{EAA7FA0D-0063-4374-98E1-86B6BB45E9DE}" destId="{A3B6D651-74E0-437F-A4BC-5435E9CA6A7A}" srcOrd="0" destOrd="0" presId="urn:microsoft.com/office/officeart/2005/8/layout/hierarchy3"/>
    <dgm:cxn modelId="{350DC84C-35D0-47CF-8A75-FE56E6D16C7C}" srcId="{83B428D9-4D88-4094-A81D-0C563210630A}" destId="{2BE349C3-02A5-4BA5-A5B6-5CA03511A7A6}" srcOrd="8" destOrd="0" parTransId="{111C674A-7A54-4FC9-A74C-8E96EAEAEF01}" sibTransId="{24BB55A8-F917-4054-AE5E-B307B4F4543F}"/>
    <dgm:cxn modelId="{D06F1B95-0844-4A7A-9467-85E737D3EC00}" srcId="{83B428D9-4D88-4094-A81D-0C563210630A}" destId="{3D7293E0-CD45-4555-9ED4-8AD8CBB52621}" srcOrd="7" destOrd="0" parTransId="{2D84D616-01CC-40E7-AFA3-5928C0D51D42}" sibTransId="{D604B41E-5A37-493B-8F1C-AEBC0ED106FE}"/>
    <dgm:cxn modelId="{4B3921D9-D747-4B7E-8218-68AD3F0BBDC7}" type="presOf" srcId="{02991909-9A90-450A-B34F-6372B6F22541}" destId="{DC78CCBF-6AE2-400F-B49C-782B85BD7B49}" srcOrd="0" destOrd="4" presId="urn:microsoft.com/office/officeart/2005/8/layout/hierarchy3"/>
    <dgm:cxn modelId="{855D730F-6A1F-4C2E-B7F0-A0BC306468FF}" srcId="{83B428D9-4D88-4094-A81D-0C563210630A}" destId="{9F177F68-EBDD-4111-9A56-5B282A2AB839}" srcOrd="6" destOrd="0" parTransId="{7F752EB0-3271-4CAC-AF5E-3929A7FFDF86}" sibTransId="{CFA3E468-38ED-4273-A0D4-5E0F7697A46E}"/>
    <dgm:cxn modelId="{E28F8A85-D61F-4989-A528-BC5B1AC75FD0}" srcId="{39CCF0DE-0C4D-45F4-AB98-C9A88F3C7627}" destId="{83B428D9-4D88-4094-A81D-0C563210630A}" srcOrd="0" destOrd="0" parTransId="{E7900893-AD1A-4D03-B0EA-A76361DA7962}" sibTransId="{45BD5807-4C0A-4989-B1DC-B449161B3C72}"/>
    <dgm:cxn modelId="{8E8A3178-8672-4DCE-B01C-FA923AF14712}" srcId="{83B428D9-4D88-4094-A81D-0C563210630A}" destId="{93E6965B-EA0D-4E3D-8652-C19216F97C05}" srcOrd="13" destOrd="0" parTransId="{6100E2CF-DB36-4ABF-AF62-CE89B1B3EEB8}" sibTransId="{5609F4F2-0F84-4C3B-9993-B7A593F9345D}"/>
    <dgm:cxn modelId="{F3080775-240E-43D2-98A6-D1F37C1B6D6C}" type="presOf" srcId="{39CCF0DE-0C4D-45F4-AB98-C9A88F3C7627}" destId="{F2768E2F-0C3B-4C6F-AA0A-7B868E7AC7A3}" srcOrd="0" destOrd="0" presId="urn:microsoft.com/office/officeart/2005/8/layout/hierarchy3"/>
    <dgm:cxn modelId="{3D294FDD-D59D-4E30-8A56-C4D92D43CDD4}" type="presOf" srcId="{0CBF861B-B994-480A-80F6-7B948887BB07}" destId="{DC78CCBF-6AE2-400F-B49C-782B85BD7B49}" srcOrd="0" destOrd="3" presId="urn:microsoft.com/office/officeart/2005/8/layout/hierarchy3"/>
    <dgm:cxn modelId="{944177AB-0814-41E4-929D-0A9C65B481B5}" type="presOf" srcId="{D3C16F2D-6C8A-4498-8086-9744C623CF0D}" destId="{DC78CCBF-6AE2-400F-B49C-782B85BD7B49}" srcOrd="0" destOrd="2" presId="urn:microsoft.com/office/officeart/2005/8/layout/hierarchy3"/>
    <dgm:cxn modelId="{2711AA6D-0618-4B04-8655-6C90F62C41ED}" type="presOf" srcId="{F640807F-8D81-44E1-8C3C-2652B335DDDC}" destId="{DC78CCBF-6AE2-400F-B49C-782B85BD7B49}" srcOrd="0" destOrd="10" presId="urn:microsoft.com/office/officeart/2005/8/layout/hierarchy3"/>
    <dgm:cxn modelId="{52F9E3C6-7C54-4C7D-BB44-3626FB07AB3A}" type="presParOf" srcId="{A3B6D651-74E0-437F-A4BC-5435E9CA6A7A}" destId="{AF0F64B7-8E3B-4FCB-8DAF-DAA669D41E67}" srcOrd="0" destOrd="0" presId="urn:microsoft.com/office/officeart/2005/8/layout/hierarchy3"/>
    <dgm:cxn modelId="{D2526B7E-EA9A-43B1-B7FA-48DC473FFC26}" type="presParOf" srcId="{AF0F64B7-8E3B-4FCB-8DAF-DAA669D41E67}" destId="{CCBA868F-3A17-4CEA-841C-34B3F3E3EA6A}" srcOrd="0" destOrd="0" presId="urn:microsoft.com/office/officeart/2005/8/layout/hierarchy3"/>
    <dgm:cxn modelId="{98858827-45F1-4111-B8BA-57AE6DFEC304}" type="presParOf" srcId="{CCBA868F-3A17-4CEA-841C-34B3F3E3EA6A}" destId="{F2768E2F-0C3B-4C6F-AA0A-7B868E7AC7A3}" srcOrd="0" destOrd="0" presId="urn:microsoft.com/office/officeart/2005/8/layout/hierarchy3"/>
    <dgm:cxn modelId="{953F0713-CBD8-4E25-99AF-9A0000FF5664}" type="presParOf" srcId="{CCBA868F-3A17-4CEA-841C-34B3F3E3EA6A}" destId="{672D762E-AB78-4FCC-AB3F-F6B14E8314A4}" srcOrd="1" destOrd="0" presId="urn:microsoft.com/office/officeart/2005/8/layout/hierarchy3"/>
    <dgm:cxn modelId="{FB6645C9-7E39-4248-A167-1F444EE47B41}" type="presParOf" srcId="{AF0F64B7-8E3B-4FCB-8DAF-DAA669D41E67}" destId="{F8EC340D-8A92-4B41-A8B4-2DD92902C756}" srcOrd="1" destOrd="0" presId="urn:microsoft.com/office/officeart/2005/8/layout/hierarchy3"/>
    <dgm:cxn modelId="{913EEE66-1150-42AD-95EE-3EF37404D3F6}" type="presParOf" srcId="{F8EC340D-8A92-4B41-A8B4-2DD92902C756}" destId="{149931F3-5F3A-4B3A-A327-8D5C1E6EEF9B}" srcOrd="0" destOrd="0" presId="urn:microsoft.com/office/officeart/2005/8/layout/hierarchy3"/>
    <dgm:cxn modelId="{D33F46AF-6A5B-4F2E-B289-AB4DD7D823E5}" type="presParOf" srcId="{F8EC340D-8A92-4B41-A8B4-2DD92902C756}" destId="{DC78CCBF-6AE2-400F-B49C-782B85BD7B49}"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768E2F-0C3B-4C6F-AA0A-7B868E7AC7A3}">
      <dsp:nvSpPr>
        <dsp:cNvPr id="0" name=""/>
        <dsp:cNvSpPr/>
      </dsp:nvSpPr>
      <dsp:spPr>
        <a:xfrm>
          <a:off x="0" y="0"/>
          <a:ext cx="10682472" cy="860887"/>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n-US" sz="3200" kern="1200" dirty="0" smtClean="0"/>
            <a:t>Experimental work: Synthesis of Silver Nanoparticles</a:t>
          </a:r>
          <a:endParaRPr lang="en-US" sz="3200" kern="1200" dirty="0"/>
        </a:p>
      </dsp:txBody>
      <dsp:txXfrm>
        <a:off x="25215" y="25215"/>
        <a:ext cx="10632042" cy="810457"/>
      </dsp:txXfrm>
    </dsp:sp>
    <dsp:sp modelId="{149931F3-5F3A-4B3A-A327-8D5C1E6EEF9B}">
      <dsp:nvSpPr>
        <dsp:cNvPr id="0" name=""/>
        <dsp:cNvSpPr/>
      </dsp:nvSpPr>
      <dsp:spPr>
        <a:xfrm>
          <a:off x="1068247" y="860887"/>
          <a:ext cx="776586" cy="1142708"/>
        </a:xfrm>
        <a:custGeom>
          <a:avLst/>
          <a:gdLst/>
          <a:ahLst/>
          <a:cxnLst/>
          <a:rect l="0" t="0" r="0" b="0"/>
          <a:pathLst>
            <a:path>
              <a:moveTo>
                <a:pt x="0" y="0"/>
              </a:moveTo>
              <a:lnTo>
                <a:pt x="0" y="1142708"/>
              </a:lnTo>
              <a:lnTo>
                <a:pt x="776586" y="1142708"/>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78CCBF-6AE2-400F-B49C-782B85BD7B49}">
      <dsp:nvSpPr>
        <dsp:cNvPr id="0" name=""/>
        <dsp:cNvSpPr/>
      </dsp:nvSpPr>
      <dsp:spPr>
        <a:xfrm>
          <a:off x="1844834" y="1114851"/>
          <a:ext cx="3803817" cy="1777489"/>
        </a:xfrm>
        <a:prstGeom prst="roundRect">
          <a:avLst>
            <a:gd name="adj" fmla="val 10000"/>
          </a:avLst>
        </a:prstGeom>
        <a:solidFill>
          <a:schemeClr val="bg1">
            <a:alpha val="9000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t" anchorCtr="0">
          <a:noAutofit/>
        </a:bodyPr>
        <a:lstStyle/>
        <a:p>
          <a:pPr lvl="0" algn="l" defTabSz="1422400">
            <a:lnSpc>
              <a:spcPct val="90000"/>
            </a:lnSpc>
            <a:spcBef>
              <a:spcPct val="0"/>
            </a:spcBef>
            <a:spcAft>
              <a:spcPct val="35000"/>
            </a:spcAft>
          </a:pPr>
          <a:r>
            <a:rPr lang="en-US" sz="3200" kern="1200" dirty="0" smtClean="0">
              <a:solidFill>
                <a:schemeClr val="tx1"/>
              </a:solidFill>
              <a:latin typeface="Times New Roman" panose="02020603050405020304" pitchFamily="18" charset="0"/>
              <a:cs typeface="Times New Roman" panose="02020603050405020304" pitchFamily="18" charset="0"/>
            </a:rPr>
            <a:t>Chemicals used:</a:t>
          </a:r>
          <a:endParaRPr lang="en-US" sz="3200" kern="1200" dirty="0">
            <a:solidFill>
              <a:schemeClr val="tx1"/>
            </a:solidFill>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r>
            <a:rPr lang="en-US" sz="2400" kern="1200" dirty="0" smtClean="0">
              <a:solidFill>
                <a:schemeClr val="tx1"/>
              </a:solidFill>
              <a:latin typeface="Times New Roman" panose="02020603050405020304" pitchFamily="18" charset="0"/>
              <a:cs typeface="Times New Roman" panose="02020603050405020304" pitchFamily="18" charset="0"/>
            </a:rPr>
            <a:t>Silver Nitrate - AgNO</a:t>
          </a:r>
          <a:r>
            <a:rPr lang="en-US" sz="2400" kern="1200" baseline="-25000" dirty="0" smtClean="0">
              <a:solidFill>
                <a:schemeClr val="tx1"/>
              </a:solidFill>
              <a:latin typeface="Times New Roman" panose="02020603050405020304" pitchFamily="18" charset="0"/>
              <a:cs typeface="Times New Roman" panose="02020603050405020304" pitchFamily="18" charset="0"/>
            </a:rPr>
            <a:t>3</a:t>
          </a:r>
          <a:endParaRPr lang="en-US" sz="2400" kern="1200" baseline="-25000" dirty="0">
            <a:solidFill>
              <a:schemeClr val="tx1"/>
            </a:solidFill>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r>
            <a:rPr lang="en-US" sz="2400" kern="1200" baseline="0" dirty="0" smtClean="0">
              <a:solidFill>
                <a:schemeClr val="tx1"/>
              </a:solidFill>
              <a:latin typeface="Times New Roman" panose="02020603050405020304" pitchFamily="18" charset="0"/>
              <a:cs typeface="Times New Roman" panose="02020603050405020304" pitchFamily="18" charset="0"/>
            </a:rPr>
            <a:t>Glucose – C</a:t>
          </a:r>
          <a:r>
            <a:rPr lang="en-US" sz="2400" kern="1200" baseline="-25000" dirty="0" smtClean="0">
              <a:solidFill>
                <a:schemeClr val="tx1"/>
              </a:solidFill>
              <a:latin typeface="Times New Roman" panose="02020603050405020304" pitchFamily="18" charset="0"/>
              <a:cs typeface="Times New Roman" panose="02020603050405020304" pitchFamily="18" charset="0"/>
            </a:rPr>
            <a:t>6</a:t>
          </a:r>
          <a:r>
            <a:rPr lang="en-US" sz="2400" kern="1200" baseline="0" dirty="0" smtClean="0">
              <a:solidFill>
                <a:schemeClr val="tx1"/>
              </a:solidFill>
              <a:latin typeface="Times New Roman" panose="02020603050405020304" pitchFamily="18" charset="0"/>
              <a:cs typeface="Times New Roman" panose="02020603050405020304" pitchFamily="18" charset="0"/>
            </a:rPr>
            <a:t>H</a:t>
          </a:r>
          <a:r>
            <a:rPr lang="en-US" sz="2400" kern="1200" baseline="-25000" dirty="0" smtClean="0">
              <a:solidFill>
                <a:schemeClr val="tx1"/>
              </a:solidFill>
              <a:latin typeface="Times New Roman" panose="02020603050405020304" pitchFamily="18" charset="0"/>
              <a:cs typeface="Times New Roman" panose="02020603050405020304" pitchFamily="18" charset="0"/>
            </a:rPr>
            <a:t>12</a:t>
          </a:r>
          <a:r>
            <a:rPr lang="en-US" sz="2400" kern="1200" baseline="0" dirty="0" smtClean="0">
              <a:solidFill>
                <a:schemeClr val="tx1"/>
              </a:solidFill>
              <a:latin typeface="Times New Roman" panose="02020603050405020304" pitchFamily="18" charset="0"/>
              <a:cs typeface="Times New Roman" panose="02020603050405020304" pitchFamily="18" charset="0"/>
            </a:rPr>
            <a:t>O</a:t>
          </a:r>
          <a:r>
            <a:rPr lang="en-US" sz="2400" kern="1200" baseline="-25000" dirty="0" smtClean="0">
              <a:solidFill>
                <a:schemeClr val="tx1"/>
              </a:solidFill>
              <a:latin typeface="Times New Roman" panose="02020603050405020304" pitchFamily="18" charset="0"/>
              <a:cs typeface="Times New Roman" panose="02020603050405020304" pitchFamily="18" charset="0"/>
            </a:rPr>
            <a:t>6</a:t>
          </a:r>
          <a:endParaRPr lang="en-US" sz="2400" kern="1200" baseline="-25000" dirty="0">
            <a:solidFill>
              <a:schemeClr val="tx1"/>
            </a:solidFill>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r>
            <a:rPr lang="en-US" sz="2400" kern="1200" baseline="0" dirty="0" smtClean="0">
              <a:solidFill>
                <a:schemeClr val="tx1"/>
              </a:solidFill>
              <a:latin typeface="Times New Roman" panose="02020603050405020304" pitchFamily="18" charset="0"/>
              <a:cs typeface="Times New Roman" panose="02020603050405020304" pitchFamily="18" charset="0"/>
            </a:rPr>
            <a:t>Diethyl Amine (DEA</a:t>
          </a:r>
          <a:r>
            <a:rPr lang="en-US" sz="1800" kern="1200" baseline="0" dirty="0" smtClean="0">
              <a:solidFill>
                <a:schemeClr val="tx1"/>
              </a:solidFill>
              <a:latin typeface="Times New Roman" panose="02020603050405020304" pitchFamily="18" charset="0"/>
              <a:cs typeface="Times New Roman" panose="02020603050405020304" pitchFamily="18" charset="0"/>
            </a:rPr>
            <a:t>)</a:t>
          </a:r>
          <a:endParaRPr lang="en-US" sz="1800" kern="1200" baseline="0" dirty="0">
            <a:solidFill>
              <a:schemeClr val="tx1"/>
            </a:solidFill>
            <a:latin typeface="Times New Roman" panose="02020603050405020304" pitchFamily="18" charset="0"/>
            <a:cs typeface="Times New Roman" panose="02020603050405020304" pitchFamily="18" charset="0"/>
          </a:endParaRPr>
        </a:p>
      </dsp:txBody>
      <dsp:txXfrm>
        <a:off x="1896895" y="1166912"/>
        <a:ext cx="3699695" cy="16733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768E2F-0C3B-4C6F-AA0A-7B868E7AC7A3}">
      <dsp:nvSpPr>
        <dsp:cNvPr id="0" name=""/>
        <dsp:cNvSpPr/>
      </dsp:nvSpPr>
      <dsp:spPr>
        <a:xfrm>
          <a:off x="240552" y="457204"/>
          <a:ext cx="6312680" cy="512080"/>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n-US" sz="3200" kern="1200" dirty="0" smtClean="0"/>
            <a:t>Synthesis of Silver Nanoparticles</a:t>
          </a:r>
          <a:endParaRPr lang="en-US" sz="3200" kern="1200" dirty="0"/>
        </a:p>
      </dsp:txBody>
      <dsp:txXfrm>
        <a:off x="255550" y="472202"/>
        <a:ext cx="6282684" cy="482084"/>
      </dsp:txXfrm>
    </dsp:sp>
    <dsp:sp modelId="{149931F3-5F3A-4B3A-A327-8D5C1E6EEF9B}">
      <dsp:nvSpPr>
        <dsp:cNvPr id="0" name=""/>
        <dsp:cNvSpPr/>
      </dsp:nvSpPr>
      <dsp:spPr>
        <a:xfrm>
          <a:off x="871820" y="969284"/>
          <a:ext cx="334370" cy="1202218"/>
        </a:xfrm>
        <a:custGeom>
          <a:avLst/>
          <a:gdLst/>
          <a:ahLst/>
          <a:cxnLst/>
          <a:rect l="0" t="0" r="0" b="0"/>
          <a:pathLst>
            <a:path>
              <a:moveTo>
                <a:pt x="0" y="0"/>
              </a:moveTo>
              <a:lnTo>
                <a:pt x="0" y="1202218"/>
              </a:lnTo>
              <a:lnTo>
                <a:pt x="334370" y="1202218"/>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78CCBF-6AE2-400F-B49C-782B85BD7B49}">
      <dsp:nvSpPr>
        <dsp:cNvPr id="0" name=""/>
        <dsp:cNvSpPr/>
      </dsp:nvSpPr>
      <dsp:spPr>
        <a:xfrm>
          <a:off x="1206191" y="1925040"/>
          <a:ext cx="4051586" cy="492923"/>
        </a:xfrm>
        <a:prstGeom prst="roundRect">
          <a:avLst>
            <a:gd name="adj" fmla="val 10000"/>
          </a:avLst>
        </a:prstGeom>
        <a:solidFill>
          <a:schemeClr val="bg1">
            <a:alpha val="9000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en-US" sz="2500" kern="1200" dirty="0" smtClean="0">
              <a:solidFill>
                <a:schemeClr val="tx1"/>
              </a:solidFill>
            </a:rPr>
            <a:t>Concentration of Chemicals</a:t>
          </a:r>
          <a:endParaRPr lang="en-US" sz="2500" kern="1200" dirty="0">
            <a:solidFill>
              <a:schemeClr val="tx1"/>
            </a:solidFill>
          </a:endParaRPr>
        </a:p>
      </dsp:txBody>
      <dsp:txXfrm>
        <a:off x="1220628" y="1939477"/>
        <a:ext cx="4022712" cy="4640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768E2F-0C3B-4C6F-AA0A-7B868E7AC7A3}">
      <dsp:nvSpPr>
        <dsp:cNvPr id="0" name=""/>
        <dsp:cNvSpPr/>
      </dsp:nvSpPr>
      <dsp:spPr>
        <a:xfrm>
          <a:off x="0" y="0"/>
          <a:ext cx="6945627" cy="449894"/>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kern="1200" dirty="0" smtClean="0"/>
            <a:t>Characterisation of Silver nanoparticles</a:t>
          </a:r>
          <a:endParaRPr lang="en-US" sz="2800" kern="1200" dirty="0"/>
        </a:p>
      </dsp:txBody>
      <dsp:txXfrm>
        <a:off x="13177" y="13177"/>
        <a:ext cx="6919273" cy="423540"/>
      </dsp:txXfrm>
    </dsp:sp>
    <dsp:sp modelId="{149931F3-5F3A-4B3A-A327-8D5C1E6EEF9B}">
      <dsp:nvSpPr>
        <dsp:cNvPr id="0" name=""/>
        <dsp:cNvSpPr/>
      </dsp:nvSpPr>
      <dsp:spPr>
        <a:xfrm>
          <a:off x="694562" y="449894"/>
          <a:ext cx="926722" cy="1096946"/>
        </a:xfrm>
        <a:custGeom>
          <a:avLst/>
          <a:gdLst/>
          <a:ahLst/>
          <a:cxnLst/>
          <a:rect l="0" t="0" r="0" b="0"/>
          <a:pathLst>
            <a:path>
              <a:moveTo>
                <a:pt x="0" y="0"/>
              </a:moveTo>
              <a:lnTo>
                <a:pt x="0" y="1096946"/>
              </a:lnTo>
              <a:lnTo>
                <a:pt x="926722" y="109694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78CCBF-6AE2-400F-B49C-782B85BD7B49}">
      <dsp:nvSpPr>
        <dsp:cNvPr id="0" name=""/>
        <dsp:cNvSpPr/>
      </dsp:nvSpPr>
      <dsp:spPr>
        <a:xfrm>
          <a:off x="1621285" y="640655"/>
          <a:ext cx="9630159" cy="1812370"/>
        </a:xfrm>
        <a:prstGeom prst="roundRect">
          <a:avLst>
            <a:gd name="adj" fmla="val 10000"/>
          </a:avLst>
        </a:prstGeom>
        <a:solidFill>
          <a:schemeClr val="bg1">
            <a:alpha val="9000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1"/>
              </a:solidFill>
            </a:rPr>
            <a:t>UV-Vis Spectroscopy = for Confirmation of Silver NPs </a:t>
          </a:r>
        </a:p>
        <a:p>
          <a:pPr lvl="0" algn="l" defTabSz="1244600">
            <a:lnSpc>
              <a:spcPct val="90000"/>
            </a:lnSpc>
            <a:spcBef>
              <a:spcPct val="0"/>
            </a:spcBef>
            <a:spcAft>
              <a:spcPct val="35000"/>
            </a:spcAft>
          </a:pPr>
          <a:r>
            <a:rPr lang="en-US" sz="2800" kern="1200" dirty="0" smtClean="0">
              <a:solidFill>
                <a:schemeClr val="tx1"/>
              </a:solidFill>
            </a:rPr>
            <a:t>XRD = for Chemical and Size determination</a:t>
          </a:r>
        </a:p>
        <a:p>
          <a:pPr lvl="0" algn="l" defTabSz="1244600">
            <a:lnSpc>
              <a:spcPct val="90000"/>
            </a:lnSpc>
            <a:spcBef>
              <a:spcPct val="0"/>
            </a:spcBef>
            <a:spcAft>
              <a:spcPct val="35000"/>
            </a:spcAft>
          </a:pPr>
          <a:r>
            <a:rPr lang="en-US" sz="2800" kern="1200" dirty="0" smtClean="0">
              <a:solidFill>
                <a:schemeClr val="tx1"/>
              </a:solidFill>
            </a:rPr>
            <a:t>SEM = for Structural and Size determination</a:t>
          </a:r>
        </a:p>
      </dsp:txBody>
      <dsp:txXfrm>
        <a:off x="1674368" y="693738"/>
        <a:ext cx="9523993" cy="17062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768E2F-0C3B-4C6F-AA0A-7B868E7AC7A3}">
      <dsp:nvSpPr>
        <dsp:cNvPr id="0" name=""/>
        <dsp:cNvSpPr/>
      </dsp:nvSpPr>
      <dsp:spPr>
        <a:xfrm>
          <a:off x="0" y="0"/>
          <a:ext cx="10666621" cy="697651"/>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n-US" sz="3200" kern="1200" dirty="0" smtClean="0"/>
            <a:t>Experimental work: Application of Ag </a:t>
          </a:r>
          <a:r>
            <a:rPr lang="en-US" sz="3200" kern="1200" dirty="0" err="1" smtClean="0"/>
            <a:t>Nps</a:t>
          </a:r>
          <a:r>
            <a:rPr lang="en-US" sz="3200" kern="1200" dirty="0" smtClean="0"/>
            <a:t> as </a:t>
          </a:r>
          <a:r>
            <a:rPr lang="en-US" sz="3200" kern="1200" dirty="0" err="1" smtClean="0"/>
            <a:t>Nanofillers</a:t>
          </a:r>
          <a:endParaRPr lang="en-US" sz="3200" kern="1200" dirty="0"/>
        </a:p>
      </dsp:txBody>
      <dsp:txXfrm>
        <a:off x="20434" y="20434"/>
        <a:ext cx="10625753" cy="656783"/>
      </dsp:txXfrm>
    </dsp:sp>
    <dsp:sp modelId="{149931F3-5F3A-4B3A-A327-8D5C1E6EEF9B}">
      <dsp:nvSpPr>
        <dsp:cNvPr id="0" name=""/>
        <dsp:cNvSpPr/>
      </dsp:nvSpPr>
      <dsp:spPr>
        <a:xfrm>
          <a:off x="1066662" y="697651"/>
          <a:ext cx="850721" cy="1261520"/>
        </a:xfrm>
        <a:custGeom>
          <a:avLst/>
          <a:gdLst/>
          <a:ahLst/>
          <a:cxnLst/>
          <a:rect l="0" t="0" r="0" b="0"/>
          <a:pathLst>
            <a:path>
              <a:moveTo>
                <a:pt x="0" y="0"/>
              </a:moveTo>
              <a:lnTo>
                <a:pt x="0" y="1261520"/>
              </a:lnTo>
              <a:lnTo>
                <a:pt x="850721" y="126152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78CCBF-6AE2-400F-B49C-782B85BD7B49}">
      <dsp:nvSpPr>
        <dsp:cNvPr id="0" name=""/>
        <dsp:cNvSpPr/>
      </dsp:nvSpPr>
      <dsp:spPr>
        <a:xfrm>
          <a:off x="1917383" y="888142"/>
          <a:ext cx="7865220" cy="2142060"/>
        </a:xfrm>
        <a:prstGeom prst="roundRect">
          <a:avLst>
            <a:gd name="adj" fmla="val 10000"/>
          </a:avLst>
        </a:prstGeom>
        <a:solidFill>
          <a:schemeClr val="bg1">
            <a:alpha val="9000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t" anchorCtr="0">
          <a:noAutofit/>
        </a:bodyPr>
        <a:lstStyle/>
        <a:p>
          <a:pPr lvl="0" algn="l" defTabSz="1422400">
            <a:lnSpc>
              <a:spcPct val="90000"/>
            </a:lnSpc>
            <a:spcBef>
              <a:spcPct val="0"/>
            </a:spcBef>
            <a:spcAft>
              <a:spcPct val="35000"/>
            </a:spcAft>
          </a:pPr>
          <a:r>
            <a:rPr lang="en-US" sz="3200" kern="1200" dirty="0" smtClean="0">
              <a:solidFill>
                <a:schemeClr val="tx1"/>
              </a:solidFill>
              <a:latin typeface="Times New Roman" panose="02020603050405020304" pitchFamily="18" charset="0"/>
              <a:cs typeface="Times New Roman" panose="02020603050405020304" pitchFamily="18" charset="0"/>
            </a:rPr>
            <a:t>Materials used:</a:t>
          </a:r>
          <a:endParaRPr lang="en-US" sz="3200" kern="1200" dirty="0">
            <a:solidFill>
              <a:schemeClr val="tx1"/>
            </a:solidFill>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r>
            <a:rPr lang="en-US" sz="2400" kern="1200" dirty="0" smtClean="0">
              <a:solidFill>
                <a:schemeClr val="tx1"/>
              </a:solidFill>
              <a:latin typeface="Times New Roman" panose="02020603050405020304" pitchFamily="18" charset="0"/>
              <a:cs typeface="Times New Roman" panose="02020603050405020304" pitchFamily="18" charset="0"/>
            </a:rPr>
            <a:t>Unsaturated Polyester Resin</a:t>
          </a:r>
          <a:endParaRPr lang="en-US" sz="2400" kern="1200" baseline="-25000" dirty="0">
            <a:solidFill>
              <a:schemeClr val="tx1"/>
            </a:solidFill>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r>
            <a:rPr lang="en-US" sz="2400" kern="1200" baseline="0" dirty="0" smtClean="0">
              <a:solidFill>
                <a:schemeClr val="tx1"/>
              </a:solidFill>
              <a:latin typeface="Times New Roman" panose="02020603050405020304" pitchFamily="18" charset="0"/>
              <a:cs typeface="Times New Roman" panose="02020603050405020304" pitchFamily="18" charset="0"/>
            </a:rPr>
            <a:t>Hardener: Methyl Ethyl Ketone Peroxide (MEKP)</a:t>
          </a:r>
          <a:endParaRPr lang="en-US" sz="2400" kern="1200" baseline="-25000" dirty="0">
            <a:solidFill>
              <a:schemeClr val="tx1"/>
            </a:solidFill>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r>
            <a:rPr lang="en-US" sz="2400" kern="1200" baseline="0" dirty="0" smtClean="0">
              <a:solidFill>
                <a:schemeClr val="tx1"/>
              </a:solidFill>
              <a:latin typeface="Times New Roman" panose="02020603050405020304" pitchFamily="18" charset="0"/>
              <a:cs typeface="Times New Roman" panose="02020603050405020304" pitchFamily="18" charset="0"/>
            </a:rPr>
            <a:t>Accelerator: Cobalt </a:t>
          </a:r>
          <a:r>
            <a:rPr lang="en-US" sz="2400" kern="1200" baseline="0" dirty="0" err="1" smtClean="0">
              <a:solidFill>
                <a:schemeClr val="tx1"/>
              </a:solidFill>
              <a:latin typeface="Times New Roman" panose="02020603050405020304" pitchFamily="18" charset="0"/>
              <a:cs typeface="Times New Roman" panose="02020603050405020304" pitchFamily="18" charset="0"/>
            </a:rPr>
            <a:t>Octoate</a:t>
          </a:r>
          <a:r>
            <a:rPr lang="en-US" sz="2400" kern="1200" baseline="0" dirty="0" smtClean="0">
              <a:solidFill>
                <a:schemeClr val="tx1"/>
              </a:solidFill>
              <a:latin typeface="Times New Roman" panose="02020603050405020304" pitchFamily="18" charset="0"/>
              <a:cs typeface="Times New Roman" panose="02020603050405020304" pitchFamily="18" charset="0"/>
            </a:rPr>
            <a:t> (2%) </a:t>
          </a:r>
          <a:endParaRPr lang="en-US" sz="1800" kern="1200" baseline="0" dirty="0">
            <a:solidFill>
              <a:schemeClr val="tx1"/>
            </a:solidFill>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r>
            <a:rPr lang="en-US" sz="2400" kern="1200" baseline="0" dirty="0" smtClean="0">
              <a:solidFill>
                <a:schemeClr val="tx1"/>
              </a:solidFill>
              <a:latin typeface="Times New Roman" panose="02020603050405020304" pitchFamily="18" charset="0"/>
              <a:cs typeface="Times New Roman" panose="02020603050405020304" pitchFamily="18" charset="0"/>
            </a:rPr>
            <a:t>Nano fillers: </a:t>
          </a:r>
          <a:r>
            <a:rPr lang="en-US" sz="2400" kern="1200" baseline="0" dirty="0" err="1" smtClean="0">
              <a:solidFill>
                <a:schemeClr val="tx1"/>
              </a:solidFill>
              <a:latin typeface="Times New Roman" panose="02020603050405020304" pitchFamily="18" charset="0"/>
              <a:cs typeface="Times New Roman" panose="02020603050405020304" pitchFamily="18" charset="0"/>
            </a:rPr>
            <a:t>Synthesised</a:t>
          </a:r>
          <a:r>
            <a:rPr lang="en-US" sz="2400" kern="1200" baseline="0" dirty="0" smtClean="0">
              <a:solidFill>
                <a:schemeClr val="tx1"/>
              </a:solidFill>
              <a:latin typeface="Times New Roman" panose="02020603050405020304" pitchFamily="18" charset="0"/>
              <a:cs typeface="Times New Roman" panose="02020603050405020304" pitchFamily="18" charset="0"/>
            </a:rPr>
            <a:t> </a:t>
          </a:r>
          <a:r>
            <a:rPr lang="en-US" sz="2400" kern="1200" baseline="0" dirty="0" smtClean="0">
              <a:solidFill>
                <a:schemeClr val="tx1"/>
              </a:solidFill>
              <a:latin typeface="Times New Roman" panose="02020603050405020304" pitchFamily="18" charset="0"/>
              <a:cs typeface="Times New Roman" panose="02020603050405020304" pitchFamily="18" charset="0"/>
            </a:rPr>
            <a:t>Ag </a:t>
          </a:r>
          <a:r>
            <a:rPr lang="en-US" sz="2400" kern="1200" baseline="0" dirty="0" err="1" smtClean="0">
              <a:solidFill>
                <a:schemeClr val="tx1"/>
              </a:solidFill>
              <a:latin typeface="Times New Roman" panose="02020603050405020304" pitchFamily="18" charset="0"/>
              <a:cs typeface="Times New Roman" panose="02020603050405020304" pitchFamily="18" charset="0"/>
            </a:rPr>
            <a:t>Nps</a:t>
          </a:r>
          <a:endParaRPr lang="en-US" sz="2400" kern="1200" baseline="0" dirty="0">
            <a:solidFill>
              <a:schemeClr val="tx1"/>
            </a:solidFill>
            <a:latin typeface="Times New Roman" panose="02020603050405020304" pitchFamily="18" charset="0"/>
            <a:cs typeface="Times New Roman" panose="02020603050405020304" pitchFamily="18" charset="0"/>
          </a:endParaRPr>
        </a:p>
      </dsp:txBody>
      <dsp:txXfrm>
        <a:off x="1980122" y="950881"/>
        <a:ext cx="7739742" cy="20165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768E2F-0C3B-4C6F-AA0A-7B868E7AC7A3}">
      <dsp:nvSpPr>
        <dsp:cNvPr id="0" name=""/>
        <dsp:cNvSpPr/>
      </dsp:nvSpPr>
      <dsp:spPr>
        <a:xfrm>
          <a:off x="24493" y="66278"/>
          <a:ext cx="2128991" cy="512576"/>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kern="1200" dirty="0" smtClean="0"/>
            <a:t>SAMPLES</a:t>
          </a:r>
          <a:endParaRPr lang="en-US" sz="2800" kern="1200" dirty="0"/>
        </a:p>
      </dsp:txBody>
      <dsp:txXfrm>
        <a:off x="39506" y="81291"/>
        <a:ext cx="2098965" cy="4825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768E2F-0C3B-4C6F-AA0A-7B868E7AC7A3}">
      <dsp:nvSpPr>
        <dsp:cNvPr id="0" name=""/>
        <dsp:cNvSpPr/>
      </dsp:nvSpPr>
      <dsp:spPr>
        <a:xfrm>
          <a:off x="0" y="0"/>
          <a:ext cx="6945627" cy="449894"/>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kern="1200" dirty="0" smtClean="0"/>
            <a:t>Characterisation of Reinforced Polyester</a:t>
          </a:r>
          <a:endParaRPr lang="en-US" sz="2800" kern="1200" dirty="0"/>
        </a:p>
      </dsp:txBody>
      <dsp:txXfrm>
        <a:off x="13177" y="13177"/>
        <a:ext cx="6919273" cy="423540"/>
      </dsp:txXfrm>
    </dsp:sp>
    <dsp:sp modelId="{149931F3-5F3A-4B3A-A327-8D5C1E6EEF9B}">
      <dsp:nvSpPr>
        <dsp:cNvPr id="0" name=""/>
        <dsp:cNvSpPr/>
      </dsp:nvSpPr>
      <dsp:spPr>
        <a:xfrm>
          <a:off x="694562" y="449894"/>
          <a:ext cx="926722" cy="1096946"/>
        </a:xfrm>
        <a:custGeom>
          <a:avLst/>
          <a:gdLst/>
          <a:ahLst/>
          <a:cxnLst/>
          <a:rect l="0" t="0" r="0" b="0"/>
          <a:pathLst>
            <a:path>
              <a:moveTo>
                <a:pt x="0" y="0"/>
              </a:moveTo>
              <a:lnTo>
                <a:pt x="0" y="1096946"/>
              </a:lnTo>
              <a:lnTo>
                <a:pt x="926722" y="109694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78CCBF-6AE2-400F-B49C-782B85BD7B49}">
      <dsp:nvSpPr>
        <dsp:cNvPr id="0" name=""/>
        <dsp:cNvSpPr/>
      </dsp:nvSpPr>
      <dsp:spPr>
        <a:xfrm>
          <a:off x="1621285" y="640655"/>
          <a:ext cx="9630159" cy="1812370"/>
        </a:xfrm>
        <a:prstGeom prst="roundRect">
          <a:avLst>
            <a:gd name="adj" fmla="val 10000"/>
          </a:avLst>
        </a:prstGeom>
        <a:solidFill>
          <a:schemeClr val="bg1">
            <a:alpha val="9000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1"/>
              </a:solidFill>
            </a:rPr>
            <a:t>Visual Examination= for transparency variations</a:t>
          </a:r>
        </a:p>
        <a:p>
          <a:pPr lvl="0" algn="l" defTabSz="1244600">
            <a:lnSpc>
              <a:spcPct val="90000"/>
            </a:lnSpc>
            <a:spcBef>
              <a:spcPct val="0"/>
            </a:spcBef>
            <a:spcAft>
              <a:spcPct val="35000"/>
            </a:spcAft>
          </a:pPr>
          <a:r>
            <a:rPr lang="en-US" sz="2800" kern="1200" dirty="0" smtClean="0">
              <a:solidFill>
                <a:schemeClr val="tx1"/>
              </a:solidFill>
            </a:rPr>
            <a:t>Tensile Testing = for changes in tensile properties</a:t>
          </a:r>
        </a:p>
        <a:p>
          <a:pPr lvl="0" algn="l" defTabSz="1244600">
            <a:lnSpc>
              <a:spcPct val="90000"/>
            </a:lnSpc>
            <a:spcBef>
              <a:spcPct val="0"/>
            </a:spcBef>
            <a:spcAft>
              <a:spcPct val="35000"/>
            </a:spcAft>
          </a:pPr>
          <a:r>
            <a:rPr lang="en-US" sz="2800" kern="1200" dirty="0" smtClean="0">
              <a:solidFill>
                <a:schemeClr val="tx1"/>
              </a:solidFill>
            </a:rPr>
            <a:t>Shore Hardness = for hardness variation</a:t>
          </a:r>
        </a:p>
      </dsp:txBody>
      <dsp:txXfrm>
        <a:off x="1674368" y="693738"/>
        <a:ext cx="9523993" cy="17062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768E2F-0C3B-4C6F-AA0A-7B868E7AC7A3}">
      <dsp:nvSpPr>
        <dsp:cNvPr id="0" name=""/>
        <dsp:cNvSpPr/>
      </dsp:nvSpPr>
      <dsp:spPr>
        <a:xfrm>
          <a:off x="0" y="102393"/>
          <a:ext cx="8302377" cy="376757"/>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40640" rIns="60960" bIns="40640" numCol="1" spcCol="1270" anchor="ctr" anchorCtr="0">
          <a:noAutofit/>
        </a:bodyPr>
        <a:lstStyle/>
        <a:p>
          <a:pPr lvl="0" algn="l" defTabSz="1422400">
            <a:lnSpc>
              <a:spcPct val="90000"/>
            </a:lnSpc>
            <a:spcBef>
              <a:spcPct val="0"/>
            </a:spcBef>
            <a:spcAft>
              <a:spcPct val="35000"/>
            </a:spcAft>
          </a:pPr>
          <a:r>
            <a:rPr lang="en-US" sz="3200" kern="1200" dirty="0" smtClean="0"/>
            <a:t>Conclusion and Future Recommendations</a:t>
          </a:r>
          <a:endParaRPr lang="en-US" sz="3200" kern="1200" dirty="0"/>
        </a:p>
      </dsp:txBody>
      <dsp:txXfrm>
        <a:off x="11035" y="113428"/>
        <a:ext cx="8280307" cy="354687"/>
      </dsp:txXfrm>
    </dsp:sp>
    <dsp:sp modelId="{149931F3-5F3A-4B3A-A327-8D5C1E6EEF9B}">
      <dsp:nvSpPr>
        <dsp:cNvPr id="0" name=""/>
        <dsp:cNvSpPr/>
      </dsp:nvSpPr>
      <dsp:spPr>
        <a:xfrm>
          <a:off x="830237" y="479150"/>
          <a:ext cx="306586" cy="3229898"/>
        </a:xfrm>
        <a:custGeom>
          <a:avLst/>
          <a:gdLst/>
          <a:ahLst/>
          <a:cxnLst/>
          <a:rect l="0" t="0" r="0" b="0"/>
          <a:pathLst>
            <a:path>
              <a:moveTo>
                <a:pt x="0" y="0"/>
              </a:moveTo>
              <a:lnTo>
                <a:pt x="0" y="3229898"/>
              </a:lnTo>
              <a:lnTo>
                <a:pt x="306586" y="3229898"/>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78CCBF-6AE2-400F-B49C-782B85BD7B49}">
      <dsp:nvSpPr>
        <dsp:cNvPr id="0" name=""/>
        <dsp:cNvSpPr/>
      </dsp:nvSpPr>
      <dsp:spPr>
        <a:xfrm>
          <a:off x="1136823" y="707192"/>
          <a:ext cx="10368608" cy="6003711"/>
        </a:xfrm>
        <a:prstGeom prst="roundRect">
          <a:avLst>
            <a:gd name="adj" fmla="val 10000"/>
          </a:avLst>
        </a:prstGeom>
        <a:solidFill>
          <a:schemeClr val="bg1">
            <a:alpha val="9000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t" anchorCtr="0">
          <a:noAutofit/>
        </a:bodyPr>
        <a:lstStyle/>
        <a:p>
          <a:pPr lvl="0" algn="l" defTabSz="488950">
            <a:lnSpc>
              <a:spcPct val="90000"/>
            </a:lnSpc>
            <a:spcBef>
              <a:spcPct val="0"/>
            </a:spcBef>
            <a:spcAft>
              <a:spcPct val="35000"/>
            </a:spcAft>
          </a:pPr>
          <a:endParaRPr lang="en-US" sz="1100" kern="1200" dirty="0">
            <a:solidFill>
              <a:schemeClr val="tx1"/>
            </a:solidFill>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r>
            <a:rPr lang="en-US" sz="2400" kern="1200" dirty="0" smtClean="0">
              <a:solidFill>
                <a:schemeClr val="tx1"/>
              </a:solidFill>
              <a:latin typeface="Times New Roman" panose="02020603050405020304" pitchFamily="18" charset="0"/>
              <a:cs typeface="Times New Roman" panose="02020603050405020304" pitchFamily="18" charset="0"/>
            </a:rPr>
            <a:t>After confirmation from XRD, SEM and spectrophotometer, it could be established that the adopted process is one of the easiest and efficient process of yielding Ag </a:t>
          </a:r>
          <a:r>
            <a:rPr lang="en-US" sz="2400" kern="1200" dirty="0" err="1" smtClean="0">
              <a:solidFill>
                <a:schemeClr val="tx1"/>
              </a:solidFill>
              <a:latin typeface="Times New Roman" panose="02020603050405020304" pitchFamily="18" charset="0"/>
              <a:cs typeface="Times New Roman" panose="02020603050405020304" pitchFamily="18" charset="0"/>
            </a:rPr>
            <a:t>Nps</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b="1" i="1" kern="1200" dirty="0" smtClean="0">
              <a:solidFill>
                <a:srgbClr val="FFC000"/>
              </a:solidFill>
              <a:effectLst/>
              <a:latin typeface="Times New Roman" panose="02020603050405020304" pitchFamily="18" charset="0"/>
              <a:cs typeface="Times New Roman" panose="02020603050405020304" pitchFamily="18" charset="0"/>
            </a:rPr>
            <a:t>however researcher suggest to compare the green synthesis of Ag </a:t>
          </a:r>
          <a:r>
            <a:rPr lang="en-US" sz="2400" b="1" i="1" kern="1200" dirty="0" err="1" smtClean="0">
              <a:solidFill>
                <a:srgbClr val="FFC000"/>
              </a:solidFill>
              <a:effectLst/>
              <a:latin typeface="Times New Roman" panose="02020603050405020304" pitchFamily="18" charset="0"/>
              <a:cs typeface="Times New Roman" panose="02020603050405020304" pitchFamily="18" charset="0"/>
            </a:rPr>
            <a:t>Nps</a:t>
          </a:r>
          <a:r>
            <a:rPr lang="en-US" sz="2400" b="1" i="1" kern="1200" dirty="0" smtClean="0">
              <a:solidFill>
                <a:srgbClr val="FFC000"/>
              </a:solidFill>
              <a:effectLst/>
              <a:latin typeface="Times New Roman" panose="02020603050405020304" pitchFamily="18" charset="0"/>
              <a:cs typeface="Times New Roman" panose="02020603050405020304" pitchFamily="18" charset="0"/>
            </a:rPr>
            <a:t> with this chemical reduction method</a:t>
          </a:r>
          <a:r>
            <a:rPr lang="en-US" sz="2400" kern="1200" dirty="0" smtClean="0">
              <a:solidFill>
                <a:schemeClr val="tx1"/>
              </a:solidFill>
              <a:latin typeface="Times New Roman" panose="02020603050405020304" pitchFamily="18" charset="0"/>
              <a:cs typeface="Times New Roman" panose="02020603050405020304" pitchFamily="18" charset="0"/>
            </a:rPr>
            <a:t>, as green methods of </a:t>
          </a:r>
          <a:r>
            <a:rPr lang="en-US" sz="2400" kern="1200" dirty="0" err="1" smtClean="0">
              <a:solidFill>
                <a:schemeClr val="tx1"/>
              </a:solidFill>
              <a:latin typeface="Times New Roman" panose="02020603050405020304" pitchFamily="18" charset="0"/>
              <a:cs typeface="Times New Roman" panose="02020603050405020304" pitchFamily="18" charset="0"/>
            </a:rPr>
            <a:t>synthesising</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smtClean="0">
              <a:solidFill>
                <a:schemeClr val="tx1"/>
              </a:solidFill>
              <a:latin typeface="Times New Roman" panose="02020603050405020304" pitchFamily="18" charset="0"/>
              <a:cs typeface="Times New Roman" panose="02020603050405020304" pitchFamily="18" charset="0"/>
            </a:rPr>
            <a:t>Ag </a:t>
          </a:r>
          <a:r>
            <a:rPr lang="en-US" sz="2400" kern="1200" dirty="0" err="1" smtClean="0">
              <a:solidFill>
                <a:schemeClr val="tx1"/>
              </a:solidFill>
              <a:latin typeface="Times New Roman" panose="02020603050405020304" pitchFamily="18" charset="0"/>
              <a:cs typeface="Times New Roman" panose="02020603050405020304" pitchFamily="18" charset="0"/>
            </a:rPr>
            <a:t>Nps</a:t>
          </a:r>
          <a:r>
            <a:rPr lang="en-US" sz="2400" kern="1200" dirty="0" smtClean="0">
              <a:solidFill>
                <a:schemeClr val="tx1"/>
              </a:solidFill>
              <a:latin typeface="Times New Roman" panose="02020603050405020304" pitchFamily="18" charset="0"/>
              <a:cs typeface="Times New Roman" panose="02020603050405020304" pitchFamily="18" charset="0"/>
            </a:rPr>
            <a:t> are some what promising for the applications of Sun block creams and other human related products.</a:t>
          </a:r>
          <a:endParaRPr lang="en-US" sz="2400" kern="1200" baseline="-25000" dirty="0">
            <a:solidFill>
              <a:schemeClr val="tx1"/>
            </a:solidFill>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baseline="-25000" dirty="0">
            <a:solidFill>
              <a:schemeClr val="tx1"/>
            </a:solidFill>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r>
            <a:rPr lang="en-US" sz="2400" kern="1200" dirty="0" smtClean="0">
              <a:solidFill>
                <a:schemeClr val="tx1"/>
              </a:solidFill>
              <a:latin typeface="Times New Roman" panose="02020603050405020304" pitchFamily="18" charset="0"/>
              <a:cs typeface="Times New Roman" panose="02020603050405020304" pitchFamily="18" charset="0"/>
            </a:rPr>
            <a:t>As Nano fillers, AgNPs were proved to be a handy option for strengthening of resin, which is an indirect method of strengthening composite, </a:t>
          </a:r>
          <a:r>
            <a:rPr lang="en-US" sz="2400" i="1" kern="1200" dirty="0" smtClean="0">
              <a:solidFill>
                <a:srgbClr val="FFC000"/>
              </a:solidFill>
              <a:latin typeface="Times New Roman" panose="02020603050405020304" pitchFamily="18" charset="0"/>
              <a:cs typeface="Times New Roman" panose="02020603050405020304" pitchFamily="18" charset="0"/>
            </a:rPr>
            <a:t>however there is a wide window open for other researchers to explore and establish, a relation ship of particle size of Ag </a:t>
          </a:r>
          <a:r>
            <a:rPr lang="en-US" sz="2400" i="1" kern="1200" dirty="0" err="1" smtClean="0">
              <a:solidFill>
                <a:srgbClr val="FFC000"/>
              </a:solidFill>
              <a:latin typeface="Times New Roman" panose="02020603050405020304" pitchFamily="18" charset="0"/>
              <a:cs typeface="Times New Roman" panose="02020603050405020304" pitchFamily="18" charset="0"/>
            </a:rPr>
            <a:t>Nps</a:t>
          </a:r>
          <a:r>
            <a:rPr lang="en-US" sz="2400" i="1" kern="1200" dirty="0" smtClean="0">
              <a:solidFill>
                <a:srgbClr val="FFC000"/>
              </a:solidFill>
              <a:latin typeface="Times New Roman" panose="02020603050405020304" pitchFamily="18" charset="0"/>
              <a:cs typeface="Times New Roman" panose="02020603050405020304" pitchFamily="18" charset="0"/>
            </a:rPr>
            <a:t> with that of increased tensile strength and hardness</a:t>
          </a:r>
          <a:r>
            <a:rPr lang="en-US" sz="2400" kern="1200" dirty="0" smtClean="0">
              <a:solidFill>
                <a:schemeClr val="tx1"/>
              </a:solidFill>
              <a:latin typeface="Times New Roman" panose="02020603050405020304" pitchFamily="18" charset="0"/>
              <a:cs typeface="Times New Roman" panose="02020603050405020304" pitchFamily="18" charset="0"/>
            </a:rPr>
            <a:t>.</a:t>
          </a:r>
        </a:p>
        <a:p>
          <a:pPr marL="228600" lvl="1" indent="-228600" algn="l" defTabSz="1066800">
            <a:lnSpc>
              <a:spcPct val="90000"/>
            </a:lnSpc>
            <a:spcBef>
              <a:spcPct val="0"/>
            </a:spcBef>
            <a:spcAft>
              <a:spcPct val="15000"/>
            </a:spcAft>
            <a:buChar char="••"/>
          </a:pPr>
          <a:endParaRPr lang="en-US" sz="2400" kern="1200" dirty="0" smtClean="0">
            <a:solidFill>
              <a:schemeClr val="tx1"/>
            </a:solidFill>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r>
            <a:rPr lang="en-US" sz="2400" kern="1200" dirty="0" smtClean="0">
              <a:solidFill>
                <a:schemeClr val="tx1"/>
              </a:solidFill>
              <a:latin typeface="Times New Roman" panose="02020603050405020304" pitchFamily="18" charset="0"/>
              <a:cs typeface="Times New Roman" panose="02020603050405020304" pitchFamily="18" charset="0"/>
            </a:rPr>
            <a:t>One additional area of research, which needs to be explored is the effect of </a:t>
          </a:r>
          <a:r>
            <a:rPr lang="en-US" sz="2400" i="1" kern="1200" dirty="0" smtClean="0">
              <a:solidFill>
                <a:srgbClr val="FFC000"/>
              </a:solidFill>
              <a:latin typeface="Times New Roman" panose="02020603050405020304" pitchFamily="18" charset="0"/>
              <a:cs typeface="Times New Roman" panose="02020603050405020304" pitchFamily="18" charset="0"/>
            </a:rPr>
            <a:t>Nano filling on the electrical conductive and adhesive properties of resin </a:t>
          </a:r>
          <a:r>
            <a:rPr lang="en-US" sz="2400" kern="1200" dirty="0" smtClean="0">
              <a:solidFill>
                <a:schemeClr val="tx1"/>
              </a:solidFill>
              <a:latin typeface="Times New Roman" panose="02020603050405020304" pitchFamily="18" charset="0"/>
              <a:cs typeface="Times New Roman" panose="02020603050405020304" pitchFamily="18" charset="0"/>
            </a:rPr>
            <a:t>as researcher believe, Nano silver could be used in the making of conductive polymers and adhesives</a:t>
          </a:r>
        </a:p>
        <a:p>
          <a:pPr marL="228600" lvl="1" indent="-228600" algn="l" defTabSz="1066800">
            <a:lnSpc>
              <a:spcPct val="90000"/>
            </a:lnSpc>
            <a:spcBef>
              <a:spcPct val="0"/>
            </a:spcBef>
            <a:spcAft>
              <a:spcPct val="15000"/>
            </a:spcAft>
            <a:buChar char="••"/>
          </a:pPr>
          <a:endParaRPr lang="en-US" sz="2400" kern="1200" dirty="0" smtClean="0">
            <a:solidFill>
              <a:schemeClr val="tx1"/>
            </a:solidFill>
            <a:latin typeface="Times New Roman" panose="02020603050405020304" pitchFamily="18" charset="0"/>
            <a:cs typeface="Times New Roman" panose="02020603050405020304" pitchFamily="18" charset="0"/>
          </a:endParaRPr>
        </a:p>
      </dsp:txBody>
      <dsp:txXfrm>
        <a:off x="1312666" y="883035"/>
        <a:ext cx="10016922" cy="565202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768E2F-0C3B-4C6F-AA0A-7B868E7AC7A3}">
      <dsp:nvSpPr>
        <dsp:cNvPr id="0" name=""/>
        <dsp:cNvSpPr/>
      </dsp:nvSpPr>
      <dsp:spPr>
        <a:xfrm>
          <a:off x="0" y="102393"/>
          <a:ext cx="2873620" cy="376757"/>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40640" rIns="60960" bIns="40640" numCol="1" spcCol="1270" anchor="ctr" anchorCtr="0">
          <a:noAutofit/>
        </a:bodyPr>
        <a:lstStyle/>
        <a:p>
          <a:pPr lvl="0" algn="l" defTabSz="1422400">
            <a:lnSpc>
              <a:spcPct val="90000"/>
            </a:lnSpc>
            <a:spcBef>
              <a:spcPct val="0"/>
            </a:spcBef>
            <a:spcAft>
              <a:spcPct val="35000"/>
            </a:spcAft>
          </a:pPr>
          <a:r>
            <a:rPr lang="en-US" sz="3200" kern="1200" dirty="0" smtClean="0"/>
            <a:t>References</a:t>
          </a:r>
          <a:endParaRPr lang="en-US" sz="3200" kern="1200" dirty="0"/>
        </a:p>
      </dsp:txBody>
      <dsp:txXfrm>
        <a:off x="11035" y="113428"/>
        <a:ext cx="2851550" cy="354687"/>
      </dsp:txXfrm>
    </dsp:sp>
    <dsp:sp modelId="{149931F3-5F3A-4B3A-A327-8D5C1E6EEF9B}">
      <dsp:nvSpPr>
        <dsp:cNvPr id="0" name=""/>
        <dsp:cNvSpPr/>
      </dsp:nvSpPr>
      <dsp:spPr>
        <a:xfrm>
          <a:off x="287362" y="479150"/>
          <a:ext cx="306586" cy="3229898"/>
        </a:xfrm>
        <a:custGeom>
          <a:avLst/>
          <a:gdLst/>
          <a:ahLst/>
          <a:cxnLst/>
          <a:rect l="0" t="0" r="0" b="0"/>
          <a:pathLst>
            <a:path>
              <a:moveTo>
                <a:pt x="0" y="0"/>
              </a:moveTo>
              <a:lnTo>
                <a:pt x="0" y="3229898"/>
              </a:lnTo>
              <a:lnTo>
                <a:pt x="306586" y="3229898"/>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78CCBF-6AE2-400F-B49C-782B85BD7B49}">
      <dsp:nvSpPr>
        <dsp:cNvPr id="0" name=""/>
        <dsp:cNvSpPr/>
      </dsp:nvSpPr>
      <dsp:spPr>
        <a:xfrm>
          <a:off x="593948" y="707192"/>
          <a:ext cx="10368608" cy="6003711"/>
        </a:xfrm>
        <a:prstGeom prst="roundRect">
          <a:avLst>
            <a:gd name="adj" fmla="val 10000"/>
          </a:avLst>
        </a:prstGeom>
        <a:solidFill>
          <a:schemeClr val="bg1">
            <a:alpha val="9000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 tIns="1270" rIns="1905" bIns="1270" numCol="1" spcCol="1270" anchor="t" anchorCtr="0">
          <a:noAutofit/>
        </a:bodyPr>
        <a:lstStyle/>
        <a:p>
          <a:pPr lvl="0" algn="just" defTabSz="44450">
            <a:lnSpc>
              <a:spcPct val="80000"/>
            </a:lnSpc>
            <a:spcBef>
              <a:spcPct val="0"/>
            </a:spcBef>
            <a:spcAft>
              <a:spcPct val="35000"/>
            </a:spcAft>
          </a:pPr>
          <a:endParaRPr lang="en-US" sz="100" kern="1200" dirty="0">
            <a:solidFill>
              <a:schemeClr val="tx1"/>
            </a:solidFill>
            <a:latin typeface="Times New Roman" panose="02020603050405020304" pitchFamily="18" charset="0"/>
            <a:cs typeface="Times New Roman" panose="02020603050405020304" pitchFamily="18" charset="0"/>
          </a:endParaRPr>
        </a:p>
        <a:p>
          <a:pPr marL="228600" lvl="1" indent="-228600" algn="just" defTabSz="1066800">
            <a:lnSpc>
              <a:spcPct val="80000"/>
            </a:lnSpc>
            <a:spcBef>
              <a:spcPct val="0"/>
            </a:spcBef>
            <a:spcAft>
              <a:spcPct val="15000"/>
            </a:spcAft>
            <a:buChar char="••"/>
          </a:pPr>
          <a:r>
            <a:rPr lang="en-US" sz="2400" kern="1200" dirty="0" smtClean="0">
              <a:solidFill>
                <a:schemeClr val="tx1"/>
              </a:solidFill>
              <a:latin typeface="Times New Roman" panose="02020603050405020304" pitchFamily="18" charset="0"/>
              <a:cs typeface="Times New Roman" panose="02020603050405020304" pitchFamily="18" charset="0"/>
            </a:rPr>
            <a:t>[1] </a:t>
          </a:r>
          <a:r>
            <a:rPr lang="en-US" sz="2400" kern="1200" dirty="0" err="1" smtClean="0">
              <a:solidFill>
                <a:schemeClr val="tx1"/>
              </a:solidFill>
              <a:latin typeface="Times New Roman" panose="02020603050405020304" pitchFamily="18" charset="0"/>
              <a:cs typeface="Times New Roman" panose="02020603050405020304" pitchFamily="18" charset="0"/>
            </a:rPr>
            <a:t>Khalaf</a:t>
          </a:r>
          <a:r>
            <a:rPr lang="en-US" sz="2400" kern="1200" dirty="0" smtClean="0">
              <a:solidFill>
                <a:schemeClr val="tx1"/>
              </a:solidFill>
              <a:latin typeface="Times New Roman" panose="02020603050405020304" pitchFamily="18" charset="0"/>
              <a:cs typeface="Times New Roman" panose="02020603050405020304" pitchFamily="18" charset="0"/>
            </a:rPr>
            <a:t> Ali Abdul Rahman, </a:t>
          </a:r>
          <a:r>
            <a:rPr lang="en-US" sz="2400" kern="1200" dirty="0" err="1" smtClean="0">
              <a:solidFill>
                <a:schemeClr val="tx1"/>
              </a:solidFill>
              <a:latin typeface="Times New Roman" panose="02020603050405020304" pitchFamily="18" charset="0"/>
              <a:cs typeface="Times New Roman" panose="02020603050405020304" pitchFamily="18" charset="0"/>
            </a:rPr>
            <a:t>Raouf</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Dayah</a:t>
          </a:r>
          <a:r>
            <a:rPr lang="en-US" sz="2400" kern="1200" dirty="0" smtClean="0">
              <a:solidFill>
                <a:schemeClr val="tx1"/>
              </a:solidFill>
              <a:latin typeface="Times New Roman" panose="02020603050405020304" pitchFamily="18" charset="0"/>
              <a:cs typeface="Times New Roman" panose="02020603050405020304" pitchFamily="18" charset="0"/>
            </a:rPr>
            <a:t> N. “Preparation of Silver Nanoparticles by Pulsed Laser Ablation in Liquid Medium” </a:t>
          </a:r>
          <a:r>
            <a:rPr lang="en-US" sz="2400" kern="1200" dirty="0" err="1" smtClean="0">
              <a:solidFill>
                <a:schemeClr val="tx1"/>
              </a:solidFill>
              <a:latin typeface="Times New Roman" panose="02020603050405020304" pitchFamily="18" charset="0"/>
              <a:cs typeface="Times New Roman" panose="02020603050405020304" pitchFamily="18" charset="0"/>
            </a:rPr>
            <a:t>Engg</a:t>
          </a:r>
          <a:r>
            <a:rPr lang="en-US" sz="2400" kern="1200" dirty="0" smtClean="0">
              <a:solidFill>
                <a:schemeClr val="tx1"/>
              </a:solidFill>
              <a:latin typeface="Times New Roman" panose="02020603050405020304" pitchFamily="18" charset="0"/>
              <a:cs typeface="Times New Roman" panose="02020603050405020304" pitchFamily="18" charset="0"/>
            </a:rPr>
            <a:t>. &amp; Tech. Journal. 29 (2011) 3058-3066.</a:t>
          </a:r>
          <a:endParaRPr lang="en-US" sz="2400" kern="1200" baseline="-25000" dirty="0">
            <a:solidFill>
              <a:schemeClr val="tx1"/>
            </a:solidFill>
            <a:latin typeface="Times New Roman" panose="02020603050405020304" pitchFamily="18" charset="0"/>
            <a:cs typeface="Times New Roman" panose="02020603050405020304" pitchFamily="18" charset="0"/>
          </a:endParaRPr>
        </a:p>
        <a:p>
          <a:pPr marL="114300" lvl="1" indent="-114300" algn="just" defTabSz="533400">
            <a:lnSpc>
              <a:spcPct val="80000"/>
            </a:lnSpc>
            <a:spcBef>
              <a:spcPct val="0"/>
            </a:spcBef>
            <a:spcAft>
              <a:spcPct val="15000"/>
            </a:spcAft>
            <a:buChar char="••"/>
          </a:pPr>
          <a:endParaRPr lang="en-US" sz="1200" kern="1200" baseline="-25000" dirty="0">
            <a:solidFill>
              <a:schemeClr val="tx1"/>
            </a:solidFill>
            <a:latin typeface="Times New Roman" panose="02020603050405020304" pitchFamily="18" charset="0"/>
            <a:cs typeface="Times New Roman" panose="02020603050405020304" pitchFamily="18" charset="0"/>
          </a:endParaRPr>
        </a:p>
        <a:p>
          <a:pPr marL="228600" lvl="1" indent="-228600" algn="l" defTabSz="1066800">
            <a:lnSpc>
              <a:spcPct val="80000"/>
            </a:lnSpc>
            <a:spcBef>
              <a:spcPct val="0"/>
            </a:spcBef>
            <a:spcAft>
              <a:spcPct val="15000"/>
            </a:spcAft>
            <a:buChar char="••"/>
          </a:pPr>
          <a:r>
            <a:rPr lang="en-US" sz="2400" kern="1200" dirty="0" smtClean="0">
              <a:solidFill>
                <a:schemeClr val="tx1"/>
              </a:solidFill>
              <a:latin typeface="Times New Roman" panose="02020603050405020304" pitchFamily="18" charset="0"/>
              <a:cs typeface="Times New Roman" panose="02020603050405020304" pitchFamily="18" charset="0"/>
            </a:rPr>
            <a:t>[2] </a:t>
          </a:r>
          <a:r>
            <a:rPr lang="en-US" sz="2400" kern="1200" dirty="0" err="1" smtClean="0">
              <a:solidFill>
                <a:schemeClr val="tx1"/>
              </a:solidFill>
              <a:latin typeface="Times New Roman" panose="02020603050405020304" pitchFamily="18" charset="0"/>
              <a:cs typeface="Times New Roman" panose="02020603050405020304" pitchFamily="18" charset="0"/>
            </a:rPr>
            <a:t>Chargot</a:t>
          </a:r>
          <a:r>
            <a:rPr lang="en-US" sz="2400" kern="1200" dirty="0" smtClean="0">
              <a:solidFill>
                <a:schemeClr val="tx1"/>
              </a:solidFill>
              <a:latin typeface="Times New Roman" panose="02020603050405020304" pitchFamily="18" charset="0"/>
              <a:cs typeface="Times New Roman" panose="02020603050405020304" pitchFamily="18" charset="0"/>
            </a:rPr>
            <a:t> M.S., </a:t>
          </a:r>
          <a:r>
            <a:rPr lang="en-US" sz="2400" kern="1200" dirty="0" err="1" smtClean="0">
              <a:solidFill>
                <a:schemeClr val="tx1"/>
              </a:solidFill>
              <a:latin typeface="Times New Roman" panose="02020603050405020304" pitchFamily="18" charset="0"/>
              <a:cs typeface="Times New Roman" panose="02020603050405020304" pitchFamily="18" charset="0"/>
            </a:rPr>
            <a:t>Gruszecka</a:t>
          </a:r>
          <a:r>
            <a:rPr lang="en-US" sz="2400" kern="1200" dirty="0" smtClean="0">
              <a:solidFill>
                <a:schemeClr val="tx1"/>
              </a:solidFill>
              <a:latin typeface="Times New Roman" panose="02020603050405020304" pitchFamily="18" charset="0"/>
              <a:cs typeface="Times New Roman" panose="02020603050405020304" pitchFamily="18" charset="0"/>
            </a:rPr>
            <a:t> A., A. </a:t>
          </a:r>
          <a:r>
            <a:rPr lang="en-US" sz="2400" kern="1200" dirty="0" err="1" smtClean="0">
              <a:solidFill>
                <a:schemeClr val="tx1"/>
              </a:solidFill>
              <a:latin typeface="Times New Roman" panose="02020603050405020304" pitchFamily="18" charset="0"/>
              <a:cs typeface="Times New Roman" panose="02020603050405020304" pitchFamily="18" charset="0"/>
            </a:rPr>
            <a:t>Cytawa</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Smolira</a:t>
          </a:r>
          <a:r>
            <a:rPr lang="en-US" sz="2400" kern="1200" dirty="0" smtClean="0">
              <a:solidFill>
                <a:schemeClr val="tx1"/>
              </a:solidFill>
              <a:latin typeface="Times New Roman" panose="02020603050405020304" pitchFamily="18" charset="0"/>
              <a:cs typeface="Times New Roman" panose="02020603050405020304" pitchFamily="18" charset="0"/>
            </a:rPr>
            <a:t>, J., </a:t>
          </a:r>
          <a:r>
            <a:rPr lang="en-US" sz="2400" kern="1200" dirty="0" err="1" smtClean="0">
              <a:solidFill>
                <a:schemeClr val="tx1"/>
              </a:solidFill>
              <a:latin typeface="Times New Roman" panose="02020603050405020304" pitchFamily="18" charset="0"/>
              <a:cs typeface="Times New Roman" panose="02020603050405020304" pitchFamily="18" charset="0"/>
            </a:rPr>
            <a:t>MichalaL</a:t>
          </a:r>
          <a:r>
            <a:rPr lang="en-US" sz="2400" kern="1200" dirty="0" smtClean="0">
              <a:solidFill>
                <a:schemeClr val="tx1"/>
              </a:solidFill>
              <a:latin typeface="Times New Roman" panose="02020603050405020304" pitchFamily="18" charset="0"/>
              <a:cs typeface="Times New Roman" panose="02020603050405020304" pitchFamily="18" charset="0"/>
            </a:rPr>
            <a:t>. k “Mass- spectrometric investigations of the synthesis of silver nanoparticles via electrolysis” Vacuum. 82 (2008) 1088–1093</a:t>
          </a:r>
        </a:p>
        <a:p>
          <a:pPr marL="57150" lvl="1" indent="-57150" algn="l" defTabSz="466725">
            <a:lnSpc>
              <a:spcPct val="80000"/>
            </a:lnSpc>
            <a:spcBef>
              <a:spcPct val="0"/>
            </a:spcBef>
            <a:spcAft>
              <a:spcPct val="15000"/>
            </a:spcAft>
            <a:buChar char="••"/>
          </a:pPr>
          <a:endParaRPr lang="en-US" sz="1050" kern="1200" dirty="0" smtClean="0">
            <a:solidFill>
              <a:schemeClr val="tx1"/>
            </a:solidFill>
            <a:latin typeface="Times New Roman" panose="02020603050405020304" pitchFamily="18" charset="0"/>
            <a:cs typeface="Times New Roman" panose="02020603050405020304" pitchFamily="18" charset="0"/>
          </a:endParaRPr>
        </a:p>
        <a:p>
          <a:pPr marL="228600" lvl="1" indent="-228600" algn="l" defTabSz="1066800">
            <a:lnSpc>
              <a:spcPct val="80000"/>
            </a:lnSpc>
            <a:spcBef>
              <a:spcPct val="0"/>
            </a:spcBef>
            <a:spcAft>
              <a:spcPct val="15000"/>
            </a:spcAft>
            <a:buChar char="••"/>
          </a:pPr>
          <a:r>
            <a:rPr lang="en-US" sz="2400" kern="1200" dirty="0" smtClean="0">
              <a:solidFill>
                <a:schemeClr val="tx1"/>
              </a:solidFill>
              <a:latin typeface="Times New Roman" panose="02020603050405020304" pitchFamily="18" charset="0"/>
              <a:cs typeface="Times New Roman" panose="02020603050405020304" pitchFamily="18" charset="0"/>
            </a:rPr>
            <a:t>[3] Lin </a:t>
          </a:r>
          <a:r>
            <a:rPr lang="en-US" sz="2400" kern="1200" dirty="0" err="1" smtClean="0">
              <a:solidFill>
                <a:schemeClr val="tx1"/>
              </a:solidFill>
              <a:latin typeface="Times New Roman" panose="02020603050405020304" pitchFamily="18" charset="0"/>
              <a:cs typeface="Times New Roman" panose="02020603050405020304" pitchFamily="18" charset="0"/>
            </a:rPr>
            <a:t>Ronghui</a:t>
          </a:r>
          <a:r>
            <a:rPr lang="en-US" sz="2400" kern="1200" dirty="0" smtClean="0">
              <a:solidFill>
                <a:schemeClr val="tx1"/>
              </a:solidFill>
              <a:latin typeface="Times New Roman" panose="02020603050405020304" pitchFamily="18" charset="0"/>
              <a:cs typeface="Times New Roman" panose="02020603050405020304" pitchFamily="18" charset="0"/>
            </a:rPr>
            <a:t> et al.; “Study on Phenolic Resins Modified by Copper Nanoparticles”; Polymer Journal (2006) 38, pp 178–183</a:t>
          </a:r>
        </a:p>
        <a:p>
          <a:pPr marL="114300" lvl="1" indent="-114300" algn="l" defTabSz="533400">
            <a:lnSpc>
              <a:spcPct val="80000"/>
            </a:lnSpc>
            <a:spcBef>
              <a:spcPct val="0"/>
            </a:spcBef>
            <a:spcAft>
              <a:spcPct val="15000"/>
            </a:spcAft>
            <a:buChar char="••"/>
          </a:pPr>
          <a:endParaRPr lang="en-US" sz="1200" kern="1200" dirty="0" smtClean="0">
            <a:solidFill>
              <a:schemeClr val="tx1"/>
            </a:solidFill>
            <a:latin typeface="Times New Roman" panose="02020603050405020304" pitchFamily="18" charset="0"/>
            <a:cs typeface="Times New Roman" panose="02020603050405020304" pitchFamily="18" charset="0"/>
          </a:endParaRPr>
        </a:p>
        <a:p>
          <a:pPr marL="228600" lvl="1" indent="-228600" algn="l" defTabSz="1066800">
            <a:lnSpc>
              <a:spcPct val="80000"/>
            </a:lnSpc>
            <a:spcBef>
              <a:spcPct val="0"/>
            </a:spcBef>
            <a:spcAft>
              <a:spcPct val="15000"/>
            </a:spcAft>
            <a:buChar char="••"/>
          </a:pPr>
          <a:r>
            <a:rPr lang="en-US" sz="2400" kern="1200" dirty="0" smtClean="0">
              <a:solidFill>
                <a:schemeClr val="tx1"/>
              </a:solidFill>
              <a:latin typeface="Times New Roman" panose="02020603050405020304" pitchFamily="18" charset="0"/>
              <a:cs typeface="Times New Roman" panose="02020603050405020304" pitchFamily="18" charset="0"/>
            </a:rPr>
            <a:t>[4] Sprenger Stephan; “Epoxy resins modified with elastomers and surface-modified silica nanoparticles”; Polymer (2013) pp 4790–4797</a:t>
          </a:r>
        </a:p>
        <a:p>
          <a:pPr marL="114300" lvl="1" indent="-114300" algn="l" defTabSz="622300">
            <a:lnSpc>
              <a:spcPct val="80000"/>
            </a:lnSpc>
            <a:spcBef>
              <a:spcPct val="0"/>
            </a:spcBef>
            <a:spcAft>
              <a:spcPct val="15000"/>
            </a:spcAft>
            <a:buChar char="••"/>
          </a:pPr>
          <a:endParaRPr lang="en-US" sz="1400" kern="1200" dirty="0" smtClean="0">
            <a:solidFill>
              <a:schemeClr val="tx1"/>
            </a:solidFill>
            <a:latin typeface="Times New Roman" panose="02020603050405020304" pitchFamily="18" charset="0"/>
            <a:cs typeface="Times New Roman" panose="02020603050405020304" pitchFamily="18" charset="0"/>
          </a:endParaRPr>
        </a:p>
        <a:p>
          <a:pPr marL="228600" lvl="1" indent="-228600" algn="l" defTabSz="1066800">
            <a:lnSpc>
              <a:spcPct val="80000"/>
            </a:lnSpc>
            <a:spcBef>
              <a:spcPct val="0"/>
            </a:spcBef>
            <a:spcAft>
              <a:spcPct val="15000"/>
            </a:spcAft>
            <a:buChar char="••"/>
          </a:pPr>
          <a:r>
            <a:rPr lang="en-US" sz="2400" kern="1200" dirty="0" smtClean="0">
              <a:solidFill>
                <a:schemeClr val="tx1"/>
              </a:solidFill>
              <a:latin typeface="Times New Roman" panose="02020603050405020304" pitchFamily="18" charset="0"/>
              <a:cs typeface="Times New Roman" panose="02020603050405020304" pitchFamily="18" charset="0"/>
            </a:rPr>
            <a:t>[5] Janardhanan </a:t>
          </a:r>
          <a:r>
            <a:rPr lang="en-US" sz="2400" kern="1200" dirty="0" err="1" smtClean="0">
              <a:solidFill>
                <a:schemeClr val="tx1"/>
              </a:solidFill>
              <a:latin typeface="Times New Roman" panose="02020603050405020304" pitchFamily="18" charset="0"/>
              <a:cs typeface="Times New Roman" panose="02020603050405020304" pitchFamily="18" charset="0"/>
            </a:rPr>
            <a:t>Revathi</a:t>
          </a:r>
          <a:r>
            <a:rPr lang="en-US" sz="2400" kern="1200" dirty="0" smtClean="0">
              <a:solidFill>
                <a:schemeClr val="tx1"/>
              </a:solidFill>
              <a:latin typeface="Times New Roman" panose="02020603050405020304" pitchFamily="18" charset="0"/>
              <a:cs typeface="Times New Roman" panose="02020603050405020304" pitchFamily="18" charset="0"/>
            </a:rPr>
            <a:t> et al.; “Synthesis and surface chemistry of silver Nanoparticles”; Polyhedron (2009); 28; pp 2523</a:t>
          </a:r>
        </a:p>
        <a:p>
          <a:pPr marL="57150" lvl="1" indent="-57150" algn="l" defTabSz="488950">
            <a:lnSpc>
              <a:spcPct val="80000"/>
            </a:lnSpc>
            <a:spcBef>
              <a:spcPct val="0"/>
            </a:spcBef>
            <a:spcAft>
              <a:spcPct val="15000"/>
            </a:spcAft>
            <a:buChar char="••"/>
          </a:pPr>
          <a:endParaRPr lang="en-US" sz="1100" kern="1200" dirty="0" smtClean="0">
            <a:solidFill>
              <a:schemeClr val="tx1"/>
            </a:solidFill>
            <a:latin typeface="Times New Roman" panose="02020603050405020304" pitchFamily="18" charset="0"/>
            <a:cs typeface="Times New Roman" panose="02020603050405020304" pitchFamily="18" charset="0"/>
          </a:endParaRPr>
        </a:p>
        <a:p>
          <a:pPr marL="228600" lvl="1" indent="-228600" algn="l" defTabSz="1066800">
            <a:lnSpc>
              <a:spcPct val="80000"/>
            </a:lnSpc>
            <a:spcBef>
              <a:spcPct val="0"/>
            </a:spcBef>
            <a:spcAft>
              <a:spcPct val="15000"/>
            </a:spcAft>
            <a:buChar char="••"/>
          </a:pPr>
          <a:r>
            <a:rPr lang="en-US" sz="2400" kern="1200" dirty="0" smtClean="0">
              <a:solidFill>
                <a:schemeClr val="tx1"/>
              </a:solidFill>
              <a:latin typeface="Times New Roman" panose="02020603050405020304" pitchFamily="18" charset="0"/>
              <a:cs typeface="Times New Roman" panose="02020603050405020304" pitchFamily="18" charset="0"/>
            </a:rPr>
            <a:t>[6] </a:t>
          </a:r>
          <a:r>
            <a:rPr lang="en-US" sz="2400" kern="1200" dirty="0" err="1" smtClean="0">
              <a:solidFill>
                <a:schemeClr val="tx1"/>
              </a:solidFill>
              <a:latin typeface="Times New Roman" panose="02020603050405020304" pitchFamily="18" charset="0"/>
              <a:cs typeface="Times New Roman" panose="02020603050405020304" pitchFamily="18" charset="0"/>
            </a:rPr>
            <a:t>Theivasanthi</a:t>
          </a:r>
          <a:r>
            <a:rPr lang="en-US" sz="2400" kern="1200" dirty="0" smtClean="0">
              <a:solidFill>
                <a:schemeClr val="tx1"/>
              </a:solidFill>
              <a:latin typeface="Times New Roman" panose="02020603050405020304" pitchFamily="18" charset="0"/>
              <a:cs typeface="Times New Roman" panose="02020603050405020304" pitchFamily="18" charset="0"/>
            </a:rPr>
            <a:t> T. and </a:t>
          </a:r>
          <a:r>
            <a:rPr lang="en-US" sz="2400" kern="1200" dirty="0" err="1" smtClean="0">
              <a:solidFill>
                <a:schemeClr val="tx1"/>
              </a:solidFill>
              <a:latin typeface="Times New Roman" panose="02020603050405020304" pitchFamily="18" charset="0"/>
              <a:cs typeface="Times New Roman" panose="02020603050405020304" pitchFamily="18" charset="0"/>
            </a:rPr>
            <a:t>Alagar</a:t>
          </a:r>
          <a:r>
            <a:rPr lang="en-US" sz="2400" kern="1200" dirty="0" smtClean="0">
              <a:solidFill>
                <a:schemeClr val="tx1"/>
              </a:solidFill>
              <a:latin typeface="Times New Roman" panose="02020603050405020304" pitchFamily="18" charset="0"/>
              <a:cs typeface="Times New Roman" panose="02020603050405020304" pitchFamily="18" charset="0"/>
            </a:rPr>
            <a:t> M.. “Nano Biomedicine and Engineering Electrolytic synthesis and </a:t>
          </a:r>
          <a:r>
            <a:rPr lang="en-US" sz="2400" kern="1200" dirty="0" err="1" smtClean="0">
              <a:solidFill>
                <a:schemeClr val="tx1"/>
              </a:solidFill>
              <a:latin typeface="Times New Roman" panose="02020603050405020304" pitchFamily="18" charset="0"/>
              <a:cs typeface="Times New Roman" panose="02020603050405020304" pitchFamily="18" charset="0"/>
            </a:rPr>
            <a:t>characterisation</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smtClean="0">
              <a:solidFill>
                <a:schemeClr val="tx1"/>
              </a:solidFill>
              <a:latin typeface="Times New Roman" panose="02020603050405020304" pitchFamily="18" charset="0"/>
              <a:cs typeface="Times New Roman" panose="02020603050405020304" pitchFamily="18" charset="0"/>
            </a:rPr>
            <a:t>of silver </a:t>
          </a:r>
          <a:r>
            <a:rPr lang="en-US" sz="2400" kern="1200" dirty="0" err="1" smtClean="0">
              <a:solidFill>
                <a:schemeClr val="tx1"/>
              </a:solidFill>
              <a:latin typeface="Times New Roman" panose="02020603050405020304" pitchFamily="18" charset="0"/>
              <a:cs typeface="Times New Roman" panose="02020603050405020304" pitchFamily="18" charset="0"/>
            </a:rPr>
            <a:t>nanopowder</a:t>
          </a:r>
          <a:r>
            <a:rPr lang="en-US" sz="2400" kern="1200" dirty="0" smtClean="0">
              <a:solidFill>
                <a:schemeClr val="tx1"/>
              </a:solidFill>
              <a:latin typeface="Times New Roman" panose="02020603050405020304" pitchFamily="18" charset="0"/>
              <a:cs typeface="Times New Roman" panose="02020603050405020304" pitchFamily="18" charset="0"/>
            </a:rPr>
            <a:t>” Nano Biomedicine and Engineering 01 (2012):58-65</a:t>
          </a:r>
        </a:p>
        <a:p>
          <a:pPr marL="228600" lvl="1" indent="-228600" algn="l" defTabSz="1066800">
            <a:lnSpc>
              <a:spcPct val="80000"/>
            </a:lnSpc>
            <a:spcBef>
              <a:spcPct val="0"/>
            </a:spcBef>
            <a:spcAft>
              <a:spcPct val="15000"/>
            </a:spcAft>
            <a:buChar char="••"/>
          </a:pPr>
          <a:endParaRPr lang="en-US" sz="2400" kern="1200" dirty="0" smtClean="0">
            <a:solidFill>
              <a:schemeClr val="tx1"/>
            </a:solidFill>
            <a:latin typeface="Times New Roman" panose="02020603050405020304" pitchFamily="18" charset="0"/>
            <a:cs typeface="Times New Roman" panose="02020603050405020304" pitchFamily="18" charset="0"/>
          </a:endParaRPr>
        </a:p>
        <a:p>
          <a:pPr marL="228600" lvl="1" indent="-228600" algn="l" defTabSz="1066800">
            <a:lnSpc>
              <a:spcPct val="80000"/>
            </a:lnSpc>
            <a:spcBef>
              <a:spcPct val="0"/>
            </a:spcBef>
            <a:spcAft>
              <a:spcPct val="15000"/>
            </a:spcAft>
            <a:buChar char="••"/>
          </a:pPr>
          <a:endParaRPr lang="en-US" sz="2400" kern="1200" dirty="0" smtClean="0">
            <a:solidFill>
              <a:schemeClr val="tx1"/>
            </a:solidFill>
            <a:latin typeface="Times New Roman" panose="02020603050405020304" pitchFamily="18" charset="0"/>
            <a:cs typeface="Times New Roman" panose="02020603050405020304" pitchFamily="18" charset="0"/>
          </a:endParaRPr>
        </a:p>
        <a:p>
          <a:pPr marL="228600" lvl="1" indent="-228600" algn="just" defTabSz="1066800">
            <a:lnSpc>
              <a:spcPct val="80000"/>
            </a:lnSpc>
            <a:spcBef>
              <a:spcPct val="0"/>
            </a:spcBef>
            <a:spcAft>
              <a:spcPct val="15000"/>
            </a:spcAft>
            <a:buChar char="••"/>
          </a:pPr>
          <a:endParaRPr lang="en-US" sz="2400" kern="1200" dirty="0" smtClean="0">
            <a:solidFill>
              <a:schemeClr val="tx1"/>
            </a:solidFill>
            <a:latin typeface="Times New Roman" panose="02020603050405020304" pitchFamily="18" charset="0"/>
            <a:cs typeface="Times New Roman" panose="02020603050405020304" pitchFamily="18" charset="0"/>
          </a:endParaRPr>
        </a:p>
      </dsp:txBody>
      <dsp:txXfrm>
        <a:off x="769791" y="883035"/>
        <a:ext cx="10016922" cy="565202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91CE00-6AF1-4DFE-8600-D99B664F924B}" type="datetimeFigureOut">
              <a:rPr lang="en-US" smtClean="0"/>
              <a:t>5/10/2015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8D6A93-7CEA-4051-9018-2455968DA74B}" type="slidenum">
              <a:rPr lang="en-US" smtClean="0"/>
              <a:t>‹#›</a:t>
            </a:fld>
            <a:endParaRPr lang="en-US"/>
          </a:p>
        </p:txBody>
      </p:sp>
    </p:spTree>
    <p:extLst>
      <p:ext uri="{BB962C8B-B14F-4D97-AF65-F5344CB8AC3E}">
        <p14:creationId xmlns:p14="http://schemas.microsoft.com/office/powerpoint/2010/main" val="872441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8D6A93-7CEA-4051-9018-2455968DA74B}" type="slidenum">
              <a:rPr lang="en-US" smtClean="0"/>
              <a:t>2</a:t>
            </a:fld>
            <a:endParaRPr lang="en-US"/>
          </a:p>
        </p:txBody>
      </p:sp>
    </p:spTree>
    <p:extLst>
      <p:ext uri="{BB962C8B-B14F-4D97-AF65-F5344CB8AC3E}">
        <p14:creationId xmlns:p14="http://schemas.microsoft.com/office/powerpoint/2010/main" val="2081731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8D6A93-7CEA-4051-9018-2455968DA74B}" type="slidenum">
              <a:rPr lang="en-US" smtClean="0"/>
              <a:t>12</a:t>
            </a:fld>
            <a:endParaRPr lang="en-US"/>
          </a:p>
        </p:txBody>
      </p:sp>
    </p:spTree>
    <p:extLst>
      <p:ext uri="{BB962C8B-B14F-4D97-AF65-F5344CB8AC3E}">
        <p14:creationId xmlns:p14="http://schemas.microsoft.com/office/powerpoint/2010/main" val="2469062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801"/>
            <a:ext cx="8001000" cy="2971801"/>
          </a:xfrm>
        </p:spPr>
        <p:txBody>
          <a:bodyPr anchor="b">
            <a:normAutofit/>
          </a:bodyPr>
          <a:lstStyle>
            <a:lvl1pPr algn="l">
              <a:defRPr sz="4800">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4212" y="3843869"/>
            <a:ext cx="6400800" cy="1947333"/>
          </a:xfrm>
        </p:spPr>
        <p:txBody>
          <a:bodyPr anchor="t">
            <a:normAutofit/>
          </a:bodyPr>
          <a:lstStyle>
            <a:lvl1pPr marL="0" indent="0" algn="l">
              <a:buNone/>
              <a:defRPr sz="2100">
                <a:solidFill>
                  <a:schemeClr val="bg2">
                    <a:lumMod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547C692-D8F8-457D-9F62-14D6E944C56F}" type="datetime1">
              <a:rPr lang="en-US" smtClean="0"/>
              <a:t>5/10/2015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F5DBEE-C131-4402-8662-AE43347AA7D9}" type="slidenum">
              <a:rPr lang="en-US" smtClean="0"/>
              <a:t>‹#›</a:t>
            </a:fld>
            <a:endParaRPr lang="en-US"/>
          </a:p>
        </p:txBody>
      </p:sp>
      <p:sp>
        <p:nvSpPr>
          <p:cNvPr id="7" name="TextBox 6"/>
          <p:cNvSpPr txBox="1"/>
          <p:nvPr userDrawn="1"/>
        </p:nvSpPr>
        <p:spPr>
          <a:xfrm>
            <a:off x="9601200" y="0"/>
            <a:ext cx="2590800" cy="369332"/>
          </a:xfrm>
          <a:prstGeom prst="rect">
            <a:avLst/>
          </a:prstGeom>
          <a:noFill/>
        </p:spPr>
        <p:txBody>
          <a:bodyPr wrap="square" rtlCol="0">
            <a:spAutoFit/>
          </a:bodyPr>
          <a:lstStyle/>
          <a:p>
            <a:pPr algn="r"/>
            <a:r>
              <a:rPr lang="en-US" sz="1800" b="1" kern="1200" dirty="0" smtClean="0">
                <a:solidFill>
                  <a:schemeClr val="bg1"/>
                </a:solidFill>
                <a:effectLst/>
                <a:latin typeface="Times New Roman" panose="02020603050405020304" pitchFamily="18" charset="0"/>
                <a:ea typeface="+mn-ea"/>
                <a:cs typeface="Times New Roman" panose="02020603050405020304" pitchFamily="18" charset="0"/>
              </a:rPr>
              <a:t>FIMEC 2015</a:t>
            </a:r>
            <a:endParaRPr lang="en-US" sz="1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547843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1"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1" y="3843867"/>
            <a:ext cx="8304211" cy="457200"/>
          </a:xfrm>
        </p:spPr>
        <p:txBody>
          <a:bodyPr anchor="t">
            <a:normAutofit/>
          </a:bodyPr>
          <a:lstStyle>
            <a:lvl1pPr marL="0" indent="0">
              <a:buFontTx/>
              <a:buNone/>
              <a:defRPr sz="1600"/>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47C467AC-1D53-4764-96B6-60A468285860}" type="datetime1">
              <a:rPr lang="en-US" smtClean="0"/>
              <a:t>5/10/2015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F5DBEE-C131-4402-8662-AE43347AA7D9}" type="slidenum">
              <a:rPr lang="en-US" smtClean="0"/>
              <a:t>‹#›</a:t>
            </a:fld>
            <a:endParaRPr lang="en-US"/>
          </a:p>
        </p:txBody>
      </p:sp>
      <p:sp>
        <p:nvSpPr>
          <p:cNvPr id="8" name="TextBox 7"/>
          <p:cNvSpPr txBox="1"/>
          <p:nvPr userDrawn="1"/>
        </p:nvSpPr>
        <p:spPr>
          <a:xfrm>
            <a:off x="9601200" y="0"/>
            <a:ext cx="2590800" cy="369332"/>
          </a:xfrm>
          <a:prstGeom prst="rect">
            <a:avLst/>
          </a:prstGeom>
          <a:noFill/>
        </p:spPr>
        <p:txBody>
          <a:bodyPr wrap="square" rtlCol="0">
            <a:spAutoFit/>
          </a:bodyPr>
          <a:lstStyle/>
          <a:p>
            <a:pPr algn="r"/>
            <a:r>
              <a:rPr lang="en-US" sz="1800" b="1" kern="1200" dirty="0" smtClean="0">
                <a:solidFill>
                  <a:schemeClr val="bg1"/>
                </a:solidFill>
                <a:effectLst/>
                <a:latin typeface="Times New Roman" panose="02020603050405020304" pitchFamily="18" charset="0"/>
                <a:ea typeface="+mn-ea"/>
                <a:cs typeface="Times New Roman" panose="02020603050405020304" pitchFamily="18" charset="0"/>
              </a:rPr>
              <a:t>FIMEC 2015</a:t>
            </a:r>
            <a:endParaRPr lang="en-US" sz="1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635030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114800"/>
            <a:ext cx="8535988" cy="1879600"/>
          </a:xfrm>
        </p:spPr>
        <p:txBody>
          <a:bodyPr anchor="ctr">
            <a:normAutofit/>
          </a:bodyPr>
          <a:lstStyle>
            <a:lvl1pPr marL="0" indent="0" algn="l">
              <a:buNone/>
              <a:defRPr sz="2000">
                <a:solidFill>
                  <a:schemeClr val="bg2">
                    <a:lumMod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CA779F-E2BF-447C-99FC-DAEFFB167E51}" type="datetime1">
              <a:rPr lang="en-US" smtClean="0"/>
              <a:t>5/10/2015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F5DBEE-C131-4402-8662-AE43347AA7D9}" type="slidenum">
              <a:rPr lang="en-US" smtClean="0"/>
              <a:t>‹#›</a:t>
            </a:fld>
            <a:endParaRPr lang="en-US"/>
          </a:p>
        </p:txBody>
      </p:sp>
      <p:sp>
        <p:nvSpPr>
          <p:cNvPr id="7" name="TextBox 6"/>
          <p:cNvSpPr txBox="1"/>
          <p:nvPr userDrawn="1"/>
        </p:nvSpPr>
        <p:spPr>
          <a:xfrm>
            <a:off x="9601200" y="0"/>
            <a:ext cx="2590800" cy="369332"/>
          </a:xfrm>
          <a:prstGeom prst="rect">
            <a:avLst/>
          </a:prstGeom>
          <a:noFill/>
        </p:spPr>
        <p:txBody>
          <a:bodyPr wrap="square" rtlCol="0">
            <a:spAutoFit/>
          </a:bodyPr>
          <a:lstStyle/>
          <a:p>
            <a:pPr algn="r"/>
            <a:r>
              <a:rPr lang="en-US" sz="1800" b="1" kern="1200" dirty="0" smtClean="0">
                <a:solidFill>
                  <a:schemeClr val="bg1"/>
                </a:solidFill>
                <a:effectLst/>
                <a:latin typeface="Times New Roman" panose="02020603050405020304" pitchFamily="18" charset="0"/>
                <a:ea typeface="+mn-ea"/>
                <a:cs typeface="Times New Roman" panose="02020603050405020304" pitchFamily="18" charset="0"/>
              </a:rPr>
              <a:t>FIMEC 2015</a:t>
            </a:r>
            <a:endParaRPr lang="en-US" sz="1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103492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9"/>
            <a:ext cx="8534400" cy="1684865"/>
          </a:xfrm>
        </p:spPr>
        <p:txBody>
          <a:bodyPr anchor="ctr">
            <a:normAutofit/>
          </a:bodyPr>
          <a:lstStyle>
            <a:lvl1pPr marL="0" indent="0" algn="l">
              <a:buNone/>
              <a:defRPr sz="2000">
                <a:solidFill>
                  <a:schemeClr val="bg2">
                    <a:lumMod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8DD20D-D84C-4F9C-93AC-E1AC1E1B88C0}" type="datetime1">
              <a:rPr lang="en-US" smtClean="0"/>
              <a:t>5/10/2015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F5DBEE-C131-4402-8662-AE43347AA7D9}"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
        <p:nvSpPr>
          <p:cNvPr id="11" name="TextBox 10"/>
          <p:cNvSpPr txBox="1"/>
          <p:nvPr userDrawn="1"/>
        </p:nvSpPr>
        <p:spPr>
          <a:xfrm>
            <a:off x="9601200" y="0"/>
            <a:ext cx="2590800" cy="369332"/>
          </a:xfrm>
          <a:prstGeom prst="rect">
            <a:avLst/>
          </a:prstGeom>
          <a:noFill/>
        </p:spPr>
        <p:txBody>
          <a:bodyPr wrap="square" rtlCol="0">
            <a:spAutoFit/>
          </a:bodyPr>
          <a:lstStyle/>
          <a:p>
            <a:pPr algn="r"/>
            <a:r>
              <a:rPr lang="en-US" sz="1800" b="1" kern="1200" dirty="0" smtClean="0">
                <a:solidFill>
                  <a:schemeClr val="bg1"/>
                </a:solidFill>
                <a:effectLst/>
                <a:latin typeface="Times New Roman" panose="02020603050405020304" pitchFamily="18" charset="0"/>
                <a:ea typeface="+mn-ea"/>
                <a:cs typeface="Times New Roman" panose="02020603050405020304" pitchFamily="18" charset="0"/>
              </a:rPr>
              <a:t>FIMEC 2015</a:t>
            </a:r>
            <a:endParaRPr lang="en-US" sz="1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793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1" cy="860400"/>
          </a:xfrm>
        </p:spPr>
        <p:txBody>
          <a:bodyPr anchor="t">
            <a:normAutofit/>
          </a:bodyPr>
          <a:lstStyle>
            <a:lvl1pPr marL="0" indent="0" algn="l">
              <a:buNone/>
              <a:defRPr sz="2000">
                <a:solidFill>
                  <a:schemeClr val="bg2">
                    <a:lumMod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B4ED40-A73B-4CD1-B208-E9D99EF001FC}" type="datetime1">
              <a:rPr lang="en-US" smtClean="0"/>
              <a:t>5/10/2015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F5DBEE-C131-4402-8662-AE43347AA7D9}" type="slidenum">
              <a:rPr lang="en-US" smtClean="0"/>
              <a:t>‹#›</a:t>
            </a:fld>
            <a:endParaRPr lang="en-US"/>
          </a:p>
        </p:txBody>
      </p:sp>
      <p:sp>
        <p:nvSpPr>
          <p:cNvPr id="7" name="TextBox 6"/>
          <p:cNvSpPr txBox="1"/>
          <p:nvPr userDrawn="1"/>
        </p:nvSpPr>
        <p:spPr>
          <a:xfrm>
            <a:off x="9601200" y="0"/>
            <a:ext cx="2590800" cy="369332"/>
          </a:xfrm>
          <a:prstGeom prst="rect">
            <a:avLst/>
          </a:prstGeom>
          <a:noFill/>
        </p:spPr>
        <p:txBody>
          <a:bodyPr wrap="square" rtlCol="0">
            <a:spAutoFit/>
          </a:bodyPr>
          <a:lstStyle/>
          <a:p>
            <a:pPr algn="r"/>
            <a:r>
              <a:rPr lang="en-US" sz="1800" b="1" kern="1200" dirty="0" smtClean="0">
                <a:solidFill>
                  <a:schemeClr val="bg1"/>
                </a:solidFill>
                <a:effectLst/>
                <a:latin typeface="Times New Roman" panose="02020603050405020304" pitchFamily="18" charset="0"/>
                <a:ea typeface="+mn-ea"/>
                <a:cs typeface="Times New Roman" panose="02020603050405020304" pitchFamily="18" charset="0"/>
              </a:rPr>
              <a:t>FIMEC 2015</a:t>
            </a:r>
            <a:endParaRPr lang="en-US" sz="1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146607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3"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3" y="4978400"/>
            <a:ext cx="8534401" cy="1016000"/>
          </a:xfrm>
        </p:spPr>
        <p:txBody>
          <a:bodyPr anchor="t">
            <a:normAutofit/>
          </a:bodyPr>
          <a:lstStyle>
            <a:lvl1pPr marL="0" indent="0" algn="l">
              <a:buNone/>
              <a:defRPr sz="1800">
                <a:solidFill>
                  <a:schemeClr val="bg2">
                    <a:lumMod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F08482-C90A-4348-B39F-697C86BC6046}" type="datetime1">
              <a:rPr lang="en-US" smtClean="0"/>
              <a:t>5/10/2015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F5DBEE-C131-4402-8662-AE43347AA7D9}"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
        <p:nvSpPr>
          <p:cNvPr id="13" name="TextBox 12"/>
          <p:cNvSpPr txBox="1"/>
          <p:nvPr userDrawn="1"/>
        </p:nvSpPr>
        <p:spPr>
          <a:xfrm>
            <a:off x="9601200" y="0"/>
            <a:ext cx="2590800" cy="369332"/>
          </a:xfrm>
          <a:prstGeom prst="rect">
            <a:avLst/>
          </a:prstGeom>
          <a:noFill/>
        </p:spPr>
        <p:txBody>
          <a:bodyPr wrap="square" rtlCol="0">
            <a:spAutoFit/>
          </a:bodyPr>
          <a:lstStyle/>
          <a:p>
            <a:pPr algn="r"/>
            <a:r>
              <a:rPr lang="en-US" sz="1800" b="1" kern="1200" dirty="0" smtClean="0">
                <a:solidFill>
                  <a:schemeClr val="bg1"/>
                </a:solidFill>
                <a:effectLst/>
                <a:latin typeface="Times New Roman" panose="02020603050405020304" pitchFamily="18" charset="0"/>
                <a:ea typeface="+mn-ea"/>
                <a:cs typeface="Times New Roman" panose="02020603050405020304" pitchFamily="18" charset="0"/>
              </a:rPr>
              <a:t>FIMEC 2015</a:t>
            </a:r>
            <a:endParaRPr lang="en-US" sz="1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08837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3" y="4766734"/>
            <a:ext cx="8534401" cy="1227667"/>
          </a:xfrm>
        </p:spPr>
        <p:txBody>
          <a:bodyPr anchor="t">
            <a:normAutofit/>
          </a:bodyPr>
          <a:lstStyle>
            <a:lvl1pPr marL="0" indent="0" algn="l">
              <a:buNone/>
              <a:defRPr sz="1800">
                <a:solidFill>
                  <a:schemeClr val="bg2">
                    <a:lumMod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D0820F-9F71-483E-96E3-C98AE3823220}" type="datetime1">
              <a:rPr lang="en-US" smtClean="0"/>
              <a:t>5/10/2015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F5DBEE-C131-4402-8662-AE43347AA7D9}" type="slidenum">
              <a:rPr lang="en-US" smtClean="0"/>
              <a:t>‹#›</a:t>
            </a:fld>
            <a:endParaRPr lang="en-US"/>
          </a:p>
        </p:txBody>
      </p:sp>
      <p:sp>
        <p:nvSpPr>
          <p:cNvPr id="8" name="TextBox 7"/>
          <p:cNvSpPr txBox="1"/>
          <p:nvPr userDrawn="1"/>
        </p:nvSpPr>
        <p:spPr>
          <a:xfrm>
            <a:off x="9601200" y="0"/>
            <a:ext cx="2590800" cy="369332"/>
          </a:xfrm>
          <a:prstGeom prst="rect">
            <a:avLst/>
          </a:prstGeom>
          <a:noFill/>
        </p:spPr>
        <p:txBody>
          <a:bodyPr wrap="square" rtlCol="0">
            <a:spAutoFit/>
          </a:bodyPr>
          <a:lstStyle/>
          <a:p>
            <a:pPr algn="r"/>
            <a:r>
              <a:rPr lang="en-US" sz="1800" b="1" kern="1200" dirty="0" smtClean="0">
                <a:solidFill>
                  <a:schemeClr val="bg1"/>
                </a:solidFill>
                <a:effectLst/>
                <a:latin typeface="Times New Roman" panose="02020603050405020304" pitchFamily="18" charset="0"/>
                <a:ea typeface="+mn-ea"/>
                <a:cs typeface="Times New Roman" panose="02020603050405020304" pitchFamily="18" charset="0"/>
              </a:rPr>
              <a:t>FIMEC 2015</a:t>
            </a:r>
            <a:endParaRPr lang="en-US" sz="1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656938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473FAF-D284-470A-8DB5-8FD08B6357A0}" type="datetime1">
              <a:rPr lang="en-US" smtClean="0"/>
              <a:t>5/10/2015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F5DBEE-C131-4402-8662-AE43347AA7D9}" type="slidenum">
              <a:rPr lang="en-US" smtClean="0"/>
              <a:t>‹#›</a:t>
            </a:fld>
            <a:endParaRPr lang="en-US"/>
          </a:p>
        </p:txBody>
      </p:sp>
      <p:sp>
        <p:nvSpPr>
          <p:cNvPr id="7" name="TextBox 6"/>
          <p:cNvSpPr txBox="1"/>
          <p:nvPr userDrawn="1"/>
        </p:nvSpPr>
        <p:spPr>
          <a:xfrm>
            <a:off x="9601200" y="0"/>
            <a:ext cx="2590800" cy="369332"/>
          </a:xfrm>
          <a:prstGeom prst="rect">
            <a:avLst/>
          </a:prstGeom>
          <a:noFill/>
        </p:spPr>
        <p:txBody>
          <a:bodyPr wrap="square" rtlCol="0">
            <a:spAutoFit/>
          </a:bodyPr>
          <a:lstStyle/>
          <a:p>
            <a:pPr algn="r"/>
            <a:r>
              <a:rPr lang="en-US" sz="1800" b="1" kern="1200" dirty="0" smtClean="0">
                <a:solidFill>
                  <a:schemeClr val="bg1"/>
                </a:solidFill>
                <a:effectLst/>
                <a:latin typeface="Times New Roman" panose="02020603050405020304" pitchFamily="18" charset="0"/>
                <a:ea typeface="+mn-ea"/>
                <a:cs typeface="Times New Roman" panose="02020603050405020304" pitchFamily="18" charset="0"/>
              </a:rPr>
              <a:t>FIMEC 2015</a:t>
            </a:r>
            <a:endParaRPr lang="en-US" sz="1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048084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72976CB-9FFD-4E80-BEF6-243A40909341}" type="datetime1">
              <a:rPr lang="en-US" smtClean="0"/>
              <a:t>5/10/2015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F5DBEE-C131-4402-8662-AE43347AA7D9}" type="slidenum">
              <a:rPr lang="en-US" smtClean="0"/>
              <a:t>‹#›</a:t>
            </a:fld>
            <a:endParaRPr lang="en-US"/>
          </a:p>
        </p:txBody>
      </p:sp>
      <p:sp>
        <p:nvSpPr>
          <p:cNvPr id="7" name="TextBox 6"/>
          <p:cNvSpPr txBox="1"/>
          <p:nvPr userDrawn="1"/>
        </p:nvSpPr>
        <p:spPr>
          <a:xfrm>
            <a:off x="9601200" y="0"/>
            <a:ext cx="2590800" cy="369332"/>
          </a:xfrm>
          <a:prstGeom prst="rect">
            <a:avLst/>
          </a:prstGeom>
          <a:noFill/>
        </p:spPr>
        <p:txBody>
          <a:bodyPr wrap="square" rtlCol="0">
            <a:spAutoFit/>
          </a:bodyPr>
          <a:lstStyle/>
          <a:p>
            <a:pPr algn="r"/>
            <a:r>
              <a:rPr lang="en-US" sz="1800" b="1" kern="1200" dirty="0" smtClean="0">
                <a:solidFill>
                  <a:schemeClr val="bg1"/>
                </a:solidFill>
                <a:effectLst/>
                <a:latin typeface="Times New Roman" panose="02020603050405020304" pitchFamily="18" charset="0"/>
                <a:ea typeface="+mn-ea"/>
                <a:cs typeface="Times New Roman" panose="02020603050405020304" pitchFamily="18" charset="0"/>
              </a:rPr>
              <a:t>FIMEC 2015</a:t>
            </a:r>
            <a:endParaRPr lang="en-US" sz="1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753225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2C5923A-9B50-4AF7-B544-242E01A106F2}" type="datetime1">
              <a:rPr lang="en-US" smtClean="0"/>
              <a:t>5/10/2015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F5DBEE-C131-4402-8662-AE43347AA7D9}" type="slidenum">
              <a:rPr lang="en-US" smtClean="0"/>
              <a:t>‹#›</a:t>
            </a:fld>
            <a:endParaRPr lang="en-US"/>
          </a:p>
        </p:txBody>
      </p:sp>
      <p:sp>
        <p:nvSpPr>
          <p:cNvPr id="7" name="TextBox 6"/>
          <p:cNvSpPr txBox="1"/>
          <p:nvPr userDrawn="1"/>
        </p:nvSpPr>
        <p:spPr>
          <a:xfrm>
            <a:off x="9601200" y="0"/>
            <a:ext cx="2590800" cy="369332"/>
          </a:xfrm>
          <a:prstGeom prst="rect">
            <a:avLst/>
          </a:prstGeom>
          <a:noFill/>
        </p:spPr>
        <p:txBody>
          <a:bodyPr wrap="square" rtlCol="0">
            <a:spAutoFit/>
          </a:bodyPr>
          <a:lstStyle/>
          <a:p>
            <a:pPr algn="r"/>
            <a:r>
              <a:rPr lang="en-US" sz="1800" b="1" kern="1200" dirty="0" smtClean="0">
                <a:solidFill>
                  <a:schemeClr val="bg1"/>
                </a:solidFill>
                <a:effectLst/>
                <a:latin typeface="Times New Roman" panose="02020603050405020304" pitchFamily="18" charset="0"/>
                <a:ea typeface="+mn-ea"/>
                <a:cs typeface="Times New Roman" panose="02020603050405020304" pitchFamily="18" charset="0"/>
              </a:rPr>
              <a:t>FIMEC 2015</a:t>
            </a:r>
            <a:endParaRPr lang="en-US" sz="1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880437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3"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788A0D-D321-4078-8F75-19770C7738EE}" type="datetime1">
              <a:rPr lang="en-US" smtClean="0"/>
              <a:t>5/10/2015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F5DBEE-C131-4402-8662-AE43347AA7D9}" type="slidenum">
              <a:rPr lang="en-US" smtClean="0"/>
              <a:t>‹#›</a:t>
            </a:fld>
            <a:endParaRPr lang="en-US"/>
          </a:p>
        </p:txBody>
      </p:sp>
      <p:sp>
        <p:nvSpPr>
          <p:cNvPr id="7" name="TextBox 6"/>
          <p:cNvSpPr txBox="1"/>
          <p:nvPr userDrawn="1"/>
        </p:nvSpPr>
        <p:spPr>
          <a:xfrm>
            <a:off x="9601200" y="0"/>
            <a:ext cx="2590800" cy="369332"/>
          </a:xfrm>
          <a:prstGeom prst="rect">
            <a:avLst/>
          </a:prstGeom>
          <a:noFill/>
        </p:spPr>
        <p:txBody>
          <a:bodyPr wrap="square" rtlCol="0">
            <a:spAutoFit/>
          </a:bodyPr>
          <a:lstStyle/>
          <a:p>
            <a:pPr algn="r"/>
            <a:r>
              <a:rPr lang="en-US" sz="1800" b="1" kern="1200" dirty="0" smtClean="0">
                <a:solidFill>
                  <a:schemeClr val="bg1"/>
                </a:solidFill>
                <a:effectLst/>
                <a:latin typeface="Times New Roman" panose="02020603050405020304" pitchFamily="18" charset="0"/>
                <a:ea typeface="+mn-ea"/>
                <a:cs typeface="Times New Roman" panose="02020603050405020304" pitchFamily="18" charset="0"/>
              </a:rPr>
              <a:t>FIMEC 2015</a:t>
            </a:r>
            <a:endParaRPr lang="en-US" sz="1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826281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3" y="685802"/>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4"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CABB8EB-3173-46A8-8868-1569B5B9794D}" type="datetime1">
              <a:rPr lang="en-US" smtClean="0"/>
              <a:t>5/10/2015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F5DBEE-C131-4402-8662-AE43347AA7D9}" type="slidenum">
              <a:rPr lang="en-US" smtClean="0"/>
              <a:t>‹#›</a:t>
            </a:fld>
            <a:endParaRPr lang="en-US"/>
          </a:p>
        </p:txBody>
      </p:sp>
      <p:sp>
        <p:nvSpPr>
          <p:cNvPr id="8" name="TextBox 7"/>
          <p:cNvSpPr txBox="1"/>
          <p:nvPr userDrawn="1"/>
        </p:nvSpPr>
        <p:spPr>
          <a:xfrm>
            <a:off x="9601200" y="0"/>
            <a:ext cx="2590800" cy="369332"/>
          </a:xfrm>
          <a:prstGeom prst="rect">
            <a:avLst/>
          </a:prstGeom>
          <a:noFill/>
        </p:spPr>
        <p:txBody>
          <a:bodyPr wrap="square" rtlCol="0">
            <a:spAutoFit/>
          </a:bodyPr>
          <a:lstStyle/>
          <a:p>
            <a:pPr algn="r"/>
            <a:r>
              <a:rPr lang="en-US" sz="1800" b="1" kern="1200" dirty="0" smtClean="0">
                <a:solidFill>
                  <a:schemeClr val="bg1"/>
                </a:solidFill>
                <a:effectLst/>
                <a:latin typeface="Times New Roman" panose="02020603050405020304" pitchFamily="18" charset="0"/>
                <a:ea typeface="+mn-ea"/>
                <a:cs typeface="Times New Roman" panose="02020603050405020304" pitchFamily="18" charset="0"/>
              </a:rPr>
              <a:t>FIMEC 2015</a:t>
            </a:r>
            <a:endParaRPr lang="en-US" sz="1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056354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1" y="685800"/>
            <a:ext cx="4649787" cy="576262"/>
          </a:xfrm>
        </p:spPr>
        <p:txBody>
          <a:bodyPr anchor="b">
            <a:noAutofit/>
          </a:bodyPr>
          <a:lstStyle>
            <a:lvl1pPr marL="0" indent="0">
              <a:buNone/>
              <a:defRPr sz="28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3"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5" cy="576262"/>
          </a:xfrm>
        </p:spPr>
        <p:txBody>
          <a:bodyPr anchor="b">
            <a:noAutofit/>
          </a:bodyPr>
          <a:lstStyle>
            <a:lvl1pPr marL="0" indent="0">
              <a:buNone/>
              <a:defRPr sz="28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6"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E06170F-6C1C-44B4-9C56-CB51142E2C43}" type="datetime1">
              <a:rPr lang="en-US" smtClean="0"/>
              <a:t>5/10/2015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F5DBEE-C131-4402-8662-AE43347AA7D9}" type="slidenum">
              <a:rPr lang="en-US" smtClean="0"/>
              <a:t>‹#›</a:t>
            </a:fld>
            <a:endParaRPr lang="en-US"/>
          </a:p>
        </p:txBody>
      </p:sp>
      <p:sp>
        <p:nvSpPr>
          <p:cNvPr id="10" name="TextBox 9"/>
          <p:cNvSpPr txBox="1"/>
          <p:nvPr userDrawn="1"/>
        </p:nvSpPr>
        <p:spPr>
          <a:xfrm>
            <a:off x="9601200" y="0"/>
            <a:ext cx="2590800" cy="369332"/>
          </a:xfrm>
          <a:prstGeom prst="rect">
            <a:avLst/>
          </a:prstGeom>
          <a:noFill/>
        </p:spPr>
        <p:txBody>
          <a:bodyPr wrap="square" rtlCol="0">
            <a:spAutoFit/>
          </a:bodyPr>
          <a:lstStyle/>
          <a:p>
            <a:pPr algn="r"/>
            <a:r>
              <a:rPr lang="en-US" sz="1800" b="1" kern="1200" dirty="0" smtClean="0">
                <a:solidFill>
                  <a:schemeClr val="bg1"/>
                </a:solidFill>
                <a:effectLst/>
                <a:latin typeface="Times New Roman" panose="02020603050405020304" pitchFamily="18" charset="0"/>
                <a:ea typeface="+mn-ea"/>
                <a:cs typeface="Times New Roman" panose="02020603050405020304" pitchFamily="18" charset="0"/>
              </a:rPr>
              <a:t>FIMEC 2015</a:t>
            </a:r>
            <a:endParaRPr lang="en-US" sz="1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835870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FB43CC6-9BE7-4BDD-8105-D199266263BC}" type="datetime1">
              <a:rPr lang="en-US" smtClean="0"/>
              <a:t>5/10/2015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F5DBEE-C131-4402-8662-AE43347AA7D9}" type="slidenum">
              <a:rPr lang="en-US" smtClean="0"/>
              <a:t>‹#›</a:t>
            </a:fld>
            <a:endParaRPr lang="en-US"/>
          </a:p>
        </p:txBody>
      </p:sp>
      <p:sp>
        <p:nvSpPr>
          <p:cNvPr id="6" name="TextBox 5"/>
          <p:cNvSpPr txBox="1"/>
          <p:nvPr userDrawn="1"/>
        </p:nvSpPr>
        <p:spPr>
          <a:xfrm>
            <a:off x="9601200" y="0"/>
            <a:ext cx="2590800" cy="369332"/>
          </a:xfrm>
          <a:prstGeom prst="rect">
            <a:avLst/>
          </a:prstGeom>
          <a:noFill/>
        </p:spPr>
        <p:txBody>
          <a:bodyPr wrap="square" rtlCol="0">
            <a:spAutoFit/>
          </a:bodyPr>
          <a:lstStyle/>
          <a:p>
            <a:pPr algn="r"/>
            <a:r>
              <a:rPr lang="en-US" sz="1800" b="1" kern="1200" dirty="0" smtClean="0">
                <a:solidFill>
                  <a:schemeClr val="bg1"/>
                </a:solidFill>
                <a:effectLst/>
                <a:latin typeface="Times New Roman" panose="02020603050405020304" pitchFamily="18" charset="0"/>
                <a:ea typeface="+mn-ea"/>
                <a:cs typeface="Times New Roman" panose="02020603050405020304" pitchFamily="18" charset="0"/>
              </a:rPr>
              <a:t>FIMEC 2015</a:t>
            </a:r>
            <a:endParaRPr lang="en-US" sz="1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206363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2A92A8-8667-431F-AB0F-688954CD4956}" type="datetime1">
              <a:rPr lang="en-US" smtClean="0"/>
              <a:t>5/10/2015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F5DBEE-C131-4402-8662-AE43347AA7D9}" type="slidenum">
              <a:rPr lang="en-US" smtClean="0"/>
              <a:t>‹#›</a:t>
            </a:fld>
            <a:endParaRPr lang="en-US"/>
          </a:p>
        </p:txBody>
      </p:sp>
      <p:sp>
        <p:nvSpPr>
          <p:cNvPr id="5" name="TextBox 4"/>
          <p:cNvSpPr txBox="1"/>
          <p:nvPr userDrawn="1"/>
        </p:nvSpPr>
        <p:spPr>
          <a:xfrm>
            <a:off x="9601200" y="0"/>
            <a:ext cx="2590800" cy="369332"/>
          </a:xfrm>
          <a:prstGeom prst="rect">
            <a:avLst/>
          </a:prstGeom>
          <a:noFill/>
        </p:spPr>
        <p:txBody>
          <a:bodyPr wrap="square" rtlCol="0">
            <a:spAutoFit/>
          </a:bodyPr>
          <a:lstStyle/>
          <a:p>
            <a:pPr algn="r"/>
            <a:r>
              <a:rPr lang="en-US" sz="1800" b="1" kern="1200" dirty="0" smtClean="0">
                <a:solidFill>
                  <a:schemeClr val="bg1"/>
                </a:solidFill>
                <a:effectLst/>
                <a:latin typeface="Times New Roman" panose="02020603050405020304" pitchFamily="18" charset="0"/>
                <a:ea typeface="+mn-ea"/>
                <a:cs typeface="Times New Roman" panose="02020603050405020304" pitchFamily="18" charset="0"/>
              </a:rPr>
              <a:t>FIMEC 2015</a:t>
            </a:r>
            <a:endParaRPr lang="en-US" sz="1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320573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3"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801"/>
            <a:ext cx="3657600" cy="2091267"/>
          </a:xfrm>
        </p:spPr>
        <p:txBody>
          <a:bodyPr anchor="t">
            <a:normAutofit/>
          </a:bodyPr>
          <a:lstStyle>
            <a:lvl1pPr marL="0" indent="0">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31E7E9-1753-4AEA-AA65-F9E5BC687F48}" type="datetime1">
              <a:rPr lang="en-US" smtClean="0"/>
              <a:t>5/10/2015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F5DBEE-C131-4402-8662-AE43347AA7D9}" type="slidenum">
              <a:rPr lang="en-US" smtClean="0"/>
              <a:t>‹#›</a:t>
            </a:fld>
            <a:endParaRPr lang="en-US"/>
          </a:p>
        </p:txBody>
      </p:sp>
      <p:sp>
        <p:nvSpPr>
          <p:cNvPr id="8" name="TextBox 7"/>
          <p:cNvSpPr txBox="1"/>
          <p:nvPr userDrawn="1"/>
        </p:nvSpPr>
        <p:spPr>
          <a:xfrm>
            <a:off x="9601200" y="0"/>
            <a:ext cx="2590800" cy="369332"/>
          </a:xfrm>
          <a:prstGeom prst="rect">
            <a:avLst/>
          </a:prstGeom>
          <a:noFill/>
        </p:spPr>
        <p:txBody>
          <a:bodyPr wrap="square" rtlCol="0">
            <a:spAutoFit/>
          </a:bodyPr>
          <a:lstStyle/>
          <a:p>
            <a:pPr algn="r"/>
            <a:r>
              <a:rPr lang="en-US" sz="1800" b="1" kern="1200" dirty="0" smtClean="0">
                <a:solidFill>
                  <a:schemeClr val="bg1"/>
                </a:solidFill>
                <a:effectLst/>
                <a:latin typeface="Times New Roman" panose="02020603050405020304" pitchFamily="18" charset="0"/>
                <a:ea typeface="+mn-ea"/>
                <a:cs typeface="Times New Roman" panose="02020603050405020304" pitchFamily="18" charset="0"/>
              </a:rPr>
              <a:t>FIMEC 2015</a:t>
            </a:r>
            <a:endParaRPr lang="en-US" sz="1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803398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3" y="914400"/>
            <a:ext cx="3280975"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3" y="2777067"/>
            <a:ext cx="6021388" cy="2048933"/>
          </a:xfrm>
        </p:spPr>
        <p:txBody>
          <a:bodyPr anchor="t">
            <a:normAutofit/>
          </a:bodyPr>
          <a:lstStyle>
            <a:lvl1pPr marL="0" indent="0">
              <a:buNone/>
              <a:defRPr sz="18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B7750C-B081-4B34-9976-7D6AD069270D}" type="datetime1">
              <a:rPr lang="en-US" smtClean="0"/>
              <a:t>5/10/2015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F5DBEE-C131-4402-8662-AE43347AA7D9}" type="slidenum">
              <a:rPr lang="en-US" smtClean="0"/>
              <a:t>‹#›</a:t>
            </a:fld>
            <a:endParaRPr lang="en-US"/>
          </a:p>
        </p:txBody>
      </p:sp>
      <p:sp>
        <p:nvSpPr>
          <p:cNvPr id="8" name="TextBox 7"/>
          <p:cNvSpPr txBox="1"/>
          <p:nvPr userDrawn="1"/>
        </p:nvSpPr>
        <p:spPr>
          <a:xfrm>
            <a:off x="9601200" y="0"/>
            <a:ext cx="2590800" cy="369332"/>
          </a:xfrm>
          <a:prstGeom prst="rect">
            <a:avLst/>
          </a:prstGeom>
          <a:noFill/>
        </p:spPr>
        <p:txBody>
          <a:bodyPr wrap="square" rtlCol="0">
            <a:spAutoFit/>
          </a:bodyPr>
          <a:lstStyle/>
          <a:p>
            <a:pPr algn="r"/>
            <a:r>
              <a:rPr lang="en-US" sz="1800" b="1" kern="1200" dirty="0" smtClean="0">
                <a:solidFill>
                  <a:schemeClr val="bg1"/>
                </a:solidFill>
                <a:effectLst/>
                <a:latin typeface="Times New Roman" panose="02020603050405020304" pitchFamily="18" charset="0"/>
                <a:ea typeface="+mn-ea"/>
                <a:cs typeface="Times New Roman" panose="02020603050405020304" pitchFamily="18" charset="0"/>
              </a:rPr>
              <a:t>FIMEC 2015</a:t>
            </a:r>
            <a:endParaRPr lang="en-US" sz="1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026325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16000"/>
            <a:lum/>
          </a:blip>
          <a:srcRect/>
          <a:stretch>
            <a:fillRect l="-23000" r="-23000"/>
          </a:stretch>
        </a:blipFill>
        <a:effectLst/>
      </p:bgPr>
    </p:bg>
    <p:spTree>
      <p:nvGrpSpPr>
        <p:cNvPr id="1" name=""/>
        <p:cNvGrpSpPr/>
        <p:nvPr/>
      </p:nvGrpSpPr>
      <p:grpSpPr>
        <a:xfrm>
          <a:off x="0" y="0"/>
          <a:ext cx="0" cy="0"/>
          <a:chOff x="0" y="0"/>
          <a:chExt cx="0" cy="0"/>
        </a:xfrm>
      </p:grpSpPr>
      <p:grpSp>
        <p:nvGrpSpPr>
          <p:cNvPr id="7" name="Group 6"/>
          <p:cNvGrpSpPr/>
          <p:nvPr/>
        </p:nvGrpSpPr>
        <p:grpSpPr>
          <a:xfrm>
            <a:off x="9206969" y="2963335"/>
            <a:ext cx="2981859"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4"/>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2"/>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2"/>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6B359B8A-8419-4BA8-8950-B7E21E655617}" type="datetime1">
              <a:rPr lang="en-US" smtClean="0"/>
              <a:t>5/10/2015</a:t>
            </a:fld>
            <a:endParaRPr lang="en-US"/>
          </a:p>
        </p:txBody>
      </p:sp>
      <p:sp>
        <p:nvSpPr>
          <p:cNvPr id="5" name="Footer Placeholder 4"/>
          <p:cNvSpPr>
            <a:spLocks noGrp="1"/>
          </p:cNvSpPr>
          <p:nvPr>
            <p:ph type="ftr" sz="quarter" idx="3"/>
          </p:nvPr>
        </p:nvSpPr>
        <p:spPr>
          <a:xfrm>
            <a:off x="684212" y="6172202"/>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7"/>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EDF5DBEE-C131-4402-8662-AE43347AA7D9}" type="slidenum">
              <a:rPr lang="en-US" smtClean="0"/>
              <a:t>‹#›</a:t>
            </a:fld>
            <a:endParaRPr lang="en-US"/>
          </a:p>
        </p:txBody>
      </p:sp>
    </p:spTree>
    <p:extLst>
      <p:ext uri="{BB962C8B-B14F-4D97-AF65-F5344CB8AC3E}">
        <p14:creationId xmlns:p14="http://schemas.microsoft.com/office/powerpoint/2010/main" val="2570513193"/>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hf hdr="0" ftr="0" dt="0"/>
  <p:txStyles>
    <p:titleStyle>
      <a:lvl1pPr algn="l" defTabSz="457189"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44" indent="-285744" algn="l" defTabSz="457189"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32" indent="-285744" algn="l" defTabSz="457189"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21" indent="-285744" algn="l" defTabSz="457189"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12" indent="-171446" algn="l" defTabSz="457189"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01" indent="-171446" algn="l" defTabSz="457189"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537" indent="-228594" algn="l" defTabSz="457189"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726" indent="-228594" algn="l" defTabSz="457189"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8914" indent="-228594" algn="l" defTabSz="457189"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103" indent="-228594" algn="l" defTabSz="457189"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Layout" Target="../diagrams/layout1.xml"/><Relationship Id="rId7" Type="http://schemas.openxmlformats.org/officeDocument/2006/relationships/image" Target="../media/image3.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3.xml"/><Relationship Id="rId7" Type="http://schemas.openxmlformats.org/officeDocument/2006/relationships/image" Target="../media/image1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image" Target="../media/image14.png"/><Relationship Id="rId4" Type="http://schemas.openxmlformats.org/officeDocument/2006/relationships/diagramQuickStyle" Target="../diagrams/quickStyle3.xml"/><Relationship Id="rId9"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diagramLayout" Target="../diagrams/layout4.xml"/><Relationship Id="rId7" Type="http://schemas.openxmlformats.org/officeDocument/2006/relationships/image" Target="../media/image23.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Layout" Target="../diagrams/layout5.xml"/><Relationship Id="rId7" Type="http://schemas.openxmlformats.org/officeDocument/2006/relationships/image" Target="../media/image24.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26.jpeg"/></Relationships>
</file>

<file path=ppt/slides/_rels/slide2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Layout" Target="../diagrams/layout6.xml"/><Relationship Id="rId7" Type="http://schemas.openxmlformats.org/officeDocument/2006/relationships/image" Target="../media/image27.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464697" y="369332"/>
            <a:ext cx="11197652" cy="2677648"/>
          </a:xfrm>
        </p:spPr>
        <p:txBody>
          <a:bodyPr/>
          <a:lstStyle/>
          <a:p>
            <a:pPr algn="ctr"/>
            <a:r>
              <a:rPr lang="en-IE" sz="3600" b="1" dirty="0">
                <a:solidFill>
                  <a:schemeClr val="bg1"/>
                </a:solidFill>
              </a:rPr>
              <a:t>SILVER NANOPARTICLES - SYNTHESIS, CHARACTERISATION AND THEIR APPLICATION AS POLYMER REINFORCEMENT</a:t>
            </a:r>
            <a:r>
              <a:rPr lang="en-US" sz="3200" b="1" dirty="0">
                <a:solidFill>
                  <a:schemeClr val="bg1"/>
                </a:solidFill>
              </a:rPr>
              <a:t/>
            </a:r>
            <a:br>
              <a:rPr lang="en-US" sz="3200" b="1" dirty="0">
                <a:solidFill>
                  <a:schemeClr val="bg1"/>
                </a:solidFill>
              </a:rPr>
            </a:br>
            <a:endParaRPr lang="en-US" sz="3200" dirty="0">
              <a:solidFill>
                <a:schemeClr val="bg1"/>
              </a:solidFill>
            </a:endParaRPr>
          </a:p>
        </p:txBody>
      </p:sp>
      <p:sp>
        <p:nvSpPr>
          <p:cNvPr id="3" name="Subtitle 2"/>
          <p:cNvSpPr>
            <a:spLocks noGrp="1"/>
          </p:cNvSpPr>
          <p:nvPr>
            <p:ph type="subTitle" idx="1"/>
          </p:nvPr>
        </p:nvSpPr>
        <p:spPr>
          <a:xfrm>
            <a:off x="0" y="3265139"/>
            <a:ext cx="12085983" cy="861420"/>
          </a:xfrm>
        </p:spPr>
        <p:txBody>
          <a:bodyPr>
            <a:noAutofit/>
          </a:bodyPr>
          <a:lstStyle/>
          <a:p>
            <a:pPr algn="ctr"/>
            <a:r>
              <a:rPr lang="en-GB" sz="3600" b="1" dirty="0">
                <a:solidFill>
                  <a:srgbClr val="C00000"/>
                </a:solidFill>
                <a:latin typeface="Times New Roman" panose="02020603050405020304" pitchFamily="18" charset="0"/>
                <a:cs typeface="Times New Roman" panose="02020603050405020304" pitchFamily="18" charset="0"/>
              </a:rPr>
              <a:t>Humair </a:t>
            </a:r>
            <a:r>
              <a:rPr lang="en-GB" sz="3600" b="1" dirty="0" smtClean="0">
                <a:solidFill>
                  <a:srgbClr val="C00000"/>
                </a:solidFill>
                <a:latin typeface="Times New Roman" panose="02020603050405020304" pitchFamily="18" charset="0"/>
                <a:cs typeface="Times New Roman" panose="02020603050405020304" pitchFamily="18" charset="0"/>
              </a:rPr>
              <a:t>Ahmed*, </a:t>
            </a:r>
            <a:r>
              <a:rPr lang="en-GB" sz="3600" b="1" dirty="0">
                <a:solidFill>
                  <a:srgbClr val="C00000"/>
                </a:solidFill>
                <a:latin typeface="Times New Roman" panose="02020603050405020304" pitchFamily="18" charset="0"/>
                <a:cs typeface="Times New Roman" panose="02020603050405020304" pitchFamily="18" charset="0"/>
              </a:rPr>
              <a:t>S.M </a:t>
            </a:r>
            <a:r>
              <a:rPr lang="en-GB" sz="3600" b="1" dirty="0" err="1" smtClean="0">
                <a:solidFill>
                  <a:srgbClr val="C00000"/>
                </a:solidFill>
                <a:latin typeface="Times New Roman" panose="02020603050405020304" pitchFamily="18" charset="0"/>
                <a:cs typeface="Times New Roman" panose="02020603050405020304" pitchFamily="18" charset="0"/>
              </a:rPr>
              <a:t>Mohsin</a:t>
            </a:r>
            <a:r>
              <a:rPr lang="en-GB" sz="3600" b="1" dirty="0" smtClean="0">
                <a:solidFill>
                  <a:srgbClr val="C00000"/>
                </a:solidFill>
                <a:latin typeface="Times New Roman" panose="02020603050405020304" pitchFamily="18" charset="0"/>
                <a:cs typeface="Times New Roman" panose="02020603050405020304" pitchFamily="18" charset="0"/>
              </a:rPr>
              <a:t> and </a:t>
            </a:r>
            <a:r>
              <a:rPr lang="en-GB" sz="3600" b="1" dirty="0">
                <a:solidFill>
                  <a:srgbClr val="C00000"/>
                </a:solidFill>
                <a:latin typeface="Times New Roman" panose="02020603050405020304" pitchFamily="18" charset="0"/>
                <a:cs typeface="Times New Roman" panose="02020603050405020304" pitchFamily="18" charset="0"/>
              </a:rPr>
              <a:t>M. </a:t>
            </a:r>
            <a:r>
              <a:rPr lang="en-GB" sz="3600" b="1" dirty="0" err="1" smtClean="0">
                <a:solidFill>
                  <a:srgbClr val="C00000"/>
                </a:solidFill>
                <a:latin typeface="Times New Roman" panose="02020603050405020304" pitchFamily="18" charset="0"/>
                <a:cs typeface="Times New Roman" panose="02020603050405020304" pitchFamily="18" charset="0"/>
              </a:rPr>
              <a:t>Faizan</a:t>
            </a:r>
            <a:endParaRPr lang="en-GB" sz="3600" b="1" dirty="0" smtClean="0">
              <a:solidFill>
                <a:srgbClr val="C00000"/>
              </a:solidFill>
              <a:latin typeface="Times New Roman" panose="02020603050405020304" pitchFamily="18" charset="0"/>
              <a:cs typeface="Times New Roman" panose="02020603050405020304" pitchFamily="18" charset="0"/>
            </a:endParaRPr>
          </a:p>
          <a:p>
            <a:pPr algn="ctr"/>
            <a:r>
              <a:rPr lang="en-GB" sz="2800" b="1" dirty="0" smtClean="0">
                <a:solidFill>
                  <a:srgbClr val="C00000"/>
                </a:solidFill>
                <a:latin typeface="Times New Roman" panose="02020603050405020304" pitchFamily="18" charset="0"/>
                <a:cs typeface="Times New Roman" panose="02020603050405020304" pitchFamily="18" charset="0"/>
              </a:rPr>
              <a:t>Lecturer</a:t>
            </a:r>
            <a:endParaRPr lang="en-GB" sz="2800" b="1" dirty="0">
              <a:solidFill>
                <a:srgbClr val="C00000"/>
              </a:solidFill>
              <a:latin typeface="Times New Roman" panose="02020603050405020304" pitchFamily="18" charset="0"/>
              <a:cs typeface="Times New Roman" panose="02020603050405020304" pitchFamily="18" charset="0"/>
            </a:endParaRPr>
          </a:p>
          <a:p>
            <a:pPr algn="ctr">
              <a:spcBef>
                <a:spcPts val="0"/>
              </a:spcBef>
            </a:pPr>
            <a:r>
              <a:rPr lang="en-GB" sz="2800" b="1" dirty="0">
                <a:solidFill>
                  <a:srgbClr val="C00000"/>
                </a:solidFill>
                <a:latin typeface="Times New Roman" panose="02020603050405020304" pitchFamily="18" charset="0"/>
                <a:cs typeface="Times New Roman" panose="02020603050405020304" pitchFamily="18" charset="0"/>
              </a:rPr>
              <a:t>Department of Materials Engineering, </a:t>
            </a:r>
          </a:p>
          <a:p>
            <a:pPr algn="ctr">
              <a:spcBef>
                <a:spcPts val="0"/>
              </a:spcBef>
            </a:pPr>
            <a:r>
              <a:rPr lang="en-GB" sz="2800" b="1" dirty="0">
                <a:solidFill>
                  <a:srgbClr val="C00000"/>
                </a:solidFill>
                <a:latin typeface="Times New Roman" panose="02020603050405020304" pitchFamily="18" charset="0"/>
                <a:cs typeface="Times New Roman" panose="02020603050405020304" pitchFamily="18" charset="0"/>
              </a:rPr>
              <a:t>NED University of Engineering &amp; Technology, Karachi, Pakistan</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9601200" y="0"/>
            <a:ext cx="2590800" cy="369332"/>
          </a:xfrm>
          <a:prstGeom prst="rect">
            <a:avLst/>
          </a:prstGeom>
          <a:noFill/>
        </p:spPr>
        <p:txBody>
          <a:bodyPr wrap="square" rtlCol="0">
            <a:spAutoFit/>
          </a:bodyPr>
          <a:lstStyle/>
          <a:p>
            <a:pPr algn="r"/>
            <a:r>
              <a:rPr lang="en-US" b="1" dirty="0">
                <a:solidFill>
                  <a:schemeClr val="bg1"/>
                </a:solidFill>
                <a:latin typeface="Times New Roman" panose="02020603050405020304" pitchFamily="18" charset="0"/>
                <a:cs typeface="Times New Roman" panose="02020603050405020304" pitchFamily="18" charset="0"/>
              </a:rPr>
              <a:t>FIMEC 2015</a:t>
            </a:r>
          </a:p>
        </p:txBody>
      </p:sp>
    </p:spTree>
    <p:extLst>
      <p:ext uri="{BB962C8B-B14F-4D97-AF65-F5344CB8AC3E}">
        <p14:creationId xmlns:p14="http://schemas.microsoft.com/office/powerpoint/2010/main" val="33644488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135424119"/>
              </p:ext>
            </p:extLst>
          </p:nvPr>
        </p:nvGraphicFramePr>
        <p:xfrm>
          <a:off x="580572" y="246744"/>
          <a:ext cx="10682515" cy="3722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http://t0.gstatic.com/images?q=tbn:ANd9GcSm4jJTRSkg2dvbD-XO_vJEI0n8_JjaiybHZLFBoPNVoa17D_9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121" y="3218920"/>
            <a:ext cx="3994235" cy="28273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55650" y="6104900"/>
            <a:ext cx="2543175" cy="707886"/>
          </a:xfrm>
          <a:prstGeom prst="rect">
            <a:avLst/>
          </a:prstGeom>
          <a:noFill/>
        </p:spPr>
        <p:txBody>
          <a:bodyPr wrap="square" rtlCol="0">
            <a:spAutoFit/>
          </a:bodyPr>
          <a:lstStyle/>
          <a:p>
            <a:pPr algn="ctr"/>
            <a:r>
              <a:rPr lang="en-US" sz="2000" b="1" dirty="0" smtClean="0">
                <a:solidFill>
                  <a:schemeClr val="bg1"/>
                </a:solidFill>
              </a:rPr>
              <a:t>Figure No.2</a:t>
            </a:r>
          </a:p>
          <a:p>
            <a:pPr algn="ctr"/>
            <a:r>
              <a:rPr lang="en-US" sz="2000" b="1" dirty="0" smtClean="0">
                <a:solidFill>
                  <a:schemeClr val="bg1"/>
                </a:solidFill>
              </a:rPr>
              <a:t>Silver </a:t>
            </a:r>
            <a:r>
              <a:rPr lang="en-US" sz="2000" b="1" dirty="0">
                <a:solidFill>
                  <a:schemeClr val="bg1"/>
                </a:solidFill>
              </a:rPr>
              <a:t>Nitrate</a:t>
            </a:r>
          </a:p>
        </p:txBody>
      </p:sp>
      <p:pic>
        <p:nvPicPr>
          <p:cNvPr id="1027" name="Picture 3" descr="H:\Mid-Session Presentation\DSC02652.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823" t="22794" r="28821" b="8634"/>
          <a:stretch/>
        </p:blipFill>
        <p:spPr bwMode="auto">
          <a:xfrm>
            <a:off x="4843316" y="3228779"/>
            <a:ext cx="2833659" cy="280766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843316" y="6104900"/>
            <a:ext cx="2543175" cy="707886"/>
          </a:xfrm>
          <a:prstGeom prst="rect">
            <a:avLst/>
          </a:prstGeom>
          <a:noFill/>
        </p:spPr>
        <p:txBody>
          <a:bodyPr wrap="square" rtlCol="0">
            <a:spAutoFit/>
          </a:bodyPr>
          <a:lstStyle/>
          <a:p>
            <a:pPr algn="ctr"/>
            <a:r>
              <a:rPr lang="en-US" sz="2000" b="1" dirty="0" smtClean="0">
                <a:solidFill>
                  <a:schemeClr val="bg1"/>
                </a:solidFill>
              </a:rPr>
              <a:t>Figure No.3</a:t>
            </a:r>
          </a:p>
          <a:p>
            <a:pPr algn="ctr"/>
            <a:r>
              <a:rPr lang="en-US" sz="2000" b="1" dirty="0" smtClean="0">
                <a:solidFill>
                  <a:schemeClr val="bg1"/>
                </a:solidFill>
              </a:rPr>
              <a:t>Glucose</a:t>
            </a:r>
            <a:endParaRPr lang="en-US" sz="2000" b="1" dirty="0">
              <a:solidFill>
                <a:schemeClr val="bg1"/>
              </a:solidFill>
            </a:endParaRPr>
          </a:p>
        </p:txBody>
      </p:sp>
      <p:sp>
        <p:nvSpPr>
          <p:cNvPr id="8" name="TextBox 7"/>
          <p:cNvSpPr txBox="1"/>
          <p:nvPr/>
        </p:nvSpPr>
        <p:spPr>
          <a:xfrm>
            <a:off x="7629979" y="6105295"/>
            <a:ext cx="2543175" cy="707886"/>
          </a:xfrm>
          <a:prstGeom prst="rect">
            <a:avLst/>
          </a:prstGeom>
          <a:noFill/>
        </p:spPr>
        <p:txBody>
          <a:bodyPr wrap="square" rtlCol="0">
            <a:spAutoFit/>
          </a:bodyPr>
          <a:lstStyle/>
          <a:p>
            <a:pPr algn="ctr"/>
            <a:r>
              <a:rPr lang="en-US" sz="2000" b="1" dirty="0" smtClean="0">
                <a:solidFill>
                  <a:schemeClr val="bg1"/>
                </a:solidFill>
              </a:rPr>
              <a:t>Figure No.4</a:t>
            </a:r>
          </a:p>
          <a:p>
            <a:pPr algn="ctr"/>
            <a:r>
              <a:rPr lang="en-US" sz="2000" b="1" dirty="0" err="1" smtClean="0">
                <a:solidFill>
                  <a:schemeClr val="bg1"/>
                </a:solidFill>
              </a:rPr>
              <a:t>Diethylamine</a:t>
            </a:r>
            <a:endParaRPr lang="en-US" sz="2000" b="1" dirty="0">
              <a:solidFill>
                <a:schemeClr val="bg1"/>
              </a:solidFill>
            </a:endParaRPr>
          </a:p>
        </p:txBody>
      </p:sp>
      <p:pic>
        <p:nvPicPr>
          <p:cNvPr id="4" name="Picture 2" descr="D:\Assignment\DSC0264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17003" y="3228779"/>
            <a:ext cx="2356151" cy="28273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16FDCBAC-8FFE-4D8A-A4DB-344DB5A2B0F8}" type="slidenum">
              <a:rPr lang="en-US" smtClean="0"/>
              <a:t>10</a:t>
            </a:fld>
            <a:endParaRPr lang="en-US"/>
          </a:p>
        </p:txBody>
      </p:sp>
    </p:spTree>
    <p:extLst>
      <p:ext uri="{BB962C8B-B14F-4D97-AF65-F5344CB8AC3E}">
        <p14:creationId xmlns:p14="http://schemas.microsoft.com/office/powerpoint/2010/main" val="2143680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770419094"/>
              </p:ext>
            </p:extLst>
          </p:nvPr>
        </p:nvGraphicFramePr>
        <p:xfrm>
          <a:off x="1676400" y="304800"/>
          <a:ext cx="8229600" cy="312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p:cNvSpPr txBox="1"/>
          <p:nvPr/>
        </p:nvSpPr>
        <p:spPr>
          <a:xfrm>
            <a:off x="1771651" y="2965452"/>
            <a:ext cx="8001000" cy="400110"/>
          </a:xfrm>
          <a:prstGeom prst="rect">
            <a:avLst/>
          </a:prstGeom>
          <a:noFill/>
        </p:spPr>
        <p:txBody>
          <a:bodyPr wrap="square" rtlCol="0">
            <a:spAutoFit/>
          </a:bodyPr>
          <a:lstStyle/>
          <a:p>
            <a:r>
              <a:rPr lang="en-US" sz="2000" b="1" dirty="0" smtClean="0">
                <a:solidFill>
                  <a:schemeClr val="bg1"/>
                </a:solidFill>
              </a:rPr>
              <a:t>Table No. 1: </a:t>
            </a:r>
            <a:r>
              <a:rPr lang="en-US" sz="2000" b="1" dirty="0">
                <a:solidFill>
                  <a:schemeClr val="bg1"/>
                </a:solidFill>
              </a:rPr>
              <a:t>Reaction parameters for </a:t>
            </a:r>
            <a:r>
              <a:rPr lang="en-US" sz="2000" b="1" dirty="0" err="1">
                <a:solidFill>
                  <a:schemeClr val="bg1"/>
                </a:solidFill>
              </a:rPr>
              <a:t>AgNPs</a:t>
            </a:r>
            <a:r>
              <a:rPr lang="en-US" sz="2000" b="1" dirty="0">
                <a:solidFill>
                  <a:schemeClr val="bg1"/>
                </a:solidFill>
              </a:rPr>
              <a:t> synthesis </a:t>
            </a:r>
            <a:r>
              <a:rPr lang="en-US" sz="2000" b="1" dirty="0" smtClean="0">
                <a:solidFill>
                  <a:schemeClr val="bg1"/>
                </a:solidFill>
              </a:rPr>
              <a:t>[5]</a:t>
            </a:r>
            <a:endParaRPr lang="en-US" sz="2000" b="1" dirty="0">
              <a:solidFill>
                <a:schemeClr val="bg1"/>
              </a:solidFill>
            </a:endParaRPr>
          </a:p>
        </p:txBody>
      </p:sp>
      <p:sp>
        <p:nvSpPr>
          <p:cNvPr id="2" name="Slide Number Placeholder 1"/>
          <p:cNvSpPr>
            <a:spLocks noGrp="1"/>
          </p:cNvSpPr>
          <p:nvPr>
            <p:ph type="sldNum" sz="quarter" idx="12"/>
          </p:nvPr>
        </p:nvSpPr>
        <p:spPr/>
        <p:txBody>
          <a:bodyPr/>
          <a:lstStyle/>
          <a:p>
            <a:fld id="{16FDCBAC-8FFE-4D8A-A4DB-344DB5A2B0F8}" type="slidenum">
              <a:rPr lang="en-US" smtClean="0"/>
              <a:t>11</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3171795109"/>
              </p:ext>
            </p:extLst>
          </p:nvPr>
        </p:nvGraphicFramePr>
        <p:xfrm>
          <a:off x="717551" y="3371911"/>
          <a:ext cx="10787895" cy="1981140"/>
        </p:xfrm>
        <a:graphic>
          <a:graphicData uri="http://schemas.openxmlformats.org/drawingml/2006/table">
            <a:tbl>
              <a:tblPr firstRow="1" bandRow="1">
                <a:tableStyleId>{69CF1AB2-1976-4502-BF36-3FF5EA218861}</a:tableStyleId>
              </a:tblPr>
              <a:tblGrid>
                <a:gridCol w="3595965"/>
                <a:gridCol w="3595965"/>
                <a:gridCol w="3595965"/>
              </a:tblGrid>
              <a:tr h="1254391">
                <a:tc>
                  <a:txBody>
                    <a:bodyPr/>
                    <a:lstStyle/>
                    <a:p>
                      <a:pPr algn="ctr"/>
                      <a:r>
                        <a:rPr lang="en-US" sz="2400" dirty="0" smtClean="0"/>
                        <a:t>Concentration of AgNO</a:t>
                      </a:r>
                      <a:r>
                        <a:rPr lang="en-US" sz="2400" baseline="-25000" dirty="0" smtClean="0"/>
                        <a:t>3 </a:t>
                      </a:r>
                      <a:r>
                        <a:rPr lang="en-US" sz="2400" baseline="0" dirty="0" smtClean="0"/>
                        <a:t>(</a:t>
                      </a:r>
                      <a:r>
                        <a:rPr lang="en-US" sz="2400" baseline="0" dirty="0" err="1" smtClean="0"/>
                        <a:t>mM</a:t>
                      </a:r>
                      <a:r>
                        <a:rPr lang="en-US" sz="2400" baseline="0" dirty="0" smtClean="0"/>
                        <a:t>)</a:t>
                      </a:r>
                      <a:endParaRPr lang="en-US" sz="2400" b="1" baseline="0" dirty="0">
                        <a:solidFill>
                          <a:schemeClr val="bg1"/>
                        </a:solidFill>
                      </a:endParaRPr>
                    </a:p>
                  </a:txBody>
                  <a:tcPr anchor="ctr"/>
                </a:tc>
                <a:tc>
                  <a:txBody>
                    <a:bodyPr/>
                    <a:lstStyle/>
                    <a:p>
                      <a:pPr algn="ctr"/>
                      <a:r>
                        <a:rPr lang="en-US" sz="2400" dirty="0" smtClean="0"/>
                        <a:t>Concentration of Glucose (</a:t>
                      </a:r>
                      <a:r>
                        <a:rPr lang="en-US" sz="2400" dirty="0" err="1" smtClean="0"/>
                        <a:t>mM</a:t>
                      </a:r>
                      <a:r>
                        <a:rPr lang="en-US" sz="2400" dirty="0" smtClean="0"/>
                        <a:t>)</a:t>
                      </a:r>
                      <a:endParaRPr lang="en-US" sz="2400" b="1" dirty="0">
                        <a:solidFill>
                          <a:schemeClr val="bg1"/>
                        </a:solidFill>
                      </a:endParaRPr>
                    </a:p>
                  </a:txBody>
                  <a:tcPr anchor="ctr"/>
                </a:tc>
                <a:tc>
                  <a:txBody>
                    <a:bodyPr/>
                    <a:lstStyle/>
                    <a:p>
                      <a:pPr algn="ctr"/>
                      <a:r>
                        <a:rPr lang="en-US" sz="2400" dirty="0" smtClean="0"/>
                        <a:t>Concentration</a:t>
                      </a:r>
                      <a:r>
                        <a:rPr lang="en-US" sz="2400" baseline="0" dirty="0" smtClean="0"/>
                        <a:t> of DEA (</a:t>
                      </a:r>
                      <a:r>
                        <a:rPr lang="en-US" sz="2400" baseline="0" dirty="0" err="1" smtClean="0"/>
                        <a:t>mM</a:t>
                      </a:r>
                      <a:r>
                        <a:rPr lang="en-US" sz="2400" baseline="0" dirty="0" smtClean="0"/>
                        <a:t>)</a:t>
                      </a:r>
                      <a:endParaRPr lang="en-US" sz="2400" b="1" dirty="0">
                        <a:solidFill>
                          <a:schemeClr val="bg1"/>
                        </a:solidFill>
                      </a:endParaRPr>
                    </a:p>
                  </a:txBody>
                  <a:tcPr anchor="ctr"/>
                </a:tc>
              </a:tr>
              <a:tr h="726749">
                <a:tc>
                  <a:txBody>
                    <a:bodyPr/>
                    <a:lstStyle/>
                    <a:p>
                      <a:pPr algn="ctr"/>
                      <a:r>
                        <a:rPr lang="en-US" sz="2800" dirty="0" smtClean="0"/>
                        <a:t>3</a:t>
                      </a:r>
                      <a:endParaRPr lang="en-US" sz="2800" b="1" dirty="0">
                        <a:solidFill>
                          <a:schemeClr val="bg1"/>
                        </a:solidFill>
                      </a:endParaRPr>
                    </a:p>
                  </a:txBody>
                  <a:tcPr anchor="ctr"/>
                </a:tc>
                <a:tc>
                  <a:txBody>
                    <a:bodyPr/>
                    <a:lstStyle/>
                    <a:p>
                      <a:pPr algn="ctr"/>
                      <a:r>
                        <a:rPr lang="en-US" sz="2800" dirty="0" smtClean="0"/>
                        <a:t>5</a:t>
                      </a:r>
                      <a:endParaRPr lang="en-US" sz="2800" b="1" dirty="0">
                        <a:solidFill>
                          <a:schemeClr val="bg1"/>
                        </a:solidFill>
                      </a:endParaRPr>
                    </a:p>
                  </a:txBody>
                  <a:tcPr anchor="ctr"/>
                </a:tc>
                <a:tc>
                  <a:txBody>
                    <a:bodyPr/>
                    <a:lstStyle/>
                    <a:p>
                      <a:pPr algn="ctr"/>
                      <a:r>
                        <a:rPr lang="en-US" sz="2800" dirty="0" smtClean="0"/>
                        <a:t>115</a:t>
                      </a:r>
                      <a:endParaRPr lang="en-US" sz="2800" b="1" dirty="0">
                        <a:solidFill>
                          <a:schemeClr val="bg1"/>
                        </a:solidFill>
                      </a:endParaRPr>
                    </a:p>
                  </a:txBody>
                  <a:tcPr anchor="ctr"/>
                </a:tc>
              </a:tr>
            </a:tbl>
          </a:graphicData>
        </a:graphic>
      </p:graphicFrame>
    </p:spTree>
    <p:extLst>
      <p:ext uri="{BB962C8B-B14F-4D97-AF65-F5344CB8AC3E}">
        <p14:creationId xmlns:p14="http://schemas.microsoft.com/office/powerpoint/2010/main" val="24349789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Mid-Session Presentation\DSC026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21" y="719547"/>
            <a:ext cx="3514179" cy="263563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5" descr="H:\Mid-Session Presentation\Silver Nano\P1010041-002 (Mediu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0879" y="723901"/>
            <a:ext cx="3556832" cy="263128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 y="3355182"/>
            <a:ext cx="4134483" cy="523220"/>
          </a:xfrm>
          <a:prstGeom prst="rect">
            <a:avLst/>
          </a:prstGeom>
          <a:noFill/>
        </p:spPr>
        <p:txBody>
          <a:bodyPr wrap="square" rtlCol="0">
            <a:spAutoFit/>
          </a:bodyPr>
          <a:lstStyle/>
          <a:p>
            <a:r>
              <a:rPr lang="en-US" sz="1400" b="1" dirty="0">
                <a:solidFill>
                  <a:schemeClr val="bg1"/>
                </a:solidFill>
              </a:rPr>
              <a:t>Aqueous Solution of the three chemicals; Silver Nitrate(left), DEA(center), Glucose(right)</a:t>
            </a:r>
          </a:p>
        </p:txBody>
      </p:sp>
      <p:sp>
        <p:nvSpPr>
          <p:cNvPr id="9" name="TextBox 8"/>
          <p:cNvSpPr txBox="1"/>
          <p:nvPr/>
        </p:nvSpPr>
        <p:spPr>
          <a:xfrm>
            <a:off x="4134485" y="3394223"/>
            <a:ext cx="7943513" cy="307777"/>
          </a:xfrm>
          <a:prstGeom prst="rect">
            <a:avLst/>
          </a:prstGeom>
          <a:noFill/>
        </p:spPr>
        <p:txBody>
          <a:bodyPr wrap="square" rtlCol="0">
            <a:spAutoFit/>
          </a:bodyPr>
          <a:lstStyle/>
          <a:p>
            <a:r>
              <a:rPr lang="en-US" sz="1400" b="1" dirty="0">
                <a:solidFill>
                  <a:schemeClr val="bg1"/>
                </a:solidFill>
              </a:rPr>
              <a:t>Solutions being mixed while being stirred vigorously, followed by change of </a:t>
            </a:r>
            <a:r>
              <a:rPr lang="en-US" sz="1400" b="1" dirty="0" err="1">
                <a:solidFill>
                  <a:schemeClr val="bg1"/>
                </a:solidFill>
              </a:rPr>
              <a:t>colour</a:t>
            </a:r>
            <a:endParaRPr lang="en-US" sz="1400" b="1" dirty="0">
              <a:solidFill>
                <a:schemeClr val="bg1"/>
              </a:solidFill>
            </a:endParaRPr>
          </a:p>
        </p:txBody>
      </p:sp>
      <p:sp>
        <p:nvSpPr>
          <p:cNvPr id="2" name="Slide Number Placeholder 1"/>
          <p:cNvSpPr>
            <a:spLocks noGrp="1"/>
          </p:cNvSpPr>
          <p:nvPr>
            <p:ph type="sldNum" sz="quarter" idx="12"/>
          </p:nvPr>
        </p:nvSpPr>
        <p:spPr/>
        <p:txBody>
          <a:bodyPr/>
          <a:lstStyle/>
          <a:p>
            <a:fld id="{16FDCBAC-8FFE-4D8A-A4DB-344DB5A2B0F8}" type="slidenum">
              <a:rPr lang="en-US" smtClean="0"/>
              <a:t>12</a:t>
            </a:fld>
            <a:endParaRPr lang="en-US"/>
          </a:p>
        </p:txBody>
      </p:sp>
      <p:grpSp>
        <p:nvGrpSpPr>
          <p:cNvPr id="10" name="Group 9"/>
          <p:cNvGrpSpPr/>
          <p:nvPr/>
        </p:nvGrpSpPr>
        <p:grpSpPr>
          <a:xfrm>
            <a:off x="285117" y="38023"/>
            <a:ext cx="3201667" cy="571655"/>
            <a:chOff x="284456" y="141615"/>
            <a:chExt cx="3201666" cy="571654"/>
          </a:xfrm>
        </p:grpSpPr>
        <p:sp>
          <p:nvSpPr>
            <p:cNvPr id="11" name="Rounded Rectangle 10"/>
            <p:cNvSpPr/>
            <p:nvPr/>
          </p:nvSpPr>
          <p:spPr>
            <a:xfrm>
              <a:off x="284456" y="141615"/>
              <a:ext cx="3201666" cy="571654"/>
            </a:xfrm>
            <a:prstGeom prst="roundRect">
              <a:avLst>
                <a:gd name="adj" fmla="val 10000"/>
              </a:avLst>
            </a:prstGeom>
          </p:spPr>
          <p:style>
            <a:lnRef idx="3">
              <a:schemeClr val="accent2">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12" name="Rounded Rectangle 4"/>
            <p:cNvSpPr/>
            <p:nvPr/>
          </p:nvSpPr>
          <p:spPr>
            <a:xfrm>
              <a:off x="301199" y="158358"/>
              <a:ext cx="3168180" cy="5381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50800" rIns="76200" bIns="50800" numCol="1" spcCol="1270" anchor="ctr" anchorCtr="0">
              <a:noAutofit/>
            </a:bodyPr>
            <a:lstStyle/>
            <a:p>
              <a:pPr algn="ctr" defTabSz="1777956">
                <a:lnSpc>
                  <a:spcPct val="90000"/>
                </a:lnSpc>
                <a:spcBef>
                  <a:spcPct val="0"/>
                </a:spcBef>
                <a:spcAft>
                  <a:spcPct val="35000"/>
                </a:spcAft>
              </a:pPr>
              <a:r>
                <a:rPr lang="en-US" sz="4000" dirty="0"/>
                <a:t>Procedure</a:t>
              </a:r>
            </a:p>
          </p:txBody>
        </p:sp>
      </p:gr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t="14165" b="11112"/>
          <a:stretch/>
        </p:blipFill>
        <p:spPr>
          <a:xfrm>
            <a:off x="7401219" y="719547"/>
            <a:ext cx="2556544" cy="2635635"/>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t="8219" b="18088"/>
          <a:stretch/>
        </p:blipFill>
        <p:spPr>
          <a:xfrm>
            <a:off x="7586681" y="3763911"/>
            <a:ext cx="3097603" cy="3043607"/>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01270" y="719547"/>
            <a:ext cx="1976727" cy="2635635"/>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l="23173" t="1929" r="15341" b="14352"/>
          <a:stretch/>
        </p:blipFill>
        <p:spPr>
          <a:xfrm>
            <a:off x="1885951" y="3835031"/>
            <a:ext cx="2980491" cy="3043607"/>
          </a:xfrm>
          <a:prstGeom prst="rect">
            <a:avLst/>
          </a:prstGeom>
        </p:spPr>
      </p:pic>
      <p:sp>
        <p:nvSpPr>
          <p:cNvPr id="15" name="TextBox 14"/>
          <p:cNvSpPr txBox="1"/>
          <p:nvPr/>
        </p:nvSpPr>
        <p:spPr>
          <a:xfrm>
            <a:off x="456553" y="5663626"/>
            <a:ext cx="1532479" cy="584775"/>
          </a:xfrm>
          <a:prstGeom prst="rect">
            <a:avLst/>
          </a:prstGeom>
          <a:noFill/>
        </p:spPr>
        <p:txBody>
          <a:bodyPr wrap="square" rtlCol="0">
            <a:spAutoFit/>
          </a:bodyPr>
          <a:lstStyle/>
          <a:p>
            <a:r>
              <a:rPr lang="en-US" sz="1600" b="1" dirty="0">
                <a:solidFill>
                  <a:schemeClr val="bg1"/>
                </a:solidFill>
              </a:rPr>
              <a:t>Dark Colored solution</a:t>
            </a:r>
          </a:p>
        </p:txBody>
      </p:sp>
      <p:sp>
        <p:nvSpPr>
          <p:cNvPr id="16" name="TextBox 15"/>
          <p:cNvSpPr txBox="1"/>
          <p:nvPr/>
        </p:nvSpPr>
        <p:spPr>
          <a:xfrm>
            <a:off x="5986153" y="5663626"/>
            <a:ext cx="1532479" cy="1077218"/>
          </a:xfrm>
          <a:prstGeom prst="rect">
            <a:avLst/>
          </a:prstGeom>
          <a:noFill/>
        </p:spPr>
        <p:txBody>
          <a:bodyPr wrap="square" rtlCol="0">
            <a:spAutoFit/>
          </a:bodyPr>
          <a:lstStyle/>
          <a:p>
            <a:r>
              <a:rPr lang="en-US" sz="1600" b="1" dirty="0">
                <a:solidFill>
                  <a:schemeClr val="bg1"/>
                </a:solidFill>
              </a:rPr>
              <a:t>Silver Patches Appeared on glass wall</a:t>
            </a:r>
          </a:p>
        </p:txBody>
      </p:sp>
      <p:sp>
        <p:nvSpPr>
          <p:cNvPr id="17" name="Right Arrow 16"/>
          <p:cNvSpPr/>
          <p:nvPr/>
        </p:nvSpPr>
        <p:spPr>
          <a:xfrm>
            <a:off x="3222189" y="3035301"/>
            <a:ext cx="791011" cy="2258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ight Arrow 17"/>
          <p:cNvSpPr/>
          <p:nvPr/>
        </p:nvSpPr>
        <p:spPr>
          <a:xfrm>
            <a:off x="6862205" y="3085241"/>
            <a:ext cx="791011" cy="2258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ight Arrow 18"/>
          <p:cNvSpPr/>
          <p:nvPr/>
        </p:nvSpPr>
        <p:spPr>
          <a:xfrm>
            <a:off x="9634241" y="3085241"/>
            <a:ext cx="791011" cy="2258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ight Arrow 19"/>
          <p:cNvSpPr/>
          <p:nvPr/>
        </p:nvSpPr>
        <p:spPr>
          <a:xfrm>
            <a:off x="1198020" y="4745676"/>
            <a:ext cx="791011" cy="2258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ight Arrow 20"/>
          <p:cNvSpPr/>
          <p:nvPr/>
        </p:nvSpPr>
        <p:spPr>
          <a:xfrm>
            <a:off x="6909016" y="4569867"/>
            <a:ext cx="791011" cy="2258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141539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85056935"/>
              </p:ext>
            </p:extLst>
          </p:nvPr>
        </p:nvGraphicFramePr>
        <p:xfrm>
          <a:off x="254001" y="0"/>
          <a:ext cx="12103100" cy="274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395514" y="5889043"/>
            <a:ext cx="11366501" cy="738664"/>
          </a:xfrm>
          <a:prstGeom prst="rect">
            <a:avLst/>
          </a:prstGeom>
        </p:spPr>
        <p:txBody>
          <a:bodyPr wrap="square">
            <a:spAutoFit/>
          </a:bodyPr>
          <a:lstStyle/>
          <a:p>
            <a:r>
              <a:rPr lang="en-US" sz="1400" b="1" dirty="0" smtClean="0">
                <a:solidFill>
                  <a:schemeClr val="bg1"/>
                </a:solidFill>
              </a:rPr>
              <a:t>                 Figure No.5                                                           Figure No.6                                                             Figure No.7</a:t>
            </a:r>
          </a:p>
          <a:p>
            <a:r>
              <a:rPr lang="en-US" sz="1400" b="1" i="1" dirty="0" smtClean="0">
                <a:solidFill>
                  <a:schemeClr val="bg1"/>
                </a:solidFill>
              </a:rPr>
              <a:t>UV-Visible </a:t>
            </a:r>
            <a:r>
              <a:rPr lang="en-US" sz="1400" b="1" i="1" dirty="0">
                <a:solidFill>
                  <a:schemeClr val="bg1"/>
                </a:solidFill>
              </a:rPr>
              <a:t>Spectrophotometer                                     XRD (MMD, NEDUET)                                         SEM (MMD, NEDUET)</a:t>
            </a:r>
          </a:p>
          <a:p>
            <a:r>
              <a:rPr lang="en-US" sz="1400" b="1" i="1" dirty="0">
                <a:solidFill>
                  <a:schemeClr val="bg1"/>
                </a:solidFill>
              </a:rPr>
              <a:t>           (MMD, NEDUET) </a:t>
            </a:r>
            <a:endParaRPr lang="en-GB" sz="1400" b="1" dirty="0">
              <a:solidFill>
                <a:schemeClr val="bg1"/>
              </a:solidFill>
            </a:endParaRPr>
          </a:p>
        </p:txBody>
      </p:sp>
      <p:sp>
        <p:nvSpPr>
          <p:cNvPr id="5" name="Slide Number Placeholder 4"/>
          <p:cNvSpPr>
            <a:spLocks noGrp="1"/>
          </p:cNvSpPr>
          <p:nvPr>
            <p:ph type="sldNum" sz="quarter" idx="12"/>
          </p:nvPr>
        </p:nvSpPr>
        <p:spPr/>
        <p:txBody>
          <a:bodyPr/>
          <a:lstStyle/>
          <a:p>
            <a:fld id="{16FDCBAC-8FFE-4D8A-A4DB-344DB5A2B0F8}" type="slidenum">
              <a:rPr lang="en-US" smtClean="0"/>
              <a:t>13</a:t>
            </a:fld>
            <a:endParaRPr lang="en-US"/>
          </a:p>
        </p:txBody>
      </p:sp>
      <p:pic>
        <p:nvPicPr>
          <p:cNvPr id="2" name="Picture 1"/>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brightnessContrast bright="24000" contrast="6000"/>
                    </a14:imgEffect>
                  </a14:imgLayer>
                </a14:imgProps>
              </a:ext>
              <a:ext uri="{28A0092B-C50C-407E-A947-70E740481C1C}">
                <a14:useLocalDpi xmlns:a14="http://schemas.microsoft.com/office/drawing/2010/main" val="0"/>
              </a:ext>
            </a:extLst>
          </a:blip>
          <a:srcRect t="3275" r="1132"/>
          <a:stretch/>
        </p:blipFill>
        <p:spPr>
          <a:xfrm>
            <a:off x="381001" y="3158897"/>
            <a:ext cx="3654271" cy="2681288"/>
          </a:xfrm>
          <a:prstGeom prst="rect">
            <a:avLst/>
          </a:prstGeom>
        </p:spPr>
      </p:pic>
      <p:pic>
        <p:nvPicPr>
          <p:cNvPr id="7" name="Picture 6" descr="E:\nedddddddddd\final year\final year project\FYP reports on Conductive Polymers\3rd report of fyp\images\XRD1.jpg"/>
          <p:cNvPicPr/>
          <p:nvPr/>
        </p:nvPicPr>
        <p:blipFill rotWithShape="1">
          <a:blip r:embed="rId9" cstate="print"/>
          <a:srcRect l="3402" t="2498" r="2041" b="4723"/>
          <a:stretch/>
        </p:blipFill>
        <p:spPr bwMode="auto">
          <a:xfrm>
            <a:off x="4252686" y="3036145"/>
            <a:ext cx="2914651" cy="2687845"/>
          </a:xfrm>
          <a:prstGeom prst="rect">
            <a:avLst/>
          </a:prstGeom>
          <a:noFill/>
          <a:ln w="9525">
            <a:solidFill>
              <a:schemeClr val="tx1"/>
            </a:solidFill>
            <a:miter lim="800000"/>
            <a:headEnd/>
            <a:tailEnd/>
          </a:ln>
          <a:effectLst>
            <a:outerShdw blurRad="50800" dist="50800" dir="5400000" algn="ctr" rotWithShape="0">
              <a:schemeClr val="bg1"/>
            </a:outerShdw>
          </a:effectLst>
        </p:spPr>
      </p:pic>
      <p:pic>
        <p:nvPicPr>
          <p:cNvPr id="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99267" y="3042702"/>
            <a:ext cx="4635500" cy="26877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03102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6FDCBAC-8FFE-4D8A-A4DB-344DB5A2B0F8}" type="slidenum">
              <a:rPr lang="en-US" smtClean="0"/>
              <a:t>14</a:t>
            </a:fld>
            <a:endParaRPr lang="en-US"/>
          </a:p>
        </p:txBody>
      </p:sp>
      <p:sp>
        <p:nvSpPr>
          <p:cNvPr id="5" name="Rectangle 4"/>
          <p:cNvSpPr/>
          <p:nvPr/>
        </p:nvSpPr>
        <p:spPr>
          <a:xfrm>
            <a:off x="106173" y="140661"/>
            <a:ext cx="4947060" cy="646331"/>
          </a:xfrm>
          <a:prstGeom prst="rect">
            <a:avLst/>
          </a:prstGeom>
        </p:spPr>
        <p:txBody>
          <a:bodyPr wrap="none">
            <a:spAutoFit/>
          </a:bodyPr>
          <a:lstStyle/>
          <a:p>
            <a:pPr lvl="0"/>
            <a:r>
              <a:rPr lang="en-US" sz="3600" b="1" dirty="0">
                <a:solidFill>
                  <a:schemeClr val="bg1"/>
                </a:solidFill>
              </a:rPr>
              <a:t>UV-Vis Spectroscopy </a:t>
            </a:r>
          </a:p>
        </p:txBody>
      </p:sp>
      <p:pic>
        <p:nvPicPr>
          <p:cNvPr id="24" name="Picture 4" descr="http://www.cytodiagnostics.com/store/pc/catalog/30nm-Silver-Nanoparticles-UV-V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0843" y="933834"/>
            <a:ext cx="9340408" cy="556080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3954327" y="2133601"/>
            <a:ext cx="299621" cy="34448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TextBox 25"/>
          <p:cNvSpPr txBox="1"/>
          <p:nvPr/>
        </p:nvSpPr>
        <p:spPr>
          <a:xfrm>
            <a:off x="3614086" y="1413847"/>
            <a:ext cx="10443836" cy="369332"/>
          </a:xfrm>
          <a:prstGeom prst="rect">
            <a:avLst/>
          </a:prstGeom>
          <a:noFill/>
        </p:spPr>
        <p:txBody>
          <a:bodyPr wrap="square" rtlCol="0">
            <a:spAutoFit/>
          </a:bodyPr>
          <a:lstStyle/>
          <a:p>
            <a:r>
              <a:rPr lang="en-US" b="1" dirty="0">
                <a:solidFill>
                  <a:schemeClr val="bg1"/>
                </a:solidFill>
                <a:latin typeface="+mj-lt"/>
              </a:rPr>
              <a:t>Standard UV/Vis absorption spectra of Ag </a:t>
            </a:r>
            <a:r>
              <a:rPr lang="en-US" b="1" dirty="0" err="1">
                <a:solidFill>
                  <a:schemeClr val="bg1"/>
                </a:solidFill>
                <a:latin typeface="+mj-lt"/>
              </a:rPr>
              <a:t>nano</a:t>
            </a:r>
            <a:r>
              <a:rPr lang="en-US" b="1" dirty="0">
                <a:solidFill>
                  <a:schemeClr val="bg1"/>
                </a:solidFill>
                <a:latin typeface="+mj-lt"/>
              </a:rPr>
              <a:t> particles</a:t>
            </a:r>
          </a:p>
        </p:txBody>
      </p:sp>
      <p:sp>
        <p:nvSpPr>
          <p:cNvPr id="27" name="TextBox 26"/>
          <p:cNvSpPr txBox="1"/>
          <p:nvPr/>
        </p:nvSpPr>
        <p:spPr>
          <a:xfrm>
            <a:off x="5830957" y="2133600"/>
            <a:ext cx="3048000" cy="400110"/>
          </a:xfrm>
          <a:prstGeom prst="rect">
            <a:avLst/>
          </a:prstGeom>
          <a:noFill/>
        </p:spPr>
        <p:txBody>
          <a:bodyPr wrap="square" rtlCol="0">
            <a:spAutoFit/>
          </a:bodyPr>
          <a:lstStyle/>
          <a:p>
            <a:r>
              <a:rPr lang="en-US" sz="2000" b="1" dirty="0">
                <a:solidFill>
                  <a:schemeClr val="bg1"/>
                </a:solidFill>
              </a:rPr>
              <a:t>Peak : 410 – 418 nm </a:t>
            </a:r>
          </a:p>
        </p:txBody>
      </p:sp>
      <p:pic>
        <p:nvPicPr>
          <p:cNvPr id="28" name="Picture 27"/>
          <p:cNvPicPr>
            <a:picLocks noChangeAspect="1"/>
          </p:cNvPicPr>
          <p:nvPr/>
        </p:nvPicPr>
        <p:blipFill>
          <a:blip r:embed="rId3"/>
          <a:stretch>
            <a:fillRect/>
          </a:stretch>
        </p:blipFill>
        <p:spPr>
          <a:xfrm>
            <a:off x="106173" y="933834"/>
            <a:ext cx="12085827" cy="5934829"/>
          </a:xfrm>
          <a:prstGeom prst="rect">
            <a:avLst/>
          </a:prstGeom>
        </p:spPr>
      </p:pic>
      <p:sp>
        <p:nvSpPr>
          <p:cNvPr id="29" name="TextBox 28"/>
          <p:cNvSpPr txBox="1"/>
          <p:nvPr/>
        </p:nvSpPr>
        <p:spPr>
          <a:xfrm>
            <a:off x="2579704" y="1137412"/>
            <a:ext cx="9067045" cy="400110"/>
          </a:xfrm>
          <a:prstGeom prst="rect">
            <a:avLst/>
          </a:prstGeom>
          <a:noFill/>
        </p:spPr>
        <p:txBody>
          <a:bodyPr wrap="square" rtlCol="0">
            <a:spAutoFit/>
          </a:bodyPr>
          <a:lstStyle/>
          <a:p>
            <a:r>
              <a:rPr lang="en-US" sz="2000" b="1" dirty="0">
                <a:solidFill>
                  <a:schemeClr val="bg1"/>
                </a:solidFill>
              </a:rPr>
              <a:t>The UV/Vis absorption spectra of “</a:t>
            </a:r>
            <a:r>
              <a:rPr lang="en-US" sz="2000" b="1" dirty="0" err="1">
                <a:solidFill>
                  <a:schemeClr val="bg1"/>
                </a:solidFill>
              </a:rPr>
              <a:t>Synthesised</a:t>
            </a:r>
            <a:r>
              <a:rPr lang="en-US" sz="2000" b="1" dirty="0">
                <a:solidFill>
                  <a:schemeClr val="bg1"/>
                </a:solidFill>
              </a:rPr>
              <a:t>” Ag </a:t>
            </a:r>
            <a:r>
              <a:rPr lang="en-US" sz="2000" b="1" dirty="0" err="1">
                <a:solidFill>
                  <a:schemeClr val="bg1"/>
                </a:solidFill>
              </a:rPr>
              <a:t>nano</a:t>
            </a:r>
            <a:r>
              <a:rPr lang="en-US" sz="2000" b="1" dirty="0">
                <a:solidFill>
                  <a:schemeClr val="bg1"/>
                </a:solidFill>
              </a:rPr>
              <a:t> particles</a:t>
            </a:r>
          </a:p>
        </p:txBody>
      </p:sp>
      <p:sp>
        <p:nvSpPr>
          <p:cNvPr id="30" name="Rectangle 29"/>
          <p:cNvSpPr/>
          <p:nvPr/>
        </p:nvSpPr>
        <p:spPr>
          <a:xfrm>
            <a:off x="4165080" y="2782958"/>
            <a:ext cx="433424" cy="3265401"/>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28225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6FDCBAC-8FFE-4D8A-A4DB-344DB5A2B0F8}" type="slidenum">
              <a:rPr lang="en-US" smtClean="0"/>
              <a:t>15</a:t>
            </a:fld>
            <a:endParaRPr lang="en-US"/>
          </a:p>
        </p:txBody>
      </p:sp>
      <p:sp>
        <p:nvSpPr>
          <p:cNvPr id="5" name="Rectangle 4"/>
          <p:cNvSpPr/>
          <p:nvPr/>
        </p:nvSpPr>
        <p:spPr>
          <a:xfrm>
            <a:off x="106174" y="140661"/>
            <a:ext cx="3562001" cy="646331"/>
          </a:xfrm>
          <a:prstGeom prst="rect">
            <a:avLst/>
          </a:prstGeom>
        </p:spPr>
        <p:txBody>
          <a:bodyPr wrap="none">
            <a:spAutoFit/>
          </a:bodyPr>
          <a:lstStyle/>
          <a:p>
            <a:pPr lvl="0"/>
            <a:r>
              <a:rPr lang="en-US" sz="3600" b="1" dirty="0">
                <a:solidFill>
                  <a:schemeClr val="bg1"/>
                </a:solidFill>
              </a:rPr>
              <a:t>XRD ANALYSIS</a:t>
            </a:r>
          </a:p>
        </p:txBody>
      </p:sp>
      <p:pic>
        <p:nvPicPr>
          <p:cNvPr id="11" name="Picture 10" descr="Description: H:\Untitled-2.jpg"/>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667721"/>
            <a:ext cx="9183757" cy="5786089"/>
          </a:xfrm>
          <a:prstGeom prst="rect">
            <a:avLst/>
          </a:prstGeom>
          <a:noFill/>
          <a:ln>
            <a:noFill/>
          </a:ln>
        </p:spPr>
      </p:pic>
      <mc:AlternateContent xmlns:mc="http://schemas.openxmlformats.org/markup-compatibility/2006" xmlns:a14="http://schemas.microsoft.com/office/drawing/2010/main">
        <mc:Choice Requires="a14">
          <p:sp>
            <p:nvSpPr>
              <p:cNvPr id="4" name="Rectangle 3"/>
              <p:cNvSpPr/>
              <p:nvPr/>
            </p:nvSpPr>
            <p:spPr>
              <a:xfrm>
                <a:off x="9183759" y="667721"/>
                <a:ext cx="2965196" cy="5160644"/>
              </a:xfrm>
              <a:prstGeom prst="rect">
                <a:avLst/>
              </a:prstGeom>
            </p:spPr>
            <p:txBody>
              <a:bodyPr wrap="square">
                <a:spAutoFit/>
              </a:bodyPr>
              <a:lstStyle/>
              <a:p>
                <a:r>
                  <a:rPr lang="en-GB" sz="2000" b="1" dirty="0">
                    <a:solidFill>
                      <a:srgbClr val="000000"/>
                    </a:solidFill>
                    <a:latin typeface="Times New Roman" panose="02020603050405020304" pitchFamily="18" charset="0"/>
                    <a:ea typeface="Calibri" panose="020F0502020204030204" pitchFamily="34" charset="0"/>
                  </a:rPr>
                  <a:t>The diffraction peaks appearing at 38.3</a:t>
                </a:r>
                <a:r>
                  <a:rPr lang="en-GB" sz="2000" b="1" dirty="0">
                    <a:solidFill>
                      <a:srgbClr val="000000"/>
                    </a:solidFill>
                    <a:latin typeface="Times New Roman" panose="02020603050405020304" pitchFamily="18" charset="0"/>
                    <a:ea typeface="MTSY"/>
                  </a:rPr>
                  <a:t>◦</a:t>
                </a:r>
                <a:r>
                  <a:rPr lang="en-GB" sz="2000" b="1" dirty="0">
                    <a:solidFill>
                      <a:srgbClr val="000000"/>
                    </a:solidFill>
                    <a:latin typeface="Times New Roman" panose="02020603050405020304" pitchFamily="18" charset="0"/>
                    <a:ea typeface="Calibri" panose="020F0502020204030204" pitchFamily="34" charset="0"/>
                  </a:rPr>
                  <a:t>, 44.5</a:t>
                </a:r>
                <a:r>
                  <a:rPr lang="en-GB" sz="2000" b="1" dirty="0">
                    <a:solidFill>
                      <a:srgbClr val="000000"/>
                    </a:solidFill>
                    <a:latin typeface="Times New Roman" panose="02020603050405020304" pitchFamily="18" charset="0"/>
                    <a:ea typeface="MTSY"/>
                  </a:rPr>
                  <a:t>◦</a:t>
                </a:r>
                <a:r>
                  <a:rPr lang="en-GB" sz="2000" b="1" dirty="0">
                    <a:solidFill>
                      <a:srgbClr val="000000"/>
                    </a:solidFill>
                    <a:latin typeface="Times New Roman" panose="02020603050405020304" pitchFamily="18" charset="0"/>
                    <a:ea typeface="Calibri" panose="020F0502020204030204" pitchFamily="34" charset="0"/>
                  </a:rPr>
                  <a:t>, 64.6</a:t>
                </a:r>
                <a:r>
                  <a:rPr lang="en-GB" sz="2000" b="1" dirty="0">
                    <a:solidFill>
                      <a:srgbClr val="000000"/>
                    </a:solidFill>
                    <a:latin typeface="Times New Roman" panose="02020603050405020304" pitchFamily="18" charset="0"/>
                    <a:ea typeface="MTSY"/>
                  </a:rPr>
                  <a:t>◦ </a:t>
                </a:r>
                <a:r>
                  <a:rPr lang="en-GB" sz="2000" b="1" dirty="0">
                    <a:solidFill>
                      <a:srgbClr val="000000"/>
                    </a:solidFill>
                    <a:latin typeface="Times New Roman" panose="02020603050405020304" pitchFamily="18" charset="0"/>
                    <a:ea typeface="Calibri" panose="020F0502020204030204" pitchFamily="34" charset="0"/>
                  </a:rPr>
                  <a:t>correspond to the </a:t>
                </a:r>
              </a:p>
              <a:p>
                <a:r>
                  <a:rPr lang="en-GB" sz="2000" b="1" dirty="0">
                    <a:solidFill>
                      <a:srgbClr val="000000"/>
                    </a:solidFill>
                    <a:latin typeface="Times New Roman" panose="02020603050405020304" pitchFamily="18" charset="0"/>
                    <a:ea typeface="Calibri" panose="020F0502020204030204" pitchFamily="34" charset="0"/>
                  </a:rPr>
                  <a:t>(1 1 1), (2 0 0) and (2 2 0) facets = </a:t>
                </a:r>
                <a:r>
                  <a:rPr lang="en-GB" sz="2400" b="1" dirty="0">
                    <a:solidFill>
                      <a:srgbClr val="FF0000"/>
                    </a:solidFill>
                    <a:latin typeface="Times New Roman" panose="02020603050405020304" pitchFamily="18" charset="0"/>
                  </a:rPr>
                  <a:t>FCC</a:t>
                </a:r>
              </a:p>
              <a:p>
                <a:endParaRPr lang="en-GB" sz="2000" b="1" dirty="0">
                  <a:solidFill>
                    <a:srgbClr val="000000"/>
                  </a:solidFill>
                  <a:latin typeface="Times New Roman" panose="02020603050405020304" pitchFamily="18" charset="0"/>
                </a:endParaRPr>
              </a:p>
              <a:p>
                <a:r>
                  <a:rPr lang="en-GB" sz="2400" b="1" dirty="0" err="1">
                    <a:solidFill>
                      <a:srgbClr val="FF0000"/>
                    </a:solidFill>
                    <a:latin typeface="Times New Roman" panose="02020603050405020304" pitchFamily="18" charset="0"/>
                    <a:ea typeface="Calibri" panose="020F0502020204030204" pitchFamily="34" charset="0"/>
                  </a:rPr>
                  <a:t>Avg</a:t>
                </a:r>
                <a:r>
                  <a:rPr lang="en-GB" sz="2400" b="1" dirty="0">
                    <a:solidFill>
                      <a:srgbClr val="FF0000"/>
                    </a:solidFill>
                    <a:latin typeface="Times New Roman" panose="02020603050405020304" pitchFamily="18" charset="0"/>
                    <a:ea typeface="Calibri" panose="020F0502020204030204" pitchFamily="34" charset="0"/>
                  </a:rPr>
                  <a:t> Particle size was found to be &lt; 30 nm</a:t>
                </a:r>
              </a:p>
              <a:p>
                <a:r>
                  <a:rPr lang="en-GB" sz="2000" b="1" dirty="0">
                    <a:solidFill>
                      <a:srgbClr val="000000"/>
                    </a:solidFill>
                    <a:latin typeface="Times New Roman" panose="02020603050405020304" pitchFamily="18" charset="0"/>
                    <a:ea typeface="Calibri" panose="020F0502020204030204" pitchFamily="34" charset="0"/>
                  </a:rPr>
                  <a:t>Debye-</a:t>
                </a:r>
                <a:r>
                  <a:rPr lang="en-GB" sz="2000" b="1" dirty="0" err="1">
                    <a:solidFill>
                      <a:srgbClr val="000000"/>
                    </a:solidFill>
                    <a:latin typeface="Times New Roman" panose="02020603050405020304" pitchFamily="18" charset="0"/>
                    <a:ea typeface="Calibri" panose="020F0502020204030204" pitchFamily="34" charset="0"/>
                  </a:rPr>
                  <a:t>Scherrer</a:t>
                </a:r>
                <a:r>
                  <a:rPr lang="en-GB" sz="2000" b="1" dirty="0">
                    <a:solidFill>
                      <a:srgbClr val="000000"/>
                    </a:solidFill>
                    <a:latin typeface="Times New Roman" panose="02020603050405020304" pitchFamily="18" charset="0"/>
                    <a:ea typeface="Calibri" panose="020F0502020204030204" pitchFamily="34" charset="0"/>
                  </a:rPr>
                  <a:t> formula for size of </a:t>
                </a:r>
                <a:r>
                  <a:rPr lang="en-GB" sz="2000" b="1" dirty="0" smtClean="0">
                    <a:solidFill>
                      <a:srgbClr val="000000"/>
                    </a:solidFill>
                    <a:latin typeface="Times New Roman" panose="02020603050405020304" pitchFamily="18" charset="0"/>
                    <a:ea typeface="Calibri" panose="020F0502020204030204" pitchFamily="34" charset="0"/>
                  </a:rPr>
                  <a:t>particle [6]:</a:t>
                </a:r>
                <a:endParaRPr lang="en-GB" sz="2000" b="1" dirty="0">
                  <a:solidFill>
                    <a:srgbClr val="000000"/>
                  </a:solidFill>
                  <a:latin typeface="Times New Roman" panose="02020603050405020304" pitchFamily="18" charset="0"/>
                  <a:ea typeface="Calibri" panose="020F0502020204030204" pitchFamily="34" charset="0"/>
                </a:endParaRPr>
              </a:p>
              <a:p>
                <a:endParaRPr lang="en-GB" sz="2000" b="1" dirty="0">
                  <a:solidFill>
                    <a:srgbClr val="000000"/>
                  </a:solidFill>
                  <a:latin typeface="Times New Roman" panose="02020603050405020304" pitchFamily="18" charset="0"/>
                  <a:ea typeface="Calibri" panose="020F0502020204030204" pitchFamily="34" charset="0"/>
                </a:endParaRPr>
              </a:p>
              <a:p>
                <a:pPr/>
                <a14:m>
                  <m:oMathPara xmlns:m="http://schemas.openxmlformats.org/officeDocument/2006/math">
                    <m:oMathParaPr>
                      <m:jc m:val="centerGroup"/>
                    </m:oMathParaPr>
                    <m:oMath xmlns:m="http://schemas.openxmlformats.org/officeDocument/2006/math">
                      <m:r>
                        <a:rPr lang="en-GB" sz="2000" i="1">
                          <a:solidFill>
                            <a:schemeClr val="bg1"/>
                          </a:solidFill>
                          <a:latin typeface="Cambria Math" panose="02040503050406030204" pitchFamily="18" charset="0"/>
                        </a:rPr>
                        <m:t>𝐷</m:t>
                      </m:r>
                      <m:r>
                        <a:rPr lang="en-GB" sz="2000" i="1">
                          <a:solidFill>
                            <a:schemeClr val="bg1"/>
                          </a:solidFill>
                          <a:latin typeface="Cambria Math" panose="02040503050406030204" pitchFamily="18" charset="0"/>
                        </a:rPr>
                        <m:t>=</m:t>
                      </m:r>
                      <m:f>
                        <m:fPr>
                          <m:ctrlPr>
                            <a:rPr lang="en-US" sz="2000" i="1">
                              <a:solidFill>
                                <a:schemeClr val="bg1"/>
                              </a:solidFill>
                              <a:latin typeface="Cambria Math" panose="02040503050406030204" pitchFamily="18" charset="0"/>
                            </a:rPr>
                          </m:ctrlPr>
                        </m:fPr>
                        <m:num>
                          <m:r>
                            <a:rPr lang="en-GB" sz="2000" i="1">
                              <a:solidFill>
                                <a:schemeClr val="bg1"/>
                              </a:solidFill>
                              <a:latin typeface="Cambria Math" panose="02040503050406030204" pitchFamily="18" charset="0"/>
                            </a:rPr>
                            <m:t>0.9 </m:t>
                          </m:r>
                          <m:r>
                            <a:rPr lang="en-GB" sz="2000" i="1">
                              <a:solidFill>
                                <a:schemeClr val="bg1"/>
                              </a:solidFill>
                              <a:latin typeface="Cambria Math" panose="02040503050406030204" pitchFamily="18" charset="0"/>
                            </a:rPr>
                            <m:t>𝜆</m:t>
                          </m:r>
                        </m:num>
                        <m:den>
                          <m:r>
                            <a:rPr lang="en-GB" sz="2000" i="1">
                              <a:solidFill>
                                <a:schemeClr val="bg1"/>
                              </a:solidFill>
                              <a:latin typeface="Cambria Math" panose="02040503050406030204" pitchFamily="18" charset="0"/>
                            </a:rPr>
                            <m:t>𝛽</m:t>
                          </m:r>
                          <m:r>
                            <a:rPr lang="en-GB" sz="2000" i="1">
                              <a:solidFill>
                                <a:schemeClr val="bg1"/>
                              </a:solidFill>
                              <a:latin typeface="Cambria Math" panose="02040503050406030204" pitchFamily="18" charset="0"/>
                            </a:rPr>
                            <m:t>𝑐𝑜𝑠</m:t>
                          </m:r>
                          <m:r>
                            <a:rPr lang="en-GB" sz="2000" i="1">
                              <a:solidFill>
                                <a:schemeClr val="bg1"/>
                              </a:solidFill>
                              <a:latin typeface="Cambria Math" panose="02040503050406030204" pitchFamily="18" charset="0"/>
                            </a:rPr>
                            <m:t>ɵ</m:t>
                          </m:r>
                        </m:den>
                      </m:f>
                    </m:oMath>
                  </m:oMathPara>
                </a14:m>
                <a:endParaRPr lang="en-US" sz="2000" dirty="0">
                  <a:solidFill>
                    <a:schemeClr val="bg1"/>
                  </a:solidFill>
                </a:endParaRPr>
              </a:p>
              <a:p>
                <a:endParaRPr lang="en-GB" sz="2000" b="1" dirty="0">
                  <a:solidFill>
                    <a:srgbClr val="000000"/>
                  </a:solidFill>
                  <a:latin typeface="Times New Roman" panose="02020603050405020304" pitchFamily="18" charset="0"/>
                  <a:ea typeface="Calibri" panose="020F0502020204030204" pitchFamily="34" charset="0"/>
                </a:endParaRPr>
              </a:p>
              <a:p>
                <a:r>
                  <a:rPr lang="en-GB" b="1" dirty="0">
                    <a:solidFill>
                      <a:srgbClr val="000000"/>
                    </a:solidFill>
                    <a:latin typeface="Times New Roman" panose="02020603050405020304" pitchFamily="18" charset="0"/>
                    <a:ea typeface="Calibri" panose="020F0502020204030204" pitchFamily="34" charset="0"/>
                  </a:rPr>
                  <a:t>FWHM (</a:t>
                </a:r>
                <a14:m>
                  <m:oMath xmlns:m="http://schemas.openxmlformats.org/officeDocument/2006/math">
                    <m:r>
                      <a:rPr lang="en-GB" b="1" i="1">
                        <a:solidFill>
                          <a:schemeClr val="bg1"/>
                        </a:solidFill>
                        <a:latin typeface="Cambria Math" panose="02040503050406030204" pitchFamily="18" charset="0"/>
                      </a:rPr>
                      <m:t>𝜷</m:t>
                    </m:r>
                  </m:oMath>
                </a14:m>
                <a:r>
                  <a:rPr lang="en-GB" b="1" dirty="0">
                    <a:solidFill>
                      <a:srgbClr val="000000"/>
                    </a:solidFill>
                    <a:latin typeface="Times New Roman" panose="02020603050405020304" pitchFamily="18" charset="0"/>
                    <a:ea typeface="Calibri" panose="020F0502020204030204" pitchFamily="34" charset="0"/>
                  </a:rPr>
                  <a:t>) was found out using AUTOCAD 2006</a:t>
                </a:r>
                <a:endParaRPr lang="en-US" b="1" dirty="0">
                  <a:solidFill>
                    <a:srgbClr val="000000"/>
                  </a:solidFill>
                  <a:latin typeface="Times New Roman" panose="02020603050405020304" pitchFamily="18" charset="0"/>
                  <a:ea typeface="Calibri" panose="020F050202020403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9183759" y="667721"/>
                <a:ext cx="2965196" cy="5160644"/>
              </a:xfrm>
              <a:prstGeom prst="rect">
                <a:avLst/>
              </a:prstGeom>
              <a:blipFill rotWithShape="0">
                <a:blip r:embed="rId4"/>
                <a:stretch>
                  <a:fillRect l="-3292" t="-709" r="-3292" b="-1064"/>
                </a:stretch>
              </a:blipFill>
            </p:spPr>
            <p:txBody>
              <a:bodyPr/>
              <a:lstStyle/>
              <a:p>
                <a:r>
                  <a:rPr lang="en-US">
                    <a:noFill/>
                  </a:rPr>
                  <a:t> </a:t>
                </a:r>
              </a:p>
            </p:txBody>
          </p:sp>
        </mc:Fallback>
      </mc:AlternateContent>
      <p:sp>
        <p:nvSpPr>
          <p:cNvPr id="6" name="Rectangle 5"/>
          <p:cNvSpPr/>
          <p:nvPr/>
        </p:nvSpPr>
        <p:spPr>
          <a:xfrm>
            <a:off x="3511049" y="6453810"/>
            <a:ext cx="2864887" cy="369332"/>
          </a:xfrm>
          <a:prstGeom prst="rect">
            <a:avLst/>
          </a:prstGeom>
        </p:spPr>
        <p:txBody>
          <a:bodyPr wrap="none">
            <a:spAutoFit/>
          </a:bodyPr>
          <a:lstStyle/>
          <a:p>
            <a:r>
              <a:rPr lang="en-US" b="1" dirty="0" smtClean="0">
                <a:solidFill>
                  <a:schemeClr val="bg1"/>
                </a:solidFill>
              </a:rPr>
              <a:t>Figure No.8 XRD Pattern</a:t>
            </a:r>
          </a:p>
        </p:txBody>
      </p:sp>
    </p:spTree>
    <p:extLst>
      <p:ext uri="{BB962C8B-B14F-4D97-AF65-F5344CB8AC3E}">
        <p14:creationId xmlns:p14="http://schemas.microsoft.com/office/powerpoint/2010/main" val="41503525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6FDCBAC-8FFE-4D8A-A4DB-344DB5A2B0F8}" type="slidenum">
              <a:rPr lang="en-US" smtClean="0"/>
              <a:t>16</a:t>
            </a:fld>
            <a:endParaRPr lang="en-US"/>
          </a:p>
        </p:txBody>
      </p:sp>
      <p:sp>
        <p:nvSpPr>
          <p:cNvPr id="5" name="Rectangle 4"/>
          <p:cNvSpPr/>
          <p:nvPr/>
        </p:nvSpPr>
        <p:spPr>
          <a:xfrm>
            <a:off x="106174" y="140661"/>
            <a:ext cx="3587649" cy="646331"/>
          </a:xfrm>
          <a:prstGeom prst="rect">
            <a:avLst/>
          </a:prstGeom>
        </p:spPr>
        <p:txBody>
          <a:bodyPr wrap="none">
            <a:spAutoFit/>
          </a:bodyPr>
          <a:lstStyle/>
          <a:p>
            <a:pPr lvl="0"/>
            <a:r>
              <a:rPr lang="en-US" sz="3600" b="1" dirty="0">
                <a:solidFill>
                  <a:schemeClr val="bg1"/>
                </a:solidFill>
              </a:rPr>
              <a:t>SEM ANALYSIS</a:t>
            </a:r>
          </a:p>
        </p:txBody>
      </p:sp>
      <p:sp>
        <p:nvSpPr>
          <p:cNvPr id="4" name="Rectangle 3"/>
          <p:cNvSpPr/>
          <p:nvPr/>
        </p:nvSpPr>
        <p:spPr>
          <a:xfrm>
            <a:off x="363658" y="5770549"/>
            <a:ext cx="11168293" cy="707886"/>
          </a:xfrm>
          <a:prstGeom prst="rect">
            <a:avLst/>
          </a:prstGeom>
        </p:spPr>
        <p:txBody>
          <a:bodyPr wrap="square">
            <a:spAutoFit/>
          </a:bodyPr>
          <a:lstStyle/>
          <a:p>
            <a:pPr algn="ctr"/>
            <a:r>
              <a:rPr lang="en-US" sz="2000" b="1" dirty="0" smtClean="0">
                <a:solidFill>
                  <a:srgbClr val="000000"/>
                </a:solidFill>
                <a:latin typeface="Times New Roman" panose="02020603050405020304" pitchFamily="18" charset="0"/>
                <a:ea typeface="Calibri" panose="020F0502020204030204" pitchFamily="34" charset="0"/>
              </a:rPr>
              <a:t>Figure No 9 a &amp; b</a:t>
            </a:r>
          </a:p>
          <a:p>
            <a:pPr algn="ctr"/>
            <a:r>
              <a:rPr lang="en-US" sz="2000" b="1" dirty="0" smtClean="0">
                <a:solidFill>
                  <a:srgbClr val="000000"/>
                </a:solidFill>
                <a:latin typeface="Times New Roman" panose="02020603050405020304" pitchFamily="18" charset="0"/>
                <a:ea typeface="Calibri" panose="020F0502020204030204" pitchFamily="34" charset="0"/>
              </a:rPr>
              <a:t>Both </a:t>
            </a:r>
            <a:r>
              <a:rPr lang="en-US" sz="2000" b="1" dirty="0">
                <a:solidFill>
                  <a:srgbClr val="000000"/>
                </a:solidFill>
                <a:latin typeface="Times New Roman" panose="02020603050405020304" pitchFamily="18" charset="0"/>
                <a:ea typeface="Calibri" panose="020F0502020204030204" pitchFamily="34" charset="0"/>
              </a:rPr>
              <a:t>these images shows agglomerated, smooth surfaced, spherical particles of Ag </a:t>
            </a:r>
            <a:r>
              <a:rPr lang="en-US" sz="2000" b="1" dirty="0" err="1">
                <a:solidFill>
                  <a:srgbClr val="000000"/>
                </a:solidFill>
                <a:latin typeface="Times New Roman" panose="02020603050405020304" pitchFamily="18" charset="0"/>
                <a:ea typeface="Calibri" panose="020F0502020204030204" pitchFamily="34" charset="0"/>
              </a:rPr>
              <a:t>Nps</a:t>
            </a:r>
            <a:r>
              <a:rPr lang="en-US" sz="2000" b="1" dirty="0">
                <a:solidFill>
                  <a:srgbClr val="000000"/>
                </a:solidFill>
                <a:latin typeface="Times New Roman" panose="02020603050405020304" pitchFamily="18" charset="0"/>
                <a:ea typeface="Calibri" panose="020F0502020204030204" pitchFamily="34" charset="0"/>
              </a:rPr>
              <a:t>.</a:t>
            </a:r>
            <a:endParaRPr lang="en-US" b="1" dirty="0">
              <a:solidFill>
                <a:srgbClr val="000000"/>
              </a:solidFill>
              <a:latin typeface="Times New Roman" panose="02020603050405020304" pitchFamily="18" charset="0"/>
              <a:ea typeface="Calibri" panose="020F0502020204030204" pitchFamily="34"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704" y="786991"/>
            <a:ext cx="5327219" cy="4905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4453" y="786991"/>
            <a:ext cx="5327219" cy="4905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18845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1899997" y="685800"/>
            <a:ext cx="7548803" cy="6172200"/>
          </a:xfrm>
          <a:prstGeom prst="rect">
            <a:avLst/>
          </a:prstGeom>
        </p:spPr>
      </p:pic>
      <p:sp>
        <p:nvSpPr>
          <p:cNvPr id="6" name="Rectangle 5"/>
          <p:cNvSpPr/>
          <p:nvPr/>
        </p:nvSpPr>
        <p:spPr>
          <a:xfrm>
            <a:off x="9448800" y="3429000"/>
            <a:ext cx="2623931" cy="1569660"/>
          </a:xfrm>
          <a:prstGeom prst="rect">
            <a:avLst/>
          </a:prstGeom>
        </p:spPr>
        <p:txBody>
          <a:bodyPr wrap="square">
            <a:spAutoFit/>
          </a:bodyPr>
          <a:lstStyle/>
          <a:p>
            <a:pPr algn="ctr"/>
            <a:r>
              <a:rPr lang="en-US" sz="2400" b="1" dirty="0" smtClean="0">
                <a:solidFill>
                  <a:srgbClr val="000000"/>
                </a:solidFill>
                <a:latin typeface="Times New Roman" panose="02020603050405020304" pitchFamily="18" charset="0"/>
                <a:ea typeface="Calibri" panose="020F0502020204030204" pitchFamily="34" charset="0"/>
              </a:rPr>
              <a:t>Figure No 10</a:t>
            </a:r>
          </a:p>
          <a:p>
            <a:pPr algn="ctr"/>
            <a:r>
              <a:rPr lang="en-US" sz="2400" b="1" dirty="0" smtClean="0">
                <a:solidFill>
                  <a:srgbClr val="000000"/>
                </a:solidFill>
                <a:latin typeface="Times New Roman" panose="02020603050405020304" pitchFamily="18" charset="0"/>
                <a:ea typeface="Calibri" panose="020F0502020204030204" pitchFamily="34" charset="0"/>
              </a:rPr>
              <a:t>Image </a:t>
            </a:r>
            <a:r>
              <a:rPr lang="en-US" sz="2400" b="1" dirty="0">
                <a:solidFill>
                  <a:srgbClr val="000000"/>
                </a:solidFill>
                <a:latin typeface="Times New Roman" panose="02020603050405020304" pitchFamily="18" charset="0"/>
                <a:ea typeface="Calibri" panose="020F0502020204030204" pitchFamily="34" charset="0"/>
              </a:rPr>
              <a:t>at 24000x, showing the Nano particles of Silver</a:t>
            </a:r>
            <a:endParaRPr lang="en-US" sz="2000" b="1" dirty="0">
              <a:solidFill>
                <a:srgbClr val="000000"/>
              </a:solidFill>
              <a:latin typeface="Times New Roman" panose="02020603050405020304" pitchFamily="18" charset="0"/>
              <a:ea typeface="Calibri" panose="020F0502020204030204" pitchFamily="34" charset="0"/>
            </a:endParaRPr>
          </a:p>
        </p:txBody>
      </p:sp>
      <p:sp>
        <p:nvSpPr>
          <p:cNvPr id="7" name="Rectangle 6"/>
          <p:cNvSpPr/>
          <p:nvPr/>
        </p:nvSpPr>
        <p:spPr>
          <a:xfrm>
            <a:off x="106174" y="140661"/>
            <a:ext cx="3587649" cy="646331"/>
          </a:xfrm>
          <a:prstGeom prst="rect">
            <a:avLst/>
          </a:prstGeom>
        </p:spPr>
        <p:txBody>
          <a:bodyPr wrap="none">
            <a:spAutoFit/>
          </a:bodyPr>
          <a:lstStyle/>
          <a:p>
            <a:pPr lvl="0"/>
            <a:r>
              <a:rPr lang="en-US" sz="3600" b="1" dirty="0">
                <a:solidFill>
                  <a:schemeClr val="bg1"/>
                </a:solidFill>
              </a:rPr>
              <a:t>SEM ANALYSIS</a:t>
            </a:r>
          </a:p>
        </p:txBody>
      </p:sp>
      <p:sp>
        <p:nvSpPr>
          <p:cNvPr id="4" name="Slide Number Placeholder 3"/>
          <p:cNvSpPr>
            <a:spLocks noGrp="1"/>
          </p:cNvSpPr>
          <p:nvPr>
            <p:ph type="sldNum" sz="quarter" idx="12"/>
          </p:nvPr>
        </p:nvSpPr>
        <p:spPr/>
        <p:txBody>
          <a:bodyPr/>
          <a:lstStyle/>
          <a:p>
            <a:fld id="{EDF5DBEE-C131-4402-8662-AE43347AA7D9}" type="slidenum">
              <a:rPr lang="en-US" smtClean="0"/>
              <a:t>17</a:t>
            </a:fld>
            <a:endParaRPr lang="en-US"/>
          </a:p>
        </p:txBody>
      </p:sp>
    </p:spTree>
    <p:extLst>
      <p:ext uri="{BB962C8B-B14F-4D97-AF65-F5344CB8AC3E}">
        <p14:creationId xmlns:p14="http://schemas.microsoft.com/office/powerpoint/2010/main" val="39831989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10919791" cy="762000"/>
          </a:xfrm>
        </p:spPr>
        <p:txBody>
          <a:bodyPr>
            <a:normAutofit fontScale="85000" lnSpcReduction="10000"/>
          </a:bodyPr>
          <a:lstStyle/>
          <a:p>
            <a:r>
              <a:rPr lang="en-US" sz="3200" b="1" dirty="0" smtClean="0">
                <a:latin typeface="Times New Roman" panose="02020603050405020304" pitchFamily="18" charset="0"/>
                <a:cs typeface="Times New Roman" panose="02020603050405020304" pitchFamily="18" charset="0"/>
              </a:rPr>
              <a:t>DESIGN OF EXPERIMENT : POLYMERIC REINFORCEMENT</a:t>
            </a:r>
            <a:endParaRPr lang="en-US" sz="32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2841380" y="645885"/>
            <a:ext cx="7173477" cy="6247203"/>
          </a:xfrm>
          <a:prstGeom prst="rect">
            <a:avLst/>
          </a:prstGeom>
        </p:spPr>
      </p:pic>
      <p:sp>
        <p:nvSpPr>
          <p:cNvPr id="4" name="Slide Number Placeholder 3"/>
          <p:cNvSpPr>
            <a:spLocks noGrp="1"/>
          </p:cNvSpPr>
          <p:nvPr>
            <p:ph type="sldNum" sz="quarter" idx="12"/>
          </p:nvPr>
        </p:nvSpPr>
        <p:spPr/>
        <p:txBody>
          <a:bodyPr/>
          <a:lstStyle/>
          <a:p>
            <a:fld id="{EDF5DBEE-C131-4402-8662-AE43347AA7D9}" type="slidenum">
              <a:rPr lang="en-US" smtClean="0"/>
              <a:t>18</a:t>
            </a:fld>
            <a:endParaRPr lang="en-US"/>
          </a:p>
        </p:txBody>
      </p:sp>
    </p:spTree>
    <p:extLst>
      <p:ext uri="{BB962C8B-B14F-4D97-AF65-F5344CB8AC3E}">
        <p14:creationId xmlns:p14="http://schemas.microsoft.com/office/powerpoint/2010/main" val="20024988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957056434"/>
              </p:ext>
            </p:extLst>
          </p:nvPr>
        </p:nvGraphicFramePr>
        <p:xfrm>
          <a:off x="580572" y="246744"/>
          <a:ext cx="10682515" cy="3722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16FDCBAC-8FFE-4D8A-A4DB-344DB5A2B0F8}" type="slidenum">
              <a:rPr lang="en-US" smtClean="0"/>
              <a:t>19</a:t>
            </a:fld>
            <a:endParaRPr lang="en-US"/>
          </a:p>
        </p:txBody>
      </p:sp>
      <p:sp>
        <p:nvSpPr>
          <p:cNvPr id="9" name="Rectangle 8"/>
          <p:cNvSpPr/>
          <p:nvPr/>
        </p:nvSpPr>
        <p:spPr>
          <a:xfrm>
            <a:off x="689010" y="3376857"/>
            <a:ext cx="9147184" cy="461665"/>
          </a:xfrm>
          <a:prstGeom prst="rect">
            <a:avLst/>
          </a:prstGeom>
        </p:spPr>
        <p:txBody>
          <a:bodyPr wrap="none">
            <a:spAutoFit/>
          </a:bodyPr>
          <a:lstStyle/>
          <a:p>
            <a:r>
              <a:rPr lang="en-GB" sz="2400" b="1" dirty="0">
                <a:solidFill>
                  <a:schemeClr val="bg1">
                    <a:lumMod val="95000"/>
                    <a:lumOff val="5000"/>
                  </a:schemeClr>
                </a:solidFill>
                <a:latin typeface="Times New Roman" panose="02020603050405020304" pitchFamily="18" charset="0"/>
                <a:ea typeface="Times New Roman" panose="02020603050405020304" pitchFamily="18" charset="0"/>
              </a:rPr>
              <a:t>For casting of resin, a Glass mould (203.2 x 20.32 mm) was prepared</a:t>
            </a:r>
            <a:endParaRPr lang="en-US" sz="2400" b="1" dirty="0">
              <a:solidFill>
                <a:schemeClr val="bg1">
                  <a:lumMod val="95000"/>
                  <a:lumOff val="5000"/>
                </a:schemeClr>
              </a:solidFill>
            </a:endParaRPr>
          </a:p>
        </p:txBody>
      </p:sp>
      <p:pic>
        <p:nvPicPr>
          <p:cNvPr id="10" name="Picture 9"/>
          <p:cNvPicPr>
            <a:picLocks noChangeAspect="1"/>
          </p:cNvPicPr>
          <p:nvPr/>
        </p:nvPicPr>
        <p:blipFill rotWithShape="1">
          <a:blip r:embed="rId7" cstate="print">
            <a:clrChange>
              <a:clrFrom>
                <a:srgbClr val="B9BC91"/>
              </a:clrFrom>
              <a:clrTo>
                <a:srgbClr val="B9BC91">
                  <a:alpha val="0"/>
                </a:srgbClr>
              </a:clrTo>
            </a:clrChange>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503" t="49630" r="503"/>
          <a:stretch/>
        </p:blipFill>
        <p:spPr>
          <a:xfrm>
            <a:off x="1935777" y="3838522"/>
            <a:ext cx="7900416" cy="2984551"/>
          </a:xfrm>
          <a:prstGeom prst="rect">
            <a:avLst/>
          </a:prstGeom>
        </p:spPr>
      </p:pic>
      <p:cxnSp>
        <p:nvCxnSpPr>
          <p:cNvPr id="12" name="Straight Arrow Connector 11"/>
          <p:cNvCxnSpPr/>
          <p:nvPr/>
        </p:nvCxnSpPr>
        <p:spPr>
          <a:xfrm>
            <a:off x="2279376" y="4585252"/>
            <a:ext cx="7421217" cy="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2186610" y="4608078"/>
            <a:ext cx="120279" cy="746732"/>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262602" y="4084858"/>
            <a:ext cx="2213113" cy="523220"/>
          </a:xfrm>
          <a:prstGeom prst="rect">
            <a:avLst/>
          </a:prstGeom>
          <a:noFill/>
        </p:spPr>
        <p:txBody>
          <a:bodyPr wrap="square" rtlCol="0">
            <a:spAutoFit/>
          </a:bodyPr>
          <a:lstStyle/>
          <a:p>
            <a:r>
              <a:rPr lang="en-GB" sz="2800" b="1" dirty="0">
                <a:solidFill>
                  <a:schemeClr val="bg1">
                    <a:lumMod val="95000"/>
                    <a:lumOff val="5000"/>
                  </a:schemeClr>
                </a:solidFill>
                <a:latin typeface="Times New Roman" panose="02020603050405020304" pitchFamily="18" charset="0"/>
                <a:ea typeface="Times New Roman" panose="02020603050405020304" pitchFamily="18" charset="0"/>
              </a:rPr>
              <a:t>203.2 mm</a:t>
            </a:r>
            <a:endParaRPr lang="en-US" sz="2800" b="1" dirty="0"/>
          </a:p>
        </p:txBody>
      </p:sp>
      <p:sp>
        <p:nvSpPr>
          <p:cNvPr id="20" name="TextBox 19"/>
          <p:cNvSpPr txBox="1"/>
          <p:nvPr/>
        </p:nvSpPr>
        <p:spPr>
          <a:xfrm>
            <a:off x="2320141" y="4695821"/>
            <a:ext cx="2213113" cy="523220"/>
          </a:xfrm>
          <a:prstGeom prst="rect">
            <a:avLst/>
          </a:prstGeom>
          <a:noFill/>
        </p:spPr>
        <p:txBody>
          <a:bodyPr wrap="square" rtlCol="0">
            <a:spAutoFit/>
          </a:bodyPr>
          <a:lstStyle/>
          <a:p>
            <a:r>
              <a:rPr lang="en-GB" sz="2800" b="1" dirty="0">
                <a:solidFill>
                  <a:schemeClr val="bg1">
                    <a:lumMod val="95000"/>
                    <a:lumOff val="5000"/>
                  </a:schemeClr>
                </a:solidFill>
                <a:latin typeface="Times New Roman" panose="02020603050405020304" pitchFamily="18" charset="0"/>
                <a:ea typeface="Times New Roman" panose="02020603050405020304" pitchFamily="18" charset="0"/>
              </a:rPr>
              <a:t>20.32 mm</a:t>
            </a:r>
            <a:endParaRPr lang="en-US" sz="2800" b="1" dirty="0"/>
          </a:p>
        </p:txBody>
      </p:sp>
    </p:spTree>
    <p:extLst>
      <p:ext uri="{BB962C8B-B14F-4D97-AF65-F5344CB8AC3E}">
        <p14:creationId xmlns:p14="http://schemas.microsoft.com/office/powerpoint/2010/main" val="26694980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571" y="989391"/>
            <a:ext cx="11466287" cy="5382381"/>
          </a:xfrm>
        </p:spPr>
        <p:txBody>
          <a:bodyPr>
            <a:normAutofit fontScale="90000"/>
          </a:bodyPr>
          <a:lstStyle/>
          <a:p>
            <a:pPr>
              <a:lnSpc>
                <a:spcPts val="4000"/>
              </a:lnSpc>
              <a:spcBef>
                <a:spcPts val="0"/>
              </a:spcBef>
            </a:pPr>
            <a:r>
              <a:rPr lang="en-US" sz="2800" b="1" cap="none" dirty="0">
                <a:solidFill>
                  <a:schemeClr val="bg1"/>
                </a:solidFill>
              </a:rPr>
              <a:t>* Motivation</a:t>
            </a:r>
            <a:br>
              <a:rPr lang="en-US" sz="2800" b="1" cap="none" dirty="0">
                <a:solidFill>
                  <a:schemeClr val="bg1"/>
                </a:solidFill>
              </a:rPr>
            </a:br>
            <a:r>
              <a:rPr lang="en-US" sz="2800" b="1" cap="none" dirty="0">
                <a:solidFill>
                  <a:schemeClr val="bg1"/>
                </a:solidFill>
              </a:rPr>
              <a:t>* Objective(s)</a:t>
            </a:r>
            <a:br>
              <a:rPr lang="en-US" sz="2800" b="1" cap="none" dirty="0">
                <a:solidFill>
                  <a:schemeClr val="bg1"/>
                </a:solidFill>
              </a:rPr>
            </a:br>
            <a:r>
              <a:rPr lang="en-US" sz="2800" b="1" cap="none" dirty="0">
                <a:solidFill>
                  <a:schemeClr val="bg1"/>
                </a:solidFill>
              </a:rPr>
              <a:t>* Literature Review</a:t>
            </a:r>
            <a:br>
              <a:rPr lang="en-US" sz="2800" b="1" cap="none" dirty="0">
                <a:solidFill>
                  <a:schemeClr val="bg1"/>
                </a:solidFill>
              </a:rPr>
            </a:br>
            <a:r>
              <a:rPr lang="en-US" sz="2800" b="1" cap="none" dirty="0">
                <a:solidFill>
                  <a:schemeClr val="bg1"/>
                </a:solidFill>
              </a:rPr>
              <a:t>* </a:t>
            </a:r>
            <a:r>
              <a:rPr lang="en-US" sz="2800" b="1" cap="none" dirty="0">
                <a:solidFill>
                  <a:srgbClr val="FF0000"/>
                </a:solidFill>
              </a:rPr>
              <a:t>Design of Experiment </a:t>
            </a:r>
            <a:r>
              <a:rPr lang="en-US" sz="2800" b="1" cap="none" dirty="0">
                <a:solidFill>
                  <a:schemeClr val="bg1"/>
                </a:solidFill>
              </a:rPr>
              <a:t/>
            </a:r>
            <a:br>
              <a:rPr lang="en-US" sz="2800" b="1" cap="none" dirty="0">
                <a:solidFill>
                  <a:schemeClr val="bg1"/>
                </a:solidFill>
              </a:rPr>
            </a:br>
            <a:r>
              <a:rPr lang="en-US" sz="2800" b="1" cap="none" dirty="0">
                <a:solidFill>
                  <a:schemeClr val="bg1"/>
                </a:solidFill>
              </a:rPr>
              <a:t>* </a:t>
            </a:r>
            <a:r>
              <a:rPr lang="en-US" sz="2800" b="1" cap="none" dirty="0">
                <a:solidFill>
                  <a:srgbClr val="FF0000"/>
                </a:solidFill>
              </a:rPr>
              <a:t>Experiment                             </a:t>
            </a:r>
            <a:r>
              <a:rPr lang="en-US" sz="2800" b="1" cap="none" dirty="0">
                <a:solidFill>
                  <a:schemeClr val="bg1"/>
                </a:solidFill>
              </a:rPr>
              <a:t>(Silver Nanoparticles)</a:t>
            </a:r>
            <a:br>
              <a:rPr lang="en-US" sz="2800" b="1" cap="none" dirty="0">
                <a:solidFill>
                  <a:schemeClr val="bg1"/>
                </a:solidFill>
              </a:rPr>
            </a:br>
            <a:r>
              <a:rPr lang="en-US" sz="2800" b="1" cap="none" dirty="0">
                <a:solidFill>
                  <a:schemeClr val="bg1"/>
                </a:solidFill>
              </a:rPr>
              <a:t>* </a:t>
            </a:r>
            <a:r>
              <a:rPr lang="en-US" sz="2800" b="1" cap="none" dirty="0" err="1" smtClean="0">
                <a:solidFill>
                  <a:srgbClr val="FF0000"/>
                </a:solidFill>
              </a:rPr>
              <a:t>Characterisation</a:t>
            </a:r>
            <a:r>
              <a:rPr lang="en-US" sz="2800" b="1" cap="none" dirty="0">
                <a:solidFill>
                  <a:schemeClr val="bg1"/>
                </a:solidFill>
              </a:rPr>
              <a:t/>
            </a:r>
            <a:br>
              <a:rPr lang="en-US" sz="2800" b="1" cap="none" dirty="0">
                <a:solidFill>
                  <a:schemeClr val="bg1"/>
                </a:solidFill>
              </a:rPr>
            </a:br>
            <a:r>
              <a:rPr lang="en-US" sz="2800" b="1" cap="none" dirty="0">
                <a:solidFill>
                  <a:schemeClr val="bg1"/>
                </a:solidFill>
              </a:rPr>
              <a:t>* </a:t>
            </a:r>
            <a:r>
              <a:rPr lang="en-US" sz="2800" b="1" cap="none" dirty="0">
                <a:solidFill>
                  <a:schemeClr val="accent2">
                    <a:lumMod val="60000"/>
                    <a:lumOff val="40000"/>
                  </a:schemeClr>
                </a:solidFill>
              </a:rPr>
              <a:t>Design </a:t>
            </a:r>
            <a:r>
              <a:rPr lang="en-US" sz="2800" b="1" cap="none" dirty="0" smtClean="0">
                <a:solidFill>
                  <a:schemeClr val="accent2">
                    <a:lumMod val="60000"/>
                    <a:lumOff val="40000"/>
                  </a:schemeClr>
                </a:solidFill>
              </a:rPr>
              <a:t>of </a:t>
            </a:r>
            <a:r>
              <a:rPr lang="en-US" sz="2800" b="1" cap="none" dirty="0">
                <a:solidFill>
                  <a:schemeClr val="accent2">
                    <a:lumMod val="60000"/>
                    <a:lumOff val="40000"/>
                  </a:schemeClr>
                </a:solidFill>
              </a:rPr>
              <a:t>Experiment </a:t>
            </a:r>
            <a:br>
              <a:rPr lang="en-US" sz="2800" b="1" cap="none" dirty="0">
                <a:solidFill>
                  <a:schemeClr val="accent2">
                    <a:lumMod val="60000"/>
                    <a:lumOff val="40000"/>
                  </a:schemeClr>
                </a:solidFill>
              </a:rPr>
            </a:br>
            <a:r>
              <a:rPr lang="en-US" sz="2800" b="1" cap="none" dirty="0">
                <a:solidFill>
                  <a:schemeClr val="bg1"/>
                </a:solidFill>
              </a:rPr>
              <a:t>* </a:t>
            </a:r>
            <a:r>
              <a:rPr lang="en-US" sz="2800" b="1" cap="none" dirty="0">
                <a:solidFill>
                  <a:schemeClr val="accent2">
                    <a:lumMod val="60000"/>
                    <a:lumOff val="40000"/>
                  </a:schemeClr>
                </a:solidFill>
              </a:rPr>
              <a:t>Experiment</a:t>
            </a:r>
            <a:r>
              <a:rPr lang="en-US" sz="2800" b="1" cap="none" dirty="0">
                <a:solidFill>
                  <a:schemeClr val="bg1"/>
                </a:solidFill>
              </a:rPr>
              <a:t>                               (Reinforcement in Polyester)</a:t>
            </a:r>
            <a:br>
              <a:rPr lang="en-US" sz="2800" b="1" cap="none" dirty="0">
                <a:solidFill>
                  <a:schemeClr val="bg1"/>
                </a:solidFill>
              </a:rPr>
            </a:br>
            <a:r>
              <a:rPr lang="en-US" sz="2800" b="1" cap="none" dirty="0">
                <a:solidFill>
                  <a:schemeClr val="bg1"/>
                </a:solidFill>
              </a:rPr>
              <a:t>* </a:t>
            </a:r>
            <a:r>
              <a:rPr lang="en-US" sz="2800" b="1" cap="none" dirty="0" err="1" smtClean="0">
                <a:solidFill>
                  <a:schemeClr val="accent2">
                    <a:lumMod val="60000"/>
                    <a:lumOff val="40000"/>
                  </a:schemeClr>
                </a:solidFill>
              </a:rPr>
              <a:t>Characterisation</a:t>
            </a:r>
            <a:r>
              <a:rPr lang="en-US" sz="2800" b="1" cap="none" dirty="0" smtClean="0">
                <a:solidFill>
                  <a:schemeClr val="bg1"/>
                </a:solidFill>
              </a:rPr>
              <a:t> </a:t>
            </a:r>
            <a:r>
              <a:rPr lang="en-US" sz="2800" b="1" cap="none" dirty="0">
                <a:solidFill>
                  <a:schemeClr val="bg1"/>
                </a:solidFill>
              </a:rPr>
              <a:t/>
            </a:r>
            <a:br>
              <a:rPr lang="en-US" sz="2800" b="1" cap="none" dirty="0">
                <a:solidFill>
                  <a:schemeClr val="bg1"/>
                </a:solidFill>
              </a:rPr>
            </a:br>
            <a:r>
              <a:rPr lang="en-US" sz="2800" b="1" cap="none" dirty="0">
                <a:solidFill>
                  <a:schemeClr val="bg1"/>
                </a:solidFill>
              </a:rPr>
              <a:t>* Conclusion </a:t>
            </a:r>
            <a:r>
              <a:rPr lang="en-US" sz="2800" b="1" cap="none" dirty="0" smtClean="0">
                <a:solidFill>
                  <a:schemeClr val="bg1"/>
                </a:solidFill>
              </a:rPr>
              <a:t>and </a:t>
            </a:r>
            <a:r>
              <a:rPr lang="en-US" sz="2800" b="1" cap="none" dirty="0">
                <a:solidFill>
                  <a:schemeClr val="bg1"/>
                </a:solidFill>
              </a:rPr>
              <a:t>Future Recommendation</a:t>
            </a:r>
            <a:br>
              <a:rPr lang="en-US" sz="2800" b="1" cap="none" dirty="0">
                <a:solidFill>
                  <a:schemeClr val="bg1"/>
                </a:solidFill>
              </a:rPr>
            </a:br>
            <a:r>
              <a:rPr lang="en-US" sz="2800" b="1" cap="none" dirty="0">
                <a:solidFill>
                  <a:schemeClr val="bg1"/>
                </a:solidFill>
              </a:rPr>
              <a:t>* References</a:t>
            </a:r>
          </a:p>
        </p:txBody>
      </p:sp>
      <p:sp>
        <p:nvSpPr>
          <p:cNvPr id="3" name="Content Placeholder 2"/>
          <p:cNvSpPr>
            <a:spLocks noGrp="1"/>
          </p:cNvSpPr>
          <p:nvPr>
            <p:ph idx="1"/>
          </p:nvPr>
        </p:nvSpPr>
        <p:spPr>
          <a:xfrm>
            <a:off x="401183" y="162076"/>
            <a:ext cx="8534400" cy="635000"/>
          </a:xfrm>
        </p:spPr>
        <p:txBody>
          <a:bodyPr>
            <a:normAutofit/>
          </a:bodyPr>
          <a:lstStyle/>
          <a:p>
            <a:r>
              <a:rPr lang="en-US" sz="2800" b="1" dirty="0"/>
              <a:t>CONTENTS</a:t>
            </a:r>
          </a:p>
        </p:txBody>
      </p:sp>
      <p:sp>
        <p:nvSpPr>
          <p:cNvPr id="5" name="Right Brace 4"/>
          <p:cNvSpPr/>
          <p:nvPr/>
        </p:nvSpPr>
        <p:spPr>
          <a:xfrm>
            <a:off x="4102325" y="2518229"/>
            <a:ext cx="508000" cy="1233715"/>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ight Brace 5"/>
          <p:cNvSpPr/>
          <p:nvPr/>
        </p:nvSpPr>
        <p:spPr>
          <a:xfrm>
            <a:off x="4102328" y="4136572"/>
            <a:ext cx="566057" cy="1233715"/>
          </a:xfrm>
          <a:prstGeom prst="rightBrac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Slide Number Placeholder 3"/>
          <p:cNvSpPr>
            <a:spLocks noGrp="1"/>
          </p:cNvSpPr>
          <p:nvPr>
            <p:ph type="sldNum" sz="quarter" idx="12"/>
          </p:nvPr>
        </p:nvSpPr>
        <p:spPr/>
        <p:txBody>
          <a:bodyPr/>
          <a:lstStyle/>
          <a:p>
            <a:fld id="{EDF5DBEE-C131-4402-8662-AE43347AA7D9}" type="slidenum">
              <a:rPr lang="en-US" smtClean="0"/>
              <a:t>2</a:t>
            </a:fld>
            <a:endParaRPr lang="en-US"/>
          </a:p>
        </p:txBody>
      </p:sp>
    </p:spTree>
    <p:extLst>
      <p:ext uri="{BB962C8B-B14F-4D97-AF65-F5344CB8AC3E}">
        <p14:creationId xmlns:p14="http://schemas.microsoft.com/office/powerpoint/2010/main" val="37532773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176795842"/>
              </p:ext>
            </p:extLst>
          </p:nvPr>
        </p:nvGraphicFramePr>
        <p:xfrm>
          <a:off x="178905" y="106020"/>
          <a:ext cx="8534400" cy="768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fld id="{16FDCBAC-8FFE-4D8A-A4DB-344DB5A2B0F8}" type="slidenum">
              <a:rPr lang="en-US" smtClean="0"/>
              <a:t>20</a:t>
            </a:fld>
            <a:endParaRPr lang="en-US"/>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9257" y="2073318"/>
            <a:ext cx="4563347" cy="3422511"/>
          </a:xfrm>
          <a:prstGeom prst="rect">
            <a:avLst/>
          </a:prstGeom>
        </p:spPr>
      </p:pic>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l="11935" r="20636"/>
          <a:stretch/>
        </p:blipFill>
        <p:spPr>
          <a:xfrm>
            <a:off x="181389" y="778565"/>
            <a:ext cx="3074505" cy="6079436"/>
          </a:xfrm>
          <a:prstGeom prst="rect">
            <a:avLst/>
          </a:prstGeom>
        </p:spPr>
      </p:pic>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l="16232" t="27344" r="-16232" b="16811"/>
          <a:stretch/>
        </p:blipFill>
        <p:spPr>
          <a:xfrm rot="5400000">
            <a:off x="2848390" y="2129957"/>
            <a:ext cx="5143500" cy="3829879"/>
          </a:xfrm>
          <a:prstGeom prst="rect">
            <a:avLst/>
          </a:prstGeom>
        </p:spPr>
      </p:pic>
      <p:sp>
        <p:nvSpPr>
          <p:cNvPr id="8" name="Oval 7"/>
          <p:cNvSpPr/>
          <p:nvPr/>
        </p:nvSpPr>
        <p:spPr>
          <a:xfrm>
            <a:off x="477079" y="2743201"/>
            <a:ext cx="2483125" cy="182325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0" name="Straight Arrow Connector 9"/>
          <p:cNvCxnSpPr>
            <a:stCxn id="8" idx="6"/>
          </p:cNvCxnSpPr>
          <p:nvPr/>
        </p:nvCxnSpPr>
        <p:spPr>
          <a:xfrm>
            <a:off x="2960203" y="3654827"/>
            <a:ext cx="922684" cy="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4733512" y="3775337"/>
            <a:ext cx="2483125" cy="182325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3" name="Straight Arrow Connector 12"/>
          <p:cNvCxnSpPr>
            <a:stCxn id="12" idx="6"/>
          </p:cNvCxnSpPr>
          <p:nvPr/>
        </p:nvCxnSpPr>
        <p:spPr>
          <a:xfrm>
            <a:off x="7216637" y="4686963"/>
            <a:ext cx="922684" cy="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113681" y="6503514"/>
            <a:ext cx="5722785" cy="369332"/>
          </a:xfrm>
          <a:prstGeom prst="rect">
            <a:avLst/>
          </a:prstGeom>
        </p:spPr>
        <p:txBody>
          <a:bodyPr wrap="none">
            <a:spAutoFit/>
          </a:bodyPr>
          <a:lstStyle/>
          <a:p>
            <a:pPr algn="ctr"/>
            <a:r>
              <a:rPr lang="en-US" b="1" dirty="0" smtClean="0">
                <a:solidFill>
                  <a:srgbClr val="000000"/>
                </a:solidFill>
                <a:latin typeface="Times New Roman" panose="02020603050405020304" pitchFamily="18" charset="0"/>
                <a:ea typeface="Calibri" panose="020F0502020204030204" pitchFamily="34" charset="0"/>
              </a:rPr>
              <a:t>Figure No 11 a, b, c Sample obtained after modification</a:t>
            </a:r>
          </a:p>
        </p:txBody>
      </p:sp>
    </p:spTree>
    <p:extLst>
      <p:ext uri="{BB962C8B-B14F-4D97-AF65-F5344CB8AC3E}">
        <p14:creationId xmlns:p14="http://schemas.microsoft.com/office/powerpoint/2010/main" val="249022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638636873"/>
              </p:ext>
            </p:extLst>
          </p:nvPr>
        </p:nvGraphicFramePr>
        <p:xfrm>
          <a:off x="254001" y="0"/>
          <a:ext cx="12103100" cy="274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4022897" y="4176942"/>
            <a:ext cx="2905335" cy="1077218"/>
          </a:xfrm>
          <a:prstGeom prst="rect">
            <a:avLst/>
          </a:prstGeom>
        </p:spPr>
        <p:txBody>
          <a:bodyPr wrap="square">
            <a:spAutoFit/>
          </a:bodyPr>
          <a:lstStyle/>
          <a:p>
            <a:r>
              <a:rPr lang="en-US" sz="1600" b="1" i="1" dirty="0" smtClean="0">
                <a:solidFill>
                  <a:schemeClr val="bg1"/>
                </a:solidFill>
              </a:rPr>
              <a:t>Figure No. 12</a:t>
            </a:r>
          </a:p>
          <a:p>
            <a:r>
              <a:rPr lang="en-US" sz="1600" b="1" i="1" dirty="0" smtClean="0">
                <a:solidFill>
                  <a:schemeClr val="bg1"/>
                </a:solidFill>
              </a:rPr>
              <a:t>Tensile </a:t>
            </a:r>
            <a:r>
              <a:rPr lang="en-US" sz="1600" b="1" i="1" dirty="0">
                <a:solidFill>
                  <a:schemeClr val="bg1"/>
                </a:solidFill>
              </a:rPr>
              <a:t>Testing Machine for </a:t>
            </a:r>
          </a:p>
          <a:p>
            <a:r>
              <a:rPr lang="en-US" sz="1600" b="1" i="1" dirty="0">
                <a:solidFill>
                  <a:schemeClr val="bg1"/>
                </a:solidFill>
              </a:rPr>
              <a:t>Polymeric Materials</a:t>
            </a:r>
          </a:p>
          <a:p>
            <a:r>
              <a:rPr lang="en-US" sz="1600" b="1" i="1" dirty="0">
                <a:solidFill>
                  <a:schemeClr val="bg1"/>
                </a:solidFill>
              </a:rPr>
              <a:t>(MMD, NEDUET) </a:t>
            </a:r>
            <a:endParaRPr lang="en-GB" sz="1600" b="1" dirty="0">
              <a:solidFill>
                <a:schemeClr val="bg1"/>
              </a:solidFill>
            </a:endParaRPr>
          </a:p>
        </p:txBody>
      </p:sp>
      <p:sp>
        <p:nvSpPr>
          <p:cNvPr id="5" name="Slide Number Placeholder 4"/>
          <p:cNvSpPr>
            <a:spLocks noGrp="1"/>
          </p:cNvSpPr>
          <p:nvPr>
            <p:ph type="sldNum" sz="quarter" idx="12"/>
          </p:nvPr>
        </p:nvSpPr>
        <p:spPr/>
        <p:txBody>
          <a:bodyPr/>
          <a:lstStyle/>
          <a:p>
            <a:fld id="{16FDCBAC-8FFE-4D8A-A4DB-344DB5A2B0F8}" type="slidenum">
              <a:rPr lang="en-US" smtClean="0"/>
              <a:t>21</a:t>
            </a:fld>
            <a:endParaRPr lang="en-US"/>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077" y="2529074"/>
            <a:ext cx="3894819" cy="4236161"/>
          </a:xfrm>
          <a:prstGeom prst="rect">
            <a:avLst/>
          </a:prstGeom>
        </p:spPr>
      </p:pic>
      <p:pic>
        <p:nvPicPr>
          <p:cNvPr id="5122" name="Picture 2" descr="http://www.gladiators-usa.com/SAUTER%20SHORE%20%27D%27%20HARDNESS%20TESTER%20-%2031%20MAR%202013.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28231" y="2529074"/>
            <a:ext cx="3077604" cy="423616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0005835" y="4176941"/>
            <a:ext cx="2905335" cy="1077218"/>
          </a:xfrm>
          <a:prstGeom prst="rect">
            <a:avLst/>
          </a:prstGeom>
        </p:spPr>
        <p:txBody>
          <a:bodyPr wrap="square">
            <a:spAutoFit/>
          </a:bodyPr>
          <a:lstStyle/>
          <a:p>
            <a:r>
              <a:rPr lang="en-US" sz="1600" b="1" i="1" dirty="0" smtClean="0">
                <a:solidFill>
                  <a:schemeClr val="bg1"/>
                </a:solidFill>
              </a:rPr>
              <a:t>Figure No. 13</a:t>
            </a:r>
          </a:p>
          <a:p>
            <a:r>
              <a:rPr lang="en-US" sz="1600" b="1" i="1" dirty="0" smtClean="0">
                <a:solidFill>
                  <a:schemeClr val="bg1"/>
                </a:solidFill>
              </a:rPr>
              <a:t>Shore </a:t>
            </a:r>
            <a:r>
              <a:rPr lang="en-US" sz="1600" b="1" i="1" dirty="0">
                <a:solidFill>
                  <a:schemeClr val="bg1"/>
                </a:solidFill>
              </a:rPr>
              <a:t>Hardness </a:t>
            </a:r>
            <a:endParaRPr lang="en-US" sz="1600" b="1" i="1" dirty="0" smtClean="0">
              <a:solidFill>
                <a:schemeClr val="bg1"/>
              </a:solidFill>
            </a:endParaRPr>
          </a:p>
          <a:p>
            <a:r>
              <a:rPr lang="en-US" sz="1600" b="1" i="1" dirty="0" smtClean="0">
                <a:solidFill>
                  <a:schemeClr val="bg1"/>
                </a:solidFill>
              </a:rPr>
              <a:t>Tester</a:t>
            </a:r>
            <a:endParaRPr lang="en-US" sz="1600" b="1" i="1" dirty="0">
              <a:solidFill>
                <a:schemeClr val="bg1"/>
              </a:solidFill>
            </a:endParaRPr>
          </a:p>
          <a:p>
            <a:r>
              <a:rPr lang="en-US" sz="1600" b="1" i="1" dirty="0">
                <a:solidFill>
                  <a:schemeClr val="bg1"/>
                </a:solidFill>
              </a:rPr>
              <a:t>(MMD, NEDUET) </a:t>
            </a:r>
            <a:endParaRPr lang="en-GB" sz="1600" b="1" dirty="0">
              <a:solidFill>
                <a:schemeClr val="bg1"/>
              </a:solidFill>
            </a:endParaRPr>
          </a:p>
        </p:txBody>
      </p:sp>
    </p:spTree>
    <p:extLst>
      <p:ext uri="{BB962C8B-B14F-4D97-AF65-F5344CB8AC3E}">
        <p14:creationId xmlns:p14="http://schemas.microsoft.com/office/powerpoint/2010/main" val="38998296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0694504" y="6095295"/>
            <a:ext cx="1142245" cy="669925"/>
          </a:xfrm>
        </p:spPr>
        <p:txBody>
          <a:bodyPr/>
          <a:lstStyle/>
          <a:p>
            <a:fld id="{16FDCBAC-8FFE-4D8A-A4DB-344DB5A2B0F8}" type="slidenum">
              <a:rPr lang="en-US" smtClean="0"/>
              <a:t>22</a:t>
            </a:fld>
            <a:endParaRPr lang="en-US"/>
          </a:p>
        </p:txBody>
      </p:sp>
      <p:sp>
        <p:nvSpPr>
          <p:cNvPr id="5" name="Rectangle 4"/>
          <p:cNvSpPr/>
          <p:nvPr/>
        </p:nvSpPr>
        <p:spPr>
          <a:xfrm>
            <a:off x="106174" y="140661"/>
            <a:ext cx="4408258" cy="646331"/>
          </a:xfrm>
          <a:prstGeom prst="rect">
            <a:avLst/>
          </a:prstGeom>
        </p:spPr>
        <p:txBody>
          <a:bodyPr wrap="none">
            <a:spAutoFit/>
          </a:bodyPr>
          <a:lstStyle/>
          <a:p>
            <a:pPr lvl="0"/>
            <a:r>
              <a:rPr lang="en-US" sz="3600" b="1" dirty="0">
                <a:solidFill>
                  <a:schemeClr val="bg1"/>
                </a:solidFill>
              </a:rPr>
              <a:t>Visual Examination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74" y="1479248"/>
            <a:ext cx="11945257" cy="3981752"/>
          </a:xfrm>
          <a:prstGeom prst="rect">
            <a:avLst/>
          </a:prstGeom>
        </p:spPr>
      </p:pic>
      <p:sp>
        <p:nvSpPr>
          <p:cNvPr id="12" name="Rectangle 11"/>
          <p:cNvSpPr/>
          <p:nvPr/>
        </p:nvSpPr>
        <p:spPr>
          <a:xfrm>
            <a:off x="106174" y="5414595"/>
            <a:ext cx="11945257" cy="1015663"/>
          </a:xfrm>
          <a:prstGeom prst="rect">
            <a:avLst/>
          </a:prstGeom>
        </p:spPr>
        <p:txBody>
          <a:bodyPr wrap="square">
            <a:spAutoFit/>
          </a:bodyPr>
          <a:lstStyle/>
          <a:p>
            <a:pPr algn="ctr"/>
            <a:r>
              <a:rPr lang="en-US" sz="2000" b="1" i="1" dirty="0" smtClean="0">
                <a:solidFill>
                  <a:schemeClr val="bg1"/>
                </a:solidFill>
              </a:rPr>
              <a:t>Figure No. 14 a, b, c</a:t>
            </a:r>
          </a:p>
          <a:p>
            <a:pPr algn="ctr"/>
            <a:r>
              <a:rPr lang="en-US" sz="2000" b="1" i="1" dirty="0" smtClean="0">
                <a:solidFill>
                  <a:schemeClr val="bg1"/>
                </a:solidFill>
              </a:rPr>
              <a:t>Proper </a:t>
            </a:r>
            <a:r>
              <a:rPr lang="en-US" sz="2000" b="1" i="1" dirty="0">
                <a:solidFill>
                  <a:schemeClr val="bg1"/>
                </a:solidFill>
              </a:rPr>
              <a:t>dispersion of Silver Nanoparticles was observed, with a significant change in the transparency of polyester resin</a:t>
            </a:r>
            <a:endParaRPr lang="en-GB" sz="2000" b="1" dirty="0">
              <a:solidFill>
                <a:schemeClr val="bg1"/>
              </a:solidFill>
            </a:endParaRPr>
          </a:p>
        </p:txBody>
      </p:sp>
    </p:spTree>
    <p:extLst>
      <p:ext uri="{BB962C8B-B14F-4D97-AF65-F5344CB8AC3E}">
        <p14:creationId xmlns:p14="http://schemas.microsoft.com/office/powerpoint/2010/main" val="17132562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0946295" y="5682899"/>
            <a:ext cx="1142245" cy="669925"/>
          </a:xfrm>
        </p:spPr>
        <p:txBody>
          <a:bodyPr/>
          <a:lstStyle/>
          <a:p>
            <a:fld id="{16FDCBAC-8FFE-4D8A-A4DB-344DB5A2B0F8}" type="slidenum">
              <a:rPr lang="en-US" smtClean="0"/>
              <a:t>23</a:t>
            </a:fld>
            <a:endParaRPr lang="en-US" dirty="0"/>
          </a:p>
        </p:txBody>
      </p:sp>
      <p:sp>
        <p:nvSpPr>
          <p:cNvPr id="5" name="Rectangle 4"/>
          <p:cNvSpPr/>
          <p:nvPr/>
        </p:nvSpPr>
        <p:spPr>
          <a:xfrm>
            <a:off x="106174" y="140661"/>
            <a:ext cx="3476080" cy="646331"/>
          </a:xfrm>
          <a:prstGeom prst="rect">
            <a:avLst/>
          </a:prstGeom>
        </p:spPr>
        <p:txBody>
          <a:bodyPr wrap="none">
            <a:spAutoFit/>
          </a:bodyPr>
          <a:lstStyle/>
          <a:p>
            <a:pPr lvl="0"/>
            <a:r>
              <a:rPr lang="en-US" sz="3600" b="1" dirty="0">
                <a:solidFill>
                  <a:schemeClr val="bg1"/>
                </a:solidFill>
              </a:rPr>
              <a:t>Tensile Testing</a:t>
            </a:r>
          </a:p>
        </p:txBody>
      </p:sp>
      <p:sp>
        <p:nvSpPr>
          <p:cNvPr id="12" name="Rectangle 11"/>
          <p:cNvSpPr/>
          <p:nvPr/>
        </p:nvSpPr>
        <p:spPr>
          <a:xfrm>
            <a:off x="0" y="6227002"/>
            <a:ext cx="11945257" cy="707886"/>
          </a:xfrm>
          <a:prstGeom prst="rect">
            <a:avLst/>
          </a:prstGeom>
        </p:spPr>
        <p:txBody>
          <a:bodyPr wrap="square">
            <a:spAutoFit/>
          </a:bodyPr>
          <a:lstStyle/>
          <a:p>
            <a:pPr algn="ctr"/>
            <a:r>
              <a:rPr lang="en-GB" sz="2000" b="1" dirty="0" smtClean="0">
                <a:solidFill>
                  <a:schemeClr val="bg1">
                    <a:lumMod val="95000"/>
                    <a:lumOff val="5000"/>
                  </a:schemeClr>
                </a:solidFill>
                <a:latin typeface="+mj-lt"/>
              </a:rPr>
              <a:t>Figure No. 15</a:t>
            </a:r>
          </a:p>
          <a:p>
            <a:pPr algn="ctr"/>
            <a:r>
              <a:rPr lang="en-GB" sz="2000" b="1" dirty="0" smtClean="0">
                <a:solidFill>
                  <a:schemeClr val="bg1">
                    <a:lumMod val="95000"/>
                    <a:lumOff val="5000"/>
                  </a:schemeClr>
                </a:solidFill>
                <a:latin typeface="+mj-lt"/>
              </a:rPr>
              <a:t>Modification </a:t>
            </a:r>
            <a:r>
              <a:rPr lang="en-GB" sz="2000" b="1" dirty="0">
                <a:solidFill>
                  <a:schemeClr val="bg1">
                    <a:lumMod val="95000"/>
                    <a:lumOff val="5000"/>
                  </a:schemeClr>
                </a:solidFill>
                <a:latin typeface="+mj-lt"/>
              </a:rPr>
              <a:t>by 1% showed a remarkable, approx. 39%, increase in the tensile strength of Polyester resin.</a:t>
            </a:r>
            <a:endParaRPr lang="en-US" sz="2000" b="1" dirty="0">
              <a:solidFill>
                <a:schemeClr val="bg1">
                  <a:lumMod val="95000"/>
                  <a:lumOff val="5000"/>
                </a:schemeClr>
              </a:solidFill>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049" y="822144"/>
            <a:ext cx="10248900" cy="5505451"/>
          </a:xfrm>
          <a:prstGeom prst="rect">
            <a:avLst/>
          </a:prstGeom>
        </p:spPr>
      </p:pic>
      <p:sp>
        <p:nvSpPr>
          <p:cNvPr id="8" name="TextBox 7"/>
          <p:cNvSpPr txBox="1"/>
          <p:nvPr/>
        </p:nvSpPr>
        <p:spPr>
          <a:xfrm>
            <a:off x="1973945" y="943429"/>
            <a:ext cx="2699657" cy="369332"/>
          </a:xfrm>
          <a:prstGeom prst="rect">
            <a:avLst/>
          </a:prstGeom>
          <a:noFill/>
        </p:spPr>
        <p:txBody>
          <a:bodyPr wrap="square" rtlCol="0">
            <a:spAutoFit/>
          </a:bodyPr>
          <a:lstStyle/>
          <a:p>
            <a:r>
              <a:rPr lang="en-US" b="1" dirty="0">
                <a:solidFill>
                  <a:schemeClr val="bg1">
                    <a:lumMod val="95000"/>
                    <a:lumOff val="5000"/>
                  </a:schemeClr>
                </a:solidFill>
              </a:rPr>
              <a:t>UNMODIFIED</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5691" y="822143"/>
            <a:ext cx="10248900" cy="5505451"/>
          </a:xfrm>
          <a:prstGeom prst="rect">
            <a:avLst/>
          </a:prstGeom>
        </p:spPr>
      </p:pic>
      <p:sp>
        <p:nvSpPr>
          <p:cNvPr id="9" name="TextBox 8"/>
          <p:cNvSpPr txBox="1"/>
          <p:nvPr/>
        </p:nvSpPr>
        <p:spPr>
          <a:xfrm>
            <a:off x="1844213" y="1128095"/>
            <a:ext cx="2364931" cy="369332"/>
          </a:xfrm>
          <a:prstGeom prst="rect">
            <a:avLst/>
          </a:prstGeom>
          <a:noFill/>
        </p:spPr>
        <p:txBody>
          <a:bodyPr wrap="square" rtlCol="0">
            <a:spAutoFit/>
          </a:bodyPr>
          <a:lstStyle/>
          <a:p>
            <a:r>
              <a:rPr lang="en-US" b="1" dirty="0">
                <a:solidFill>
                  <a:schemeClr val="bg1">
                    <a:lumMod val="95000"/>
                    <a:lumOff val="5000"/>
                  </a:schemeClr>
                </a:solidFill>
              </a:rPr>
              <a:t>1 % MODIFIED</a:t>
            </a:r>
          </a:p>
        </p:txBody>
      </p:sp>
      <p:pic>
        <p:nvPicPr>
          <p:cNvPr id="13" name="Picture 12"/>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1763" y="851765"/>
            <a:ext cx="10248900" cy="5446205"/>
          </a:xfrm>
          <a:prstGeom prst="rect">
            <a:avLst/>
          </a:prstGeom>
          <a:noFill/>
          <a:ln>
            <a:noFill/>
          </a:ln>
        </p:spPr>
      </p:pic>
    </p:spTree>
    <p:extLst>
      <p:ext uri="{BB962C8B-B14F-4D97-AF65-F5344CB8AC3E}">
        <p14:creationId xmlns:p14="http://schemas.microsoft.com/office/powerpoint/2010/main" val="411918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6FDCBAC-8FFE-4D8A-A4DB-344DB5A2B0F8}" type="slidenum">
              <a:rPr lang="en-US" smtClean="0"/>
              <a:t>24</a:t>
            </a:fld>
            <a:endParaRPr lang="en-US" dirty="0"/>
          </a:p>
        </p:txBody>
      </p:sp>
      <p:sp>
        <p:nvSpPr>
          <p:cNvPr id="5" name="Rectangle 4"/>
          <p:cNvSpPr/>
          <p:nvPr/>
        </p:nvSpPr>
        <p:spPr>
          <a:xfrm>
            <a:off x="106174" y="140661"/>
            <a:ext cx="4023281" cy="646331"/>
          </a:xfrm>
          <a:prstGeom prst="rect">
            <a:avLst/>
          </a:prstGeom>
        </p:spPr>
        <p:txBody>
          <a:bodyPr wrap="none">
            <a:spAutoFit/>
          </a:bodyPr>
          <a:lstStyle/>
          <a:p>
            <a:pPr lvl="0"/>
            <a:r>
              <a:rPr lang="en-US" sz="3600" b="1" dirty="0">
                <a:solidFill>
                  <a:schemeClr val="bg1"/>
                </a:solidFill>
              </a:rPr>
              <a:t>Hardness Testing</a:t>
            </a:r>
          </a:p>
        </p:txBody>
      </p:sp>
      <p:sp>
        <p:nvSpPr>
          <p:cNvPr id="12" name="Rectangle 11"/>
          <p:cNvSpPr/>
          <p:nvPr/>
        </p:nvSpPr>
        <p:spPr>
          <a:xfrm>
            <a:off x="1" y="6248400"/>
            <a:ext cx="11945257" cy="707886"/>
          </a:xfrm>
          <a:prstGeom prst="rect">
            <a:avLst/>
          </a:prstGeom>
        </p:spPr>
        <p:txBody>
          <a:bodyPr wrap="square">
            <a:spAutoFit/>
          </a:bodyPr>
          <a:lstStyle/>
          <a:p>
            <a:pPr algn="ctr"/>
            <a:r>
              <a:rPr lang="en-GB" sz="2000" b="1" dirty="0" smtClean="0">
                <a:solidFill>
                  <a:schemeClr val="bg1">
                    <a:lumMod val="95000"/>
                    <a:lumOff val="5000"/>
                  </a:schemeClr>
                </a:solidFill>
                <a:latin typeface="+mj-lt"/>
              </a:rPr>
              <a:t>Figure No. 16</a:t>
            </a:r>
          </a:p>
          <a:p>
            <a:pPr algn="ctr"/>
            <a:r>
              <a:rPr lang="en-GB" sz="2000" b="1" dirty="0" smtClean="0">
                <a:solidFill>
                  <a:schemeClr val="bg1">
                    <a:lumMod val="95000"/>
                    <a:lumOff val="5000"/>
                  </a:schemeClr>
                </a:solidFill>
                <a:latin typeface="+mj-lt"/>
              </a:rPr>
              <a:t>Modification </a:t>
            </a:r>
            <a:r>
              <a:rPr lang="en-GB" sz="2000" b="1" dirty="0">
                <a:solidFill>
                  <a:schemeClr val="bg1">
                    <a:lumMod val="95000"/>
                    <a:lumOff val="5000"/>
                  </a:schemeClr>
                </a:solidFill>
                <a:latin typeface="+mj-lt"/>
              </a:rPr>
              <a:t>by 1% showed </a:t>
            </a:r>
            <a:r>
              <a:rPr lang="en-US" sz="2000" b="1" dirty="0">
                <a:solidFill>
                  <a:schemeClr val="bg1">
                    <a:lumMod val="95000"/>
                    <a:lumOff val="5000"/>
                  </a:schemeClr>
                </a:solidFill>
                <a:latin typeface="+mj-lt"/>
              </a:rPr>
              <a:t>more than 100% increment in the hardness value of Polyester resin</a:t>
            </a:r>
            <a:r>
              <a:rPr lang="en-GB" sz="2000" b="1" dirty="0">
                <a:solidFill>
                  <a:schemeClr val="bg1">
                    <a:lumMod val="95000"/>
                    <a:lumOff val="5000"/>
                  </a:schemeClr>
                </a:solidFill>
                <a:latin typeface="+mj-lt"/>
              </a:rPr>
              <a:t>.</a:t>
            </a:r>
            <a:endParaRPr lang="en-US" sz="2000" b="1" dirty="0">
              <a:solidFill>
                <a:schemeClr val="bg1">
                  <a:lumMod val="95000"/>
                  <a:lumOff val="5000"/>
                </a:schemeClr>
              </a:solidFill>
              <a:latin typeface="+mj-lt"/>
            </a:endParaRPr>
          </a:p>
        </p:txBody>
      </p:sp>
      <p:pic>
        <p:nvPicPr>
          <p:cNvPr id="10" name="Picture 9"/>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29054" y="786989"/>
            <a:ext cx="9564775" cy="5461411"/>
          </a:xfrm>
          <a:prstGeom prst="rect">
            <a:avLst/>
          </a:prstGeom>
          <a:noFill/>
          <a:ln>
            <a:noFill/>
          </a:ln>
        </p:spPr>
      </p:pic>
    </p:spTree>
    <p:extLst>
      <p:ext uri="{BB962C8B-B14F-4D97-AF65-F5344CB8AC3E}">
        <p14:creationId xmlns:p14="http://schemas.microsoft.com/office/powerpoint/2010/main" val="153597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6FDCBAC-8FFE-4D8A-A4DB-344DB5A2B0F8}" type="slidenum">
              <a:rPr lang="en-US" smtClean="0"/>
              <a:t>25</a:t>
            </a:fld>
            <a:endParaRPr lang="en-US" dirty="0"/>
          </a:p>
        </p:txBody>
      </p:sp>
      <p:sp>
        <p:nvSpPr>
          <p:cNvPr id="5" name="Rectangle 4"/>
          <p:cNvSpPr/>
          <p:nvPr/>
        </p:nvSpPr>
        <p:spPr>
          <a:xfrm>
            <a:off x="106173" y="140661"/>
            <a:ext cx="6109365" cy="646331"/>
          </a:xfrm>
          <a:prstGeom prst="rect">
            <a:avLst/>
          </a:prstGeom>
        </p:spPr>
        <p:txBody>
          <a:bodyPr wrap="none">
            <a:spAutoFit/>
          </a:bodyPr>
          <a:lstStyle/>
          <a:p>
            <a:pPr lvl="0"/>
            <a:r>
              <a:rPr lang="en-US" sz="3600" b="1" dirty="0" smtClean="0">
                <a:solidFill>
                  <a:schemeClr val="bg1"/>
                </a:solidFill>
              </a:rPr>
              <a:t>Change </a:t>
            </a:r>
            <a:r>
              <a:rPr lang="en-US" sz="3600" b="1" dirty="0">
                <a:solidFill>
                  <a:schemeClr val="bg1"/>
                </a:solidFill>
              </a:rPr>
              <a:t>in Fracture </a:t>
            </a:r>
            <a:r>
              <a:rPr lang="en-US" sz="3600" b="1" dirty="0" smtClean="0">
                <a:solidFill>
                  <a:schemeClr val="bg1"/>
                </a:solidFill>
              </a:rPr>
              <a:t>Pattern</a:t>
            </a:r>
            <a:endParaRPr lang="en-US" sz="3600" b="1" dirty="0">
              <a:solidFill>
                <a:schemeClr val="bg1"/>
              </a:solidFill>
            </a:endParaRPr>
          </a:p>
        </p:txBody>
      </p:sp>
      <p:sp>
        <p:nvSpPr>
          <p:cNvPr id="12" name="Rectangle 11"/>
          <p:cNvSpPr/>
          <p:nvPr/>
        </p:nvSpPr>
        <p:spPr>
          <a:xfrm>
            <a:off x="1" y="4351729"/>
            <a:ext cx="11945257" cy="954107"/>
          </a:xfrm>
          <a:prstGeom prst="rect">
            <a:avLst/>
          </a:prstGeom>
        </p:spPr>
        <p:txBody>
          <a:bodyPr wrap="square">
            <a:spAutoFit/>
          </a:bodyPr>
          <a:lstStyle/>
          <a:p>
            <a:r>
              <a:rPr lang="en-US" sz="2800" b="1" dirty="0">
                <a:solidFill>
                  <a:schemeClr val="bg1">
                    <a:lumMod val="95000"/>
                    <a:lumOff val="5000"/>
                  </a:schemeClr>
                </a:solidFill>
                <a:latin typeface="+mj-lt"/>
              </a:rPr>
              <a:t>              </a:t>
            </a:r>
            <a:r>
              <a:rPr lang="en-US" sz="2800" b="1" dirty="0" smtClean="0">
                <a:solidFill>
                  <a:schemeClr val="bg1">
                    <a:lumMod val="95000"/>
                    <a:lumOff val="5000"/>
                  </a:schemeClr>
                </a:solidFill>
                <a:latin typeface="+mj-lt"/>
              </a:rPr>
              <a:t>        Figure No. 17                                          </a:t>
            </a:r>
            <a:r>
              <a:rPr lang="en-US" sz="2800" b="1" dirty="0" smtClean="0">
                <a:solidFill>
                  <a:schemeClr val="bg1">
                    <a:lumMod val="95000"/>
                    <a:lumOff val="5000"/>
                  </a:schemeClr>
                </a:solidFill>
              </a:rPr>
              <a:t>Figure </a:t>
            </a:r>
            <a:r>
              <a:rPr lang="en-US" sz="2800" b="1" dirty="0">
                <a:solidFill>
                  <a:schemeClr val="bg1">
                    <a:lumMod val="95000"/>
                    <a:lumOff val="5000"/>
                  </a:schemeClr>
                </a:solidFill>
              </a:rPr>
              <a:t>No. </a:t>
            </a:r>
            <a:r>
              <a:rPr lang="en-US" sz="2800" b="1" dirty="0" smtClean="0">
                <a:solidFill>
                  <a:schemeClr val="bg1">
                    <a:lumMod val="95000"/>
                    <a:lumOff val="5000"/>
                  </a:schemeClr>
                </a:solidFill>
              </a:rPr>
              <a:t>18</a:t>
            </a:r>
            <a:r>
              <a:rPr lang="en-US" sz="2800" b="1" dirty="0" smtClean="0">
                <a:solidFill>
                  <a:schemeClr val="bg1">
                    <a:lumMod val="95000"/>
                    <a:lumOff val="5000"/>
                  </a:schemeClr>
                </a:solidFill>
                <a:latin typeface="+mj-lt"/>
              </a:rPr>
              <a:t> </a:t>
            </a:r>
          </a:p>
          <a:p>
            <a:pPr algn="ctr"/>
            <a:r>
              <a:rPr lang="en-US" sz="2800" b="1" dirty="0" smtClean="0">
                <a:solidFill>
                  <a:schemeClr val="bg1">
                    <a:lumMod val="95000"/>
                    <a:lumOff val="5000"/>
                  </a:schemeClr>
                </a:solidFill>
                <a:latin typeface="+mj-lt"/>
              </a:rPr>
              <a:t>Unmodified </a:t>
            </a:r>
            <a:r>
              <a:rPr lang="en-US" sz="2800" b="1" dirty="0">
                <a:solidFill>
                  <a:schemeClr val="bg1">
                    <a:lumMod val="95000"/>
                    <a:lumOff val="5000"/>
                  </a:schemeClr>
                </a:solidFill>
                <a:latin typeface="+mj-lt"/>
              </a:rPr>
              <a:t>resin                                      Modified Resin</a:t>
            </a:r>
          </a:p>
        </p:txBody>
      </p:sp>
      <p:pic>
        <p:nvPicPr>
          <p:cNvPr id="2" name="Picture 1"/>
          <p:cNvPicPr>
            <a:picLocks noChangeAspect="1"/>
          </p:cNvPicPr>
          <p:nvPr/>
        </p:nvPicPr>
        <p:blipFill>
          <a:blip r:embed="rId2"/>
          <a:stretch>
            <a:fillRect/>
          </a:stretch>
        </p:blipFill>
        <p:spPr>
          <a:xfrm>
            <a:off x="254684" y="892721"/>
            <a:ext cx="12683579" cy="3753387"/>
          </a:xfrm>
          <a:prstGeom prst="rect">
            <a:avLst/>
          </a:prstGeom>
        </p:spPr>
      </p:pic>
      <p:sp>
        <p:nvSpPr>
          <p:cNvPr id="4" name="TextBox 3"/>
          <p:cNvSpPr txBox="1"/>
          <p:nvPr/>
        </p:nvSpPr>
        <p:spPr>
          <a:xfrm>
            <a:off x="1020417" y="5791200"/>
            <a:ext cx="9064487" cy="954107"/>
          </a:xfrm>
          <a:prstGeom prst="rect">
            <a:avLst/>
          </a:prstGeom>
          <a:noFill/>
        </p:spPr>
        <p:txBody>
          <a:bodyPr wrap="square" rtlCol="0">
            <a:spAutoFit/>
          </a:bodyPr>
          <a:lstStyle/>
          <a:p>
            <a:pPr algn="ctr"/>
            <a:r>
              <a:rPr lang="en-US" sz="2800" b="1" dirty="0" smtClean="0">
                <a:solidFill>
                  <a:schemeClr val="bg1"/>
                </a:solidFill>
              </a:rPr>
              <a:t>Increase in crystallinity is the factor responsible for changing this behavior</a:t>
            </a:r>
            <a:endParaRPr lang="en-US" sz="2800" b="1" dirty="0">
              <a:solidFill>
                <a:schemeClr val="bg1"/>
              </a:solidFill>
            </a:endParaRPr>
          </a:p>
        </p:txBody>
      </p:sp>
    </p:spTree>
    <p:extLst>
      <p:ext uri="{BB962C8B-B14F-4D97-AF65-F5344CB8AC3E}">
        <p14:creationId xmlns:p14="http://schemas.microsoft.com/office/powerpoint/2010/main" val="53454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31854767"/>
              </p:ext>
            </p:extLst>
          </p:nvPr>
        </p:nvGraphicFramePr>
        <p:xfrm>
          <a:off x="1" y="2"/>
          <a:ext cx="12192000" cy="6857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a:xfrm>
            <a:off x="10904612" y="5825219"/>
            <a:ext cx="1142245" cy="669925"/>
          </a:xfrm>
        </p:spPr>
        <p:txBody>
          <a:bodyPr/>
          <a:lstStyle/>
          <a:p>
            <a:fld id="{16FDCBAC-8FFE-4D8A-A4DB-344DB5A2B0F8}" type="slidenum">
              <a:rPr lang="en-US" smtClean="0">
                <a:solidFill>
                  <a:schemeClr val="bg1"/>
                </a:solidFill>
              </a:rPr>
              <a:t>26</a:t>
            </a:fld>
            <a:endParaRPr lang="en-US" dirty="0">
              <a:solidFill>
                <a:schemeClr val="bg1"/>
              </a:solidFill>
            </a:endParaRPr>
          </a:p>
        </p:txBody>
      </p:sp>
    </p:spTree>
    <p:extLst>
      <p:ext uri="{BB962C8B-B14F-4D97-AF65-F5344CB8AC3E}">
        <p14:creationId xmlns:p14="http://schemas.microsoft.com/office/powerpoint/2010/main" val="3238745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56155842"/>
              </p:ext>
            </p:extLst>
          </p:nvPr>
        </p:nvGraphicFramePr>
        <p:xfrm>
          <a:off x="1" y="2"/>
          <a:ext cx="12192000" cy="6857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16FDCBAC-8FFE-4D8A-A4DB-344DB5A2B0F8}" type="slidenum">
              <a:rPr lang="en-US" smtClean="0"/>
              <a:t>27</a:t>
            </a:fld>
            <a:endParaRPr lang="en-US"/>
          </a:p>
        </p:txBody>
      </p:sp>
    </p:spTree>
    <p:extLst>
      <p:ext uri="{BB962C8B-B14F-4D97-AF65-F5344CB8AC3E}">
        <p14:creationId xmlns:p14="http://schemas.microsoft.com/office/powerpoint/2010/main" val="29944897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40554" y="1208316"/>
            <a:ext cx="8534400" cy="3615267"/>
          </a:xfrm>
        </p:spPr>
        <p:txBody>
          <a:bodyPr>
            <a:normAutofit/>
          </a:bodyPr>
          <a:lstStyle/>
          <a:p>
            <a:pPr marL="0" indent="0" algn="ctr">
              <a:buNone/>
            </a:pPr>
            <a:r>
              <a:rPr lang="en-US" sz="6000" dirty="0"/>
              <a:t>Thank you</a:t>
            </a:r>
          </a:p>
          <a:p>
            <a:pPr marL="0" indent="0" algn="ctr">
              <a:buNone/>
            </a:pPr>
            <a:endParaRPr lang="en-US" sz="6000" dirty="0"/>
          </a:p>
          <a:p>
            <a:pPr marL="0" indent="0" algn="ctr">
              <a:buNone/>
            </a:pPr>
            <a:r>
              <a:rPr lang="en-US" sz="6000" dirty="0"/>
              <a:t>Any Question/Query</a:t>
            </a:r>
          </a:p>
        </p:txBody>
      </p:sp>
      <p:sp>
        <p:nvSpPr>
          <p:cNvPr id="2" name="Slide Number Placeholder 1"/>
          <p:cNvSpPr>
            <a:spLocks noGrp="1"/>
          </p:cNvSpPr>
          <p:nvPr>
            <p:ph type="sldNum" sz="quarter" idx="12"/>
          </p:nvPr>
        </p:nvSpPr>
        <p:spPr/>
        <p:txBody>
          <a:bodyPr/>
          <a:lstStyle/>
          <a:p>
            <a:fld id="{EDF5DBEE-C131-4402-8662-AE43347AA7D9}" type="slidenum">
              <a:rPr lang="en-US" smtClean="0"/>
              <a:t>28</a:t>
            </a:fld>
            <a:endParaRPr lang="en-US"/>
          </a:p>
        </p:txBody>
      </p:sp>
    </p:spTree>
    <p:extLst>
      <p:ext uri="{BB962C8B-B14F-4D97-AF65-F5344CB8AC3E}">
        <p14:creationId xmlns:p14="http://schemas.microsoft.com/office/powerpoint/2010/main" val="6239761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813" y="2847219"/>
            <a:ext cx="11914188" cy="1507067"/>
          </a:xfrm>
        </p:spPr>
        <p:txBody>
          <a:bodyPr>
            <a:noAutofit/>
          </a:bodyPr>
          <a:lstStyle/>
          <a:p>
            <a:pPr>
              <a:lnSpc>
                <a:spcPct val="90000"/>
              </a:lnSpc>
            </a:pPr>
            <a:r>
              <a:rPr lang="en-US" altLang="en-US" cap="none" dirty="0" smtClean="0">
                <a:solidFill>
                  <a:schemeClr val="bg1"/>
                </a:solidFill>
              </a:rPr>
              <a:t/>
            </a:r>
            <a:br>
              <a:rPr lang="en-US" altLang="en-US" cap="none" dirty="0" smtClean="0">
                <a:solidFill>
                  <a:schemeClr val="bg1"/>
                </a:solidFill>
              </a:rPr>
            </a:br>
            <a:r>
              <a:rPr lang="en-US" altLang="en-US" cap="none" dirty="0" smtClean="0">
                <a:solidFill>
                  <a:schemeClr val="bg1"/>
                </a:solidFill>
              </a:rPr>
              <a:t>In order to </a:t>
            </a:r>
            <a:r>
              <a:rPr lang="en-US" altLang="en-US" cap="none" dirty="0" err="1" smtClean="0">
                <a:solidFill>
                  <a:schemeClr val="bg1"/>
                </a:solidFill>
              </a:rPr>
              <a:t>synthesise</a:t>
            </a:r>
            <a:r>
              <a:rPr lang="en-US" altLang="en-US" cap="none" dirty="0" smtClean="0">
                <a:solidFill>
                  <a:schemeClr val="bg1"/>
                </a:solidFill>
              </a:rPr>
              <a:t> </a:t>
            </a:r>
            <a:r>
              <a:rPr lang="en-US" altLang="en-US" cap="none" dirty="0">
                <a:solidFill>
                  <a:schemeClr val="bg1"/>
                </a:solidFill>
              </a:rPr>
              <a:t>Silver Nanoparticles -Ag </a:t>
            </a:r>
            <a:r>
              <a:rPr lang="en-US" altLang="en-US" cap="none" dirty="0" err="1" smtClean="0">
                <a:solidFill>
                  <a:schemeClr val="bg1"/>
                </a:solidFill>
              </a:rPr>
              <a:t>Nps</a:t>
            </a:r>
            <a:r>
              <a:rPr lang="en-US" altLang="en-US" cap="none" dirty="0" smtClean="0">
                <a:solidFill>
                  <a:schemeClr val="bg1"/>
                </a:solidFill>
              </a:rPr>
              <a:t> with appreciable yield and quality, a simple and easy method should be devised.</a:t>
            </a:r>
            <a:br>
              <a:rPr lang="en-US" altLang="en-US" cap="none" dirty="0" smtClean="0">
                <a:solidFill>
                  <a:schemeClr val="bg1"/>
                </a:solidFill>
              </a:rPr>
            </a:br>
            <a:r>
              <a:rPr lang="en-US" altLang="en-US" cap="none" dirty="0" smtClean="0">
                <a:solidFill>
                  <a:schemeClr val="bg1"/>
                </a:solidFill>
              </a:rPr>
              <a:t/>
            </a:r>
            <a:br>
              <a:rPr lang="en-US" altLang="en-US" cap="none" dirty="0" smtClean="0">
                <a:solidFill>
                  <a:schemeClr val="bg1"/>
                </a:solidFill>
              </a:rPr>
            </a:br>
            <a:r>
              <a:rPr lang="en-US" altLang="en-US" cap="none" dirty="0" smtClean="0">
                <a:solidFill>
                  <a:schemeClr val="bg1"/>
                </a:solidFill>
              </a:rPr>
              <a:t>The unique characteristics of Silver Nanoparticles -Ag </a:t>
            </a:r>
            <a:r>
              <a:rPr lang="en-US" altLang="en-US" cap="none" dirty="0" err="1" smtClean="0">
                <a:solidFill>
                  <a:schemeClr val="bg1"/>
                </a:solidFill>
              </a:rPr>
              <a:t>Nps</a:t>
            </a:r>
            <a:r>
              <a:rPr lang="en-US" altLang="en-US" cap="none" dirty="0" smtClean="0">
                <a:solidFill>
                  <a:schemeClr val="bg1"/>
                </a:solidFill>
              </a:rPr>
              <a:t> (Optical, Chemical </a:t>
            </a:r>
            <a:r>
              <a:rPr lang="en-US" altLang="en-US" cap="none" dirty="0" err="1" smtClean="0">
                <a:solidFill>
                  <a:schemeClr val="bg1"/>
                </a:solidFill>
              </a:rPr>
              <a:t>etc</a:t>
            </a:r>
            <a:r>
              <a:rPr lang="en-US" altLang="en-US" cap="none" dirty="0" smtClean="0">
                <a:solidFill>
                  <a:schemeClr val="bg1"/>
                </a:solidFill>
              </a:rPr>
              <a:t>), </a:t>
            </a:r>
            <a:r>
              <a:rPr lang="en-US" altLang="en-US" cap="none" dirty="0">
                <a:solidFill>
                  <a:schemeClr val="bg1"/>
                </a:solidFill>
              </a:rPr>
              <a:t>lends them great potential for </a:t>
            </a:r>
            <a:r>
              <a:rPr lang="en-US" altLang="en-US" cap="none" dirty="0" smtClean="0">
                <a:solidFill>
                  <a:schemeClr val="bg1"/>
                </a:solidFill>
              </a:rPr>
              <a:t>reinforcement for polymeric resins.</a:t>
            </a:r>
            <a:br>
              <a:rPr lang="en-US" altLang="en-US" cap="none" dirty="0" smtClean="0">
                <a:solidFill>
                  <a:schemeClr val="bg1"/>
                </a:solidFill>
              </a:rPr>
            </a:br>
            <a:r>
              <a:rPr lang="en-US" altLang="en-US" cap="none" dirty="0" smtClean="0">
                <a:solidFill>
                  <a:schemeClr val="bg1"/>
                </a:solidFill>
              </a:rPr>
              <a:t/>
            </a:r>
            <a:br>
              <a:rPr lang="en-US" altLang="en-US" cap="none" dirty="0" smtClean="0">
                <a:solidFill>
                  <a:schemeClr val="bg1"/>
                </a:solidFill>
              </a:rPr>
            </a:br>
            <a:r>
              <a:rPr lang="en-US" altLang="en-US" cap="none" dirty="0" smtClean="0">
                <a:solidFill>
                  <a:schemeClr val="bg1"/>
                </a:solidFill>
              </a:rPr>
              <a:t>So far, for strengthening of Composite (say GFRP), only fibers are being modified or treated to increase the overall </a:t>
            </a:r>
            <a:r>
              <a:rPr lang="en-US" altLang="en-US" cap="none" dirty="0">
                <a:solidFill>
                  <a:schemeClr val="bg1"/>
                </a:solidFill>
              </a:rPr>
              <a:t>strength (Rule of </a:t>
            </a:r>
            <a:r>
              <a:rPr lang="en-US" altLang="en-US" cap="none" dirty="0" smtClean="0">
                <a:solidFill>
                  <a:schemeClr val="bg1"/>
                </a:solidFill>
              </a:rPr>
              <a:t>mixtures), why can’t resin be modified to do the same.</a:t>
            </a:r>
            <a:br>
              <a:rPr lang="en-US" altLang="en-US" cap="none" dirty="0" smtClean="0">
                <a:solidFill>
                  <a:schemeClr val="bg1"/>
                </a:solidFill>
              </a:rPr>
            </a:br>
            <a:endParaRPr lang="en-US" cap="none" dirty="0">
              <a:solidFill>
                <a:schemeClr val="bg1"/>
              </a:solidFill>
            </a:endParaRPr>
          </a:p>
        </p:txBody>
      </p:sp>
      <p:sp>
        <p:nvSpPr>
          <p:cNvPr id="3" name="Content Placeholder 2"/>
          <p:cNvSpPr>
            <a:spLocks noGrp="1"/>
          </p:cNvSpPr>
          <p:nvPr>
            <p:ph idx="1"/>
          </p:nvPr>
        </p:nvSpPr>
        <p:spPr>
          <a:xfrm>
            <a:off x="277812" y="163288"/>
            <a:ext cx="8534400" cy="591457"/>
          </a:xfrm>
        </p:spPr>
        <p:txBody>
          <a:bodyPr>
            <a:normAutofit/>
          </a:bodyPr>
          <a:lstStyle/>
          <a:p>
            <a:pPr marL="0" indent="0">
              <a:buNone/>
            </a:pPr>
            <a:r>
              <a:rPr lang="en-US" sz="2800" b="1" dirty="0"/>
              <a:t>MOTIVATION</a:t>
            </a:r>
          </a:p>
        </p:txBody>
      </p:sp>
      <p:sp>
        <p:nvSpPr>
          <p:cNvPr id="4" name="Slide Number Placeholder 3"/>
          <p:cNvSpPr>
            <a:spLocks noGrp="1"/>
          </p:cNvSpPr>
          <p:nvPr>
            <p:ph type="sldNum" sz="quarter" idx="12"/>
          </p:nvPr>
        </p:nvSpPr>
        <p:spPr>
          <a:xfrm>
            <a:off x="10522226" y="6111797"/>
            <a:ext cx="1142245" cy="669925"/>
          </a:xfrm>
        </p:spPr>
        <p:txBody>
          <a:bodyPr/>
          <a:lstStyle/>
          <a:p>
            <a:fld id="{EDF5DBEE-C131-4402-8662-AE43347AA7D9}" type="slidenum">
              <a:rPr lang="en-US" smtClean="0"/>
              <a:t>3</a:t>
            </a:fld>
            <a:endParaRPr lang="en-US" dirty="0"/>
          </a:p>
        </p:txBody>
      </p:sp>
    </p:spTree>
    <p:extLst>
      <p:ext uri="{BB962C8B-B14F-4D97-AF65-F5344CB8AC3E}">
        <p14:creationId xmlns:p14="http://schemas.microsoft.com/office/powerpoint/2010/main" val="39483611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813" y="1918305"/>
            <a:ext cx="11914188" cy="1507067"/>
          </a:xfrm>
        </p:spPr>
        <p:txBody>
          <a:bodyPr>
            <a:noAutofit/>
          </a:bodyPr>
          <a:lstStyle/>
          <a:p>
            <a:pPr>
              <a:lnSpc>
                <a:spcPct val="90000"/>
              </a:lnSpc>
            </a:pPr>
            <a:r>
              <a:rPr lang="en-US" cap="none" dirty="0" smtClean="0">
                <a:solidFill>
                  <a:schemeClr val="bg1"/>
                </a:solidFill>
              </a:rPr>
              <a:t>1: Synthesis of Silver Nanoparticles using Chemical Reduction method.</a:t>
            </a:r>
            <a:br>
              <a:rPr lang="en-US" cap="none" dirty="0" smtClean="0">
                <a:solidFill>
                  <a:schemeClr val="bg1"/>
                </a:solidFill>
              </a:rPr>
            </a:br>
            <a:r>
              <a:rPr lang="en-US" cap="none" dirty="0">
                <a:solidFill>
                  <a:schemeClr val="bg1"/>
                </a:solidFill>
              </a:rPr>
              <a:t/>
            </a:r>
            <a:br>
              <a:rPr lang="en-US" cap="none" dirty="0">
                <a:solidFill>
                  <a:schemeClr val="bg1"/>
                </a:solidFill>
              </a:rPr>
            </a:br>
            <a:r>
              <a:rPr lang="en-US" cap="none" dirty="0" smtClean="0">
                <a:solidFill>
                  <a:schemeClr val="bg1"/>
                </a:solidFill>
              </a:rPr>
              <a:t>2: Addition of </a:t>
            </a:r>
            <a:r>
              <a:rPr lang="en-US" cap="none" dirty="0" err="1" smtClean="0">
                <a:solidFill>
                  <a:schemeClr val="bg1"/>
                </a:solidFill>
              </a:rPr>
              <a:t>synthesised</a:t>
            </a:r>
            <a:r>
              <a:rPr lang="en-US" cap="none" dirty="0" smtClean="0">
                <a:solidFill>
                  <a:schemeClr val="bg1"/>
                </a:solidFill>
              </a:rPr>
              <a:t> </a:t>
            </a:r>
            <a:r>
              <a:rPr lang="en-US" cap="none" dirty="0">
                <a:solidFill>
                  <a:schemeClr val="bg1"/>
                </a:solidFill>
              </a:rPr>
              <a:t>Silver Nanoparticles </a:t>
            </a:r>
            <a:r>
              <a:rPr lang="en-US" cap="none" dirty="0" smtClean="0">
                <a:solidFill>
                  <a:schemeClr val="bg1"/>
                </a:solidFill>
              </a:rPr>
              <a:t>in Polyester resin to check the accompanying changes in the mechanical properties.</a:t>
            </a:r>
            <a:endParaRPr lang="en-US" cap="none" dirty="0">
              <a:solidFill>
                <a:schemeClr val="bg1"/>
              </a:solidFill>
            </a:endParaRPr>
          </a:p>
        </p:txBody>
      </p:sp>
      <p:sp>
        <p:nvSpPr>
          <p:cNvPr id="3" name="Content Placeholder 2"/>
          <p:cNvSpPr>
            <a:spLocks noGrp="1"/>
          </p:cNvSpPr>
          <p:nvPr>
            <p:ph idx="1"/>
          </p:nvPr>
        </p:nvSpPr>
        <p:spPr>
          <a:xfrm>
            <a:off x="277812" y="163288"/>
            <a:ext cx="8534400" cy="591457"/>
          </a:xfrm>
        </p:spPr>
        <p:txBody>
          <a:bodyPr>
            <a:normAutofit/>
          </a:bodyPr>
          <a:lstStyle/>
          <a:p>
            <a:pPr marL="0" indent="0">
              <a:buNone/>
            </a:pPr>
            <a:r>
              <a:rPr lang="en-US" sz="2800" b="1" dirty="0"/>
              <a:t>OBJECTIVE(S</a:t>
            </a:r>
            <a:r>
              <a:rPr lang="en-US" sz="2800" b="1" dirty="0">
                <a:solidFill>
                  <a:schemeClr val="bg1"/>
                </a:solidFill>
              </a:rPr>
              <a:t>)</a:t>
            </a:r>
          </a:p>
        </p:txBody>
      </p:sp>
      <p:sp>
        <p:nvSpPr>
          <p:cNvPr id="4" name="Slide Number Placeholder 3"/>
          <p:cNvSpPr>
            <a:spLocks noGrp="1"/>
          </p:cNvSpPr>
          <p:nvPr>
            <p:ph type="sldNum" sz="quarter" idx="12"/>
          </p:nvPr>
        </p:nvSpPr>
        <p:spPr/>
        <p:txBody>
          <a:bodyPr/>
          <a:lstStyle/>
          <a:p>
            <a:fld id="{EDF5DBEE-C131-4402-8662-AE43347AA7D9}" type="slidenum">
              <a:rPr lang="en-US" smtClean="0"/>
              <a:t>4</a:t>
            </a:fld>
            <a:endParaRPr lang="en-US"/>
          </a:p>
        </p:txBody>
      </p:sp>
    </p:spTree>
    <p:extLst>
      <p:ext uri="{BB962C8B-B14F-4D97-AF65-F5344CB8AC3E}">
        <p14:creationId xmlns:p14="http://schemas.microsoft.com/office/powerpoint/2010/main" val="692469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813" y="2440820"/>
            <a:ext cx="11914188" cy="1507067"/>
          </a:xfrm>
        </p:spPr>
        <p:txBody>
          <a:bodyPr>
            <a:noAutofit/>
          </a:bodyPr>
          <a:lstStyle/>
          <a:p>
            <a:pPr>
              <a:lnSpc>
                <a:spcPct val="90000"/>
              </a:lnSpc>
            </a:pPr>
            <a:r>
              <a:rPr lang="en-US" cap="none" dirty="0" smtClean="0">
                <a:solidFill>
                  <a:schemeClr val="bg1"/>
                </a:solidFill>
              </a:rPr>
              <a:t/>
            </a:r>
            <a:br>
              <a:rPr lang="en-US" cap="none" dirty="0" smtClean="0">
                <a:solidFill>
                  <a:schemeClr val="bg1"/>
                </a:solidFill>
              </a:rPr>
            </a:br>
            <a:r>
              <a:rPr lang="en-US" b="1" cap="none" dirty="0" smtClean="0">
                <a:solidFill>
                  <a:srgbClr val="FF0000"/>
                </a:solidFill>
              </a:rPr>
              <a:t>1. Nano Technology:</a:t>
            </a:r>
            <a:br>
              <a:rPr lang="en-US" b="1" cap="none" dirty="0" smtClean="0">
                <a:solidFill>
                  <a:srgbClr val="FF0000"/>
                </a:solidFill>
              </a:rPr>
            </a:br>
            <a:r>
              <a:rPr lang="en-US" cap="none" dirty="0" smtClean="0">
                <a:solidFill>
                  <a:schemeClr val="bg1"/>
                </a:solidFill>
              </a:rPr>
              <a:t/>
            </a:r>
            <a:br>
              <a:rPr lang="en-US" cap="none" dirty="0" smtClean="0">
                <a:solidFill>
                  <a:schemeClr val="bg1"/>
                </a:solidFill>
              </a:rPr>
            </a:br>
            <a:r>
              <a:rPr lang="en-US" cap="none" dirty="0" smtClean="0">
                <a:solidFill>
                  <a:schemeClr val="bg1"/>
                </a:solidFill>
              </a:rPr>
              <a:t>Nanotechnology </a:t>
            </a:r>
            <a:r>
              <a:rPr lang="en-US" cap="none" dirty="0">
                <a:solidFill>
                  <a:schemeClr val="bg1"/>
                </a:solidFill>
              </a:rPr>
              <a:t>is the </a:t>
            </a:r>
            <a:r>
              <a:rPr lang="en-US" b="1" i="1" cap="none" dirty="0">
                <a:solidFill>
                  <a:schemeClr val="bg1"/>
                </a:solidFill>
              </a:rPr>
              <a:t>understanding</a:t>
            </a:r>
            <a:r>
              <a:rPr lang="en-US" cap="none" dirty="0">
                <a:solidFill>
                  <a:schemeClr val="bg1"/>
                </a:solidFill>
              </a:rPr>
              <a:t> and </a:t>
            </a:r>
            <a:r>
              <a:rPr lang="en-US" b="1" i="1" cap="none" dirty="0">
                <a:solidFill>
                  <a:schemeClr val="bg1"/>
                </a:solidFill>
              </a:rPr>
              <a:t>control of matter </a:t>
            </a:r>
            <a:r>
              <a:rPr lang="en-US" cap="none" dirty="0">
                <a:solidFill>
                  <a:schemeClr val="bg1"/>
                </a:solidFill>
              </a:rPr>
              <a:t>at </a:t>
            </a:r>
            <a:r>
              <a:rPr lang="en-US" b="1" i="1" cap="none" dirty="0">
                <a:solidFill>
                  <a:schemeClr val="bg1"/>
                </a:solidFill>
              </a:rPr>
              <a:t>dimensions of roughly 1 to 100 nanometers</a:t>
            </a:r>
            <a:r>
              <a:rPr lang="en-US" cap="none" dirty="0">
                <a:solidFill>
                  <a:schemeClr val="bg1"/>
                </a:solidFill>
              </a:rPr>
              <a:t>, where unique phenomena enable novel applications.”</a:t>
            </a:r>
            <a:br>
              <a:rPr lang="en-US" cap="none" dirty="0">
                <a:solidFill>
                  <a:schemeClr val="bg1"/>
                </a:solidFill>
              </a:rPr>
            </a:br>
            <a:r>
              <a:rPr lang="en-US" cap="none" dirty="0">
                <a:solidFill>
                  <a:schemeClr val="bg1"/>
                </a:solidFill>
              </a:rPr>
              <a:t/>
            </a:r>
            <a:br>
              <a:rPr lang="en-US" cap="none" dirty="0">
                <a:solidFill>
                  <a:schemeClr val="bg1"/>
                </a:solidFill>
              </a:rPr>
            </a:br>
            <a:r>
              <a:rPr lang="en-US" cap="none" dirty="0">
                <a:solidFill>
                  <a:schemeClr val="bg1"/>
                </a:solidFill>
              </a:rPr>
              <a:t> “Encompassing nanoscale science, engineering and technology, nanotechnology involves </a:t>
            </a:r>
            <a:r>
              <a:rPr lang="en-US" b="1" i="1" cap="none" dirty="0">
                <a:solidFill>
                  <a:schemeClr val="bg1"/>
                </a:solidFill>
              </a:rPr>
              <a:t>imaging</a:t>
            </a:r>
            <a:r>
              <a:rPr lang="en-US" cap="none" dirty="0">
                <a:solidFill>
                  <a:schemeClr val="bg1"/>
                </a:solidFill>
              </a:rPr>
              <a:t>, </a:t>
            </a:r>
            <a:r>
              <a:rPr lang="en-US" b="1" i="1" cap="none" dirty="0">
                <a:solidFill>
                  <a:schemeClr val="bg1"/>
                </a:solidFill>
              </a:rPr>
              <a:t>measuring</a:t>
            </a:r>
            <a:r>
              <a:rPr lang="en-US" cap="none" dirty="0">
                <a:solidFill>
                  <a:schemeClr val="bg1"/>
                </a:solidFill>
              </a:rPr>
              <a:t>, </a:t>
            </a:r>
            <a:r>
              <a:rPr lang="en-US" b="1" i="1" cap="none" dirty="0">
                <a:solidFill>
                  <a:schemeClr val="bg1"/>
                </a:solidFill>
              </a:rPr>
              <a:t>modeling</a:t>
            </a:r>
            <a:r>
              <a:rPr lang="en-US" cap="none" dirty="0">
                <a:solidFill>
                  <a:schemeClr val="bg1"/>
                </a:solidFill>
              </a:rPr>
              <a:t>, and </a:t>
            </a:r>
            <a:r>
              <a:rPr lang="en-US" b="1" i="1" cap="none" dirty="0">
                <a:solidFill>
                  <a:schemeClr val="bg1"/>
                </a:solidFill>
              </a:rPr>
              <a:t>manipulating matter </a:t>
            </a:r>
            <a:r>
              <a:rPr lang="en-US" cap="none" dirty="0">
                <a:solidFill>
                  <a:schemeClr val="bg1"/>
                </a:solidFill>
              </a:rPr>
              <a:t>at this length scale.”</a:t>
            </a:r>
            <a:br>
              <a:rPr lang="en-US" cap="none" dirty="0">
                <a:solidFill>
                  <a:schemeClr val="bg1"/>
                </a:solidFill>
              </a:rPr>
            </a:br>
            <a:r>
              <a:rPr lang="en-US" cap="none" dirty="0">
                <a:solidFill>
                  <a:schemeClr val="bg1"/>
                </a:solidFill>
              </a:rPr>
              <a:t/>
            </a:r>
            <a:br>
              <a:rPr lang="en-US" cap="none" dirty="0">
                <a:solidFill>
                  <a:schemeClr val="bg1"/>
                </a:solidFill>
              </a:rPr>
            </a:br>
            <a:r>
              <a:rPr lang="en-US" sz="2400" b="1" i="1" cap="none" dirty="0">
                <a:solidFill>
                  <a:schemeClr val="bg1"/>
                </a:solidFill>
              </a:rPr>
              <a:t>National Nanotechnology Initiative, 2007</a:t>
            </a:r>
          </a:p>
        </p:txBody>
      </p:sp>
      <p:sp>
        <p:nvSpPr>
          <p:cNvPr id="3" name="Content Placeholder 2"/>
          <p:cNvSpPr>
            <a:spLocks noGrp="1"/>
          </p:cNvSpPr>
          <p:nvPr>
            <p:ph idx="1"/>
          </p:nvPr>
        </p:nvSpPr>
        <p:spPr>
          <a:xfrm>
            <a:off x="277812" y="163288"/>
            <a:ext cx="8534400" cy="591457"/>
          </a:xfrm>
        </p:spPr>
        <p:txBody>
          <a:bodyPr>
            <a:normAutofit/>
          </a:bodyPr>
          <a:lstStyle/>
          <a:p>
            <a:pPr marL="0" indent="0">
              <a:buNone/>
            </a:pPr>
            <a:r>
              <a:rPr lang="en-US" sz="2800" b="1" dirty="0"/>
              <a:t>LITERATURE</a:t>
            </a:r>
            <a:r>
              <a:rPr lang="en-US" sz="2800" b="1" dirty="0">
                <a:solidFill>
                  <a:schemeClr val="bg1"/>
                </a:solidFill>
              </a:rPr>
              <a:t> </a:t>
            </a:r>
            <a:r>
              <a:rPr lang="en-US" sz="2800" b="1" dirty="0"/>
              <a:t>REVIEW</a:t>
            </a:r>
          </a:p>
        </p:txBody>
      </p:sp>
      <p:sp>
        <p:nvSpPr>
          <p:cNvPr id="4" name="Slide Number Placeholder 3"/>
          <p:cNvSpPr>
            <a:spLocks noGrp="1"/>
          </p:cNvSpPr>
          <p:nvPr>
            <p:ph type="sldNum" sz="quarter" idx="12"/>
          </p:nvPr>
        </p:nvSpPr>
        <p:spPr/>
        <p:txBody>
          <a:bodyPr/>
          <a:lstStyle/>
          <a:p>
            <a:fld id="{EDF5DBEE-C131-4402-8662-AE43347AA7D9}" type="slidenum">
              <a:rPr lang="en-US" smtClean="0"/>
              <a:t>5</a:t>
            </a:fld>
            <a:endParaRPr lang="en-US"/>
          </a:p>
        </p:txBody>
      </p:sp>
    </p:spTree>
    <p:extLst>
      <p:ext uri="{BB962C8B-B14F-4D97-AF65-F5344CB8AC3E}">
        <p14:creationId xmlns:p14="http://schemas.microsoft.com/office/powerpoint/2010/main" val="9625930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812" y="3236687"/>
            <a:ext cx="11914188" cy="1507067"/>
          </a:xfrm>
        </p:spPr>
        <p:txBody>
          <a:bodyPr>
            <a:noAutofit/>
          </a:bodyPr>
          <a:lstStyle/>
          <a:p>
            <a:pPr>
              <a:lnSpc>
                <a:spcPct val="90000"/>
              </a:lnSpc>
            </a:pPr>
            <a:r>
              <a:rPr lang="en-US" cap="none" dirty="0" smtClean="0">
                <a:solidFill>
                  <a:schemeClr val="bg1"/>
                </a:solidFill>
              </a:rPr>
              <a:t/>
            </a:r>
            <a:br>
              <a:rPr lang="en-US" cap="none" dirty="0" smtClean="0">
                <a:solidFill>
                  <a:schemeClr val="bg1"/>
                </a:solidFill>
              </a:rPr>
            </a:br>
            <a:r>
              <a:rPr lang="en-US" b="1" cap="none" dirty="0" smtClean="0">
                <a:solidFill>
                  <a:srgbClr val="FF0000"/>
                </a:solidFill>
              </a:rPr>
              <a:t>1.1 Nano Particles:</a:t>
            </a:r>
            <a:br>
              <a:rPr lang="en-US" b="1" cap="none" dirty="0" smtClean="0">
                <a:solidFill>
                  <a:srgbClr val="FF0000"/>
                </a:solidFill>
              </a:rPr>
            </a:br>
            <a:r>
              <a:rPr lang="en-US" sz="3200" b="1" cap="none" dirty="0">
                <a:solidFill>
                  <a:srgbClr val="FF0000"/>
                </a:solidFill>
              </a:rPr>
              <a:t>* </a:t>
            </a:r>
            <a:r>
              <a:rPr lang="en-US" sz="2400" cap="none" dirty="0">
                <a:solidFill>
                  <a:schemeClr val="bg1"/>
                </a:solidFill>
              </a:rPr>
              <a:t>Nanoparticle definition, a microscopic particle of matter that is measured on the nanoscale, </a:t>
            </a:r>
            <a:r>
              <a:rPr lang="en-US" sz="2400" cap="none" dirty="0" smtClean="0">
                <a:solidFill>
                  <a:schemeClr val="bg1"/>
                </a:solidFill>
              </a:rPr>
              <a:t>    </a:t>
            </a:r>
            <a:br>
              <a:rPr lang="en-US" sz="2400" cap="none" dirty="0" smtClean="0">
                <a:solidFill>
                  <a:schemeClr val="bg1"/>
                </a:solidFill>
              </a:rPr>
            </a:br>
            <a:r>
              <a:rPr lang="en-US" sz="2400" cap="none" dirty="0">
                <a:solidFill>
                  <a:schemeClr val="bg1"/>
                </a:solidFill>
              </a:rPr>
              <a:t> </a:t>
            </a:r>
            <a:r>
              <a:rPr lang="en-US" sz="2400" cap="none" dirty="0" smtClean="0">
                <a:solidFill>
                  <a:schemeClr val="bg1"/>
                </a:solidFill>
              </a:rPr>
              <a:t>   usually </a:t>
            </a:r>
            <a:r>
              <a:rPr lang="en-US" sz="2400" cap="none" dirty="0">
                <a:solidFill>
                  <a:schemeClr val="bg1"/>
                </a:solidFill>
              </a:rPr>
              <a:t>one that measures less than 100 nanometers.</a:t>
            </a:r>
            <a:r>
              <a:rPr lang="en-US" sz="2400" cap="none" dirty="0">
                <a:solidFill>
                  <a:schemeClr val="bg1"/>
                </a:solidFill>
              </a:rPr>
              <a:t/>
            </a:r>
            <a:br>
              <a:rPr lang="en-US" sz="2400" cap="none" dirty="0">
                <a:solidFill>
                  <a:schemeClr val="bg1"/>
                </a:solidFill>
              </a:rPr>
            </a:br>
            <a:r>
              <a:rPr lang="en-US" sz="2400" b="1" cap="none" dirty="0">
                <a:solidFill>
                  <a:srgbClr val="FF0000"/>
                </a:solidFill>
              </a:rPr>
              <a:t>* </a:t>
            </a:r>
            <a:r>
              <a:rPr lang="en-US" sz="2400" cap="none" dirty="0">
                <a:solidFill>
                  <a:schemeClr val="bg1"/>
                </a:solidFill>
              </a:rPr>
              <a:t>They have variety of applications due to their unique properties at Nano level.</a:t>
            </a:r>
            <a:r>
              <a:rPr lang="en-US" cap="none" dirty="0" smtClean="0">
                <a:solidFill>
                  <a:schemeClr val="bg1"/>
                </a:solidFill>
              </a:rPr>
              <a:t/>
            </a:r>
            <a:br>
              <a:rPr lang="en-US" cap="none" dirty="0" smtClean="0">
                <a:solidFill>
                  <a:schemeClr val="bg1"/>
                </a:solidFill>
              </a:rPr>
            </a:br>
            <a:r>
              <a:rPr lang="en-US" cap="none" dirty="0">
                <a:solidFill>
                  <a:schemeClr val="bg1"/>
                </a:solidFill>
              </a:rPr>
              <a:t/>
            </a:r>
            <a:br>
              <a:rPr lang="en-US" cap="none" dirty="0">
                <a:solidFill>
                  <a:schemeClr val="bg1"/>
                </a:solidFill>
              </a:rPr>
            </a:br>
            <a:r>
              <a:rPr lang="en-US" b="1" cap="none" dirty="0">
                <a:solidFill>
                  <a:srgbClr val="FF0000"/>
                </a:solidFill>
              </a:rPr>
              <a:t>1.1 </a:t>
            </a:r>
            <a:r>
              <a:rPr lang="en-US" b="1" cap="none" dirty="0" smtClean="0">
                <a:solidFill>
                  <a:srgbClr val="FF0000"/>
                </a:solidFill>
              </a:rPr>
              <a:t>Silver Nanoparticles:</a:t>
            </a:r>
            <a:br>
              <a:rPr lang="en-US" b="1" cap="none" dirty="0" smtClean="0">
                <a:solidFill>
                  <a:srgbClr val="FF0000"/>
                </a:solidFill>
              </a:rPr>
            </a:br>
            <a:r>
              <a:rPr lang="en-US" sz="2400" cap="none" dirty="0" smtClean="0">
                <a:solidFill>
                  <a:srgbClr val="FF0000"/>
                </a:solidFill>
              </a:rPr>
              <a:t>* </a:t>
            </a:r>
            <a:r>
              <a:rPr lang="en-US" sz="2400" cap="none" dirty="0">
                <a:solidFill>
                  <a:schemeClr val="bg1"/>
                </a:solidFill>
              </a:rPr>
              <a:t>Noble metal nanoparticles have exceptional electrical, optical, physical, chemical and magnetic properties and are always in highlight for their attractive biophysical, biochemical, and biotechnological applications [1]</a:t>
            </a:r>
            <a:br>
              <a:rPr lang="en-US" sz="2400" cap="none" dirty="0">
                <a:solidFill>
                  <a:schemeClr val="bg1"/>
                </a:solidFill>
              </a:rPr>
            </a:br>
            <a:r>
              <a:rPr lang="en-US" sz="2400" cap="none" dirty="0">
                <a:solidFill>
                  <a:schemeClr val="bg1"/>
                </a:solidFill>
              </a:rPr>
              <a:t/>
            </a:r>
            <a:br>
              <a:rPr lang="en-US" sz="2400" cap="none" dirty="0">
                <a:solidFill>
                  <a:schemeClr val="bg1"/>
                </a:solidFill>
              </a:rPr>
            </a:br>
            <a:r>
              <a:rPr lang="en-US" sz="2400" cap="none" dirty="0">
                <a:solidFill>
                  <a:srgbClr val="FF0000"/>
                </a:solidFill>
              </a:rPr>
              <a:t>* </a:t>
            </a:r>
            <a:r>
              <a:rPr lang="en-US" sz="2400" cap="none" dirty="0">
                <a:solidFill>
                  <a:schemeClr val="bg1"/>
                </a:solidFill>
              </a:rPr>
              <a:t>Apart from excellent chemical stability, silver nanoparticles also exhibit scattering in the range of visible spectrum [1]</a:t>
            </a:r>
            <a:br>
              <a:rPr lang="en-US" sz="2400" cap="none" dirty="0">
                <a:solidFill>
                  <a:schemeClr val="bg1"/>
                </a:solidFill>
              </a:rPr>
            </a:br>
            <a:r>
              <a:rPr lang="en-US" sz="2400" cap="none" dirty="0">
                <a:solidFill>
                  <a:schemeClr val="bg1"/>
                </a:solidFill>
              </a:rPr>
              <a:t/>
            </a:r>
            <a:br>
              <a:rPr lang="en-US" sz="2400" cap="none" dirty="0">
                <a:solidFill>
                  <a:schemeClr val="bg1"/>
                </a:solidFill>
              </a:rPr>
            </a:br>
            <a:r>
              <a:rPr lang="en-US" sz="2400" cap="none" dirty="0">
                <a:solidFill>
                  <a:srgbClr val="FF0000"/>
                </a:solidFill>
              </a:rPr>
              <a:t>* </a:t>
            </a:r>
            <a:r>
              <a:rPr lang="en-GB" sz="2400" cap="none" dirty="0">
                <a:solidFill>
                  <a:schemeClr val="bg1"/>
                </a:solidFill>
              </a:rPr>
              <a:t>Chemical methods are usually preferred to synthesis of silver nanoparticles (Ag </a:t>
            </a:r>
            <a:r>
              <a:rPr lang="en-GB" sz="2400" cap="none" dirty="0" err="1">
                <a:solidFill>
                  <a:schemeClr val="bg1"/>
                </a:solidFill>
              </a:rPr>
              <a:t>nps</a:t>
            </a:r>
            <a:r>
              <a:rPr lang="en-GB" sz="2400" cap="none" dirty="0">
                <a:solidFill>
                  <a:schemeClr val="bg1"/>
                </a:solidFill>
              </a:rPr>
              <a:t>) and among them chemical reduction is an appropriate choice of making stable, colloidal solution of silver in water or organic solvents [1,2]</a:t>
            </a:r>
            <a:r>
              <a:rPr lang="en-US" sz="3200" b="1" cap="none" dirty="0">
                <a:solidFill>
                  <a:schemeClr val="bg1"/>
                </a:solidFill>
              </a:rPr>
              <a:t/>
            </a:r>
            <a:br>
              <a:rPr lang="en-US" sz="3200" b="1" cap="none" dirty="0">
                <a:solidFill>
                  <a:schemeClr val="bg1"/>
                </a:solidFill>
              </a:rPr>
            </a:br>
            <a:r>
              <a:rPr lang="en-US" cap="none" dirty="0" smtClean="0">
                <a:solidFill>
                  <a:schemeClr val="bg1"/>
                </a:solidFill>
              </a:rPr>
              <a:t/>
            </a:r>
            <a:br>
              <a:rPr lang="en-US" cap="none" dirty="0" smtClean="0">
                <a:solidFill>
                  <a:schemeClr val="bg1"/>
                </a:solidFill>
              </a:rPr>
            </a:br>
            <a:endParaRPr lang="en-US" sz="2400" b="1" i="1" cap="none" dirty="0">
              <a:solidFill>
                <a:schemeClr val="bg1"/>
              </a:solidFill>
            </a:endParaRPr>
          </a:p>
        </p:txBody>
      </p:sp>
      <p:sp>
        <p:nvSpPr>
          <p:cNvPr id="6" name="Content Placeholder 2"/>
          <p:cNvSpPr txBox="1">
            <a:spLocks/>
          </p:cNvSpPr>
          <p:nvPr/>
        </p:nvSpPr>
        <p:spPr>
          <a:xfrm>
            <a:off x="277812" y="163288"/>
            <a:ext cx="8534400" cy="591457"/>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n-US" sz="2800" b="1" dirty="0"/>
              <a:t>LITERATURE</a:t>
            </a:r>
            <a:r>
              <a:rPr lang="en-US" sz="2800" b="1" dirty="0">
                <a:solidFill>
                  <a:schemeClr val="bg1"/>
                </a:solidFill>
              </a:rPr>
              <a:t> </a:t>
            </a:r>
            <a:r>
              <a:rPr lang="en-US" sz="2800" b="1" dirty="0"/>
              <a:t>REVIEW (continued)</a:t>
            </a:r>
          </a:p>
        </p:txBody>
      </p:sp>
      <p:sp>
        <p:nvSpPr>
          <p:cNvPr id="3" name="Slide Number Placeholder 2"/>
          <p:cNvSpPr>
            <a:spLocks noGrp="1"/>
          </p:cNvSpPr>
          <p:nvPr>
            <p:ph type="sldNum" sz="quarter" idx="12"/>
          </p:nvPr>
        </p:nvSpPr>
        <p:spPr>
          <a:xfrm>
            <a:off x="10774018" y="6188075"/>
            <a:ext cx="1142245" cy="669925"/>
          </a:xfrm>
        </p:spPr>
        <p:txBody>
          <a:bodyPr/>
          <a:lstStyle/>
          <a:p>
            <a:fld id="{EDF5DBEE-C131-4402-8662-AE43347AA7D9}" type="slidenum">
              <a:rPr lang="en-US" smtClean="0"/>
              <a:t>6</a:t>
            </a:fld>
            <a:endParaRPr lang="en-US" dirty="0"/>
          </a:p>
        </p:txBody>
      </p:sp>
    </p:spTree>
    <p:extLst>
      <p:ext uri="{BB962C8B-B14F-4D97-AF65-F5344CB8AC3E}">
        <p14:creationId xmlns:p14="http://schemas.microsoft.com/office/powerpoint/2010/main" val="39325244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813" y="2934307"/>
            <a:ext cx="11914188" cy="1507067"/>
          </a:xfrm>
        </p:spPr>
        <p:txBody>
          <a:bodyPr>
            <a:noAutofit/>
          </a:bodyPr>
          <a:lstStyle/>
          <a:p>
            <a:pPr>
              <a:lnSpc>
                <a:spcPct val="80000"/>
              </a:lnSpc>
            </a:pPr>
            <a:r>
              <a:rPr lang="en-US" cap="none" dirty="0" smtClean="0">
                <a:solidFill>
                  <a:schemeClr val="bg1"/>
                </a:solidFill>
              </a:rPr>
              <a:t/>
            </a:r>
            <a:br>
              <a:rPr lang="en-US" cap="none" dirty="0" smtClean="0">
                <a:solidFill>
                  <a:schemeClr val="bg1"/>
                </a:solidFill>
              </a:rPr>
            </a:br>
            <a:r>
              <a:rPr lang="en-US" b="1" cap="none" dirty="0" smtClean="0">
                <a:solidFill>
                  <a:srgbClr val="FF0000"/>
                </a:solidFill>
              </a:rPr>
              <a:t>2. Composites:</a:t>
            </a:r>
            <a:r>
              <a:rPr lang="en-US" sz="1200" b="1" cap="none" dirty="0">
                <a:solidFill>
                  <a:srgbClr val="FF0000"/>
                </a:solidFill>
              </a:rPr>
              <a:t/>
            </a:r>
            <a:br>
              <a:rPr lang="en-US" sz="1200" b="1" cap="none" dirty="0">
                <a:solidFill>
                  <a:srgbClr val="FF0000"/>
                </a:solidFill>
              </a:rPr>
            </a:br>
            <a:r>
              <a:rPr lang="en-US" cap="none" dirty="0">
                <a:solidFill>
                  <a:schemeClr val="bg1"/>
                </a:solidFill>
              </a:rPr>
              <a:t/>
            </a:r>
            <a:br>
              <a:rPr lang="en-US" cap="none" dirty="0">
                <a:solidFill>
                  <a:schemeClr val="bg1"/>
                </a:solidFill>
              </a:rPr>
            </a:br>
            <a:r>
              <a:rPr lang="en-US" cap="none" dirty="0" smtClean="0">
                <a:solidFill>
                  <a:schemeClr val="bg1"/>
                </a:solidFill>
              </a:rPr>
              <a:t>A composite can </a:t>
            </a:r>
            <a:r>
              <a:rPr lang="en-US" cap="none" dirty="0">
                <a:solidFill>
                  <a:schemeClr val="bg1"/>
                </a:solidFill>
              </a:rPr>
              <a:t>be defined </a:t>
            </a:r>
            <a:r>
              <a:rPr lang="en-US" cap="none" dirty="0" smtClean="0">
                <a:solidFill>
                  <a:schemeClr val="bg1"/>
                </a:solidFill>
              </a:rPr>
              <a:t>as </a:t>
            </a:r>
            <a:r>
              <a:rPr lang="en-US" cap="none" dirty="0">
                <a:solidFill>
                  <a:schemeClr val="bg1"/>
                </a:solidFill>
              </a:rPr>
              <a:t>a combination of two or more materials that </a:t>
            </a:r>
            <a:r>
              <a:rPr lang="en-US" cap="none" dirty="0" smtClean="0">
                <a:solidFill>
                  <a:schemeClr val="bg1"/>
                </a:solidFill>
              </a:rPr>
              <a:t> results </a:t>
            </a:r>
            <a:r>
              <a:rPr lang="en-US" cap="none" dirty="0">
                <a:solidFill>
                  <a:schemeClr val="bg1"/>
                </a:solidFill>
              </a:rPr>
              <a:t>in better properties than those of the </a:t>
            </a:r>
            <a:r>
              <a:rPr lang="en-US" cap="none" dirty="0" smtClean="0">
                <a:solidFill>
                  <a:schemeClr val="bg1"/>
                </a:solidFill>
              </a:rPr>
              <a:t>individual </a:t>
            </a:r>
            <a:r>
              <a:rPr lang="en-US" cap="none" dirty="0">
                <a:solidFill>
                  <a:schemeClr val="bg1"/>
                </a:solidFill>
              </a:rPr>
              <a:t>components used alone. </a:t>
            </a:r>
            <a:r>
              <a:rPr lang="en-US" cap="none" dirty="0" smtClean="0">
                <a:solidFill>
                  <a:schemeClr val="bg1"/>
                </a:solidFill>
              </a:rPr>
              <a:t/>
            </a:r>
            <a:br>
              <a:rPr lang="en-US" cap="none" dirty="0" smtClean="0">
                <a:solidFill>
                  <a:schemeClr val="bg1"/>
                </a:solidFill>
              </a:rPr>
            </a:br>
            <a:r>
              <a:rPr lang="en-US" cap="none" dirty="0">
                <a:solidFill>
                  <a:schemeClr val="bg1"/>
                </a:solidFill>
              </a:rPr>
              <a:t/>
            </a:r>
            <a:br>
              <a:rPr lang="en-US" cap="none" dirty="0">
                <a:solidFill>
                  <a:schemeClr val="bg1"/>
                </a:solidFill>
              </a:rPr>
            </a:br>
            <a:r>
              <a:rPr lang="en-US" cap="none" dirty="0" smtClean="0">
                <a:solidFill>
                  <a:schemeClr val="bg1"/>
                </a:solidFill>
              </a:rPr>
              <a:t>The main </a:t>
            </a:r>
            <a:r>
              <a:rPr lang="en-US" cap="none" dirty="0">
                <a:solidFill>
                  <a:schemeClr val="bg1"/>
                </a:solidFill>
              </a:rPr>
              <a:t>advantages of composite </a:t>
            </a:r>
            <a:r>
              <a:rPr lang="en-US" cap="none" dirty="0" smtClean="0">
                <a:solidFill>
                  <a:schemeClr val="bg1"/>
                </a:solidFill>
              </a:rPr>
              <a:t>materials </a:t>
            </a:r>
            <a:r>
              <a:rPr lang="en-US" cap="none" dirty="0">
                <a:solidFill>
                  <a:schemeClr val="bg1"/>
                </a:solidFill>
              </a:rPr>
              <a:t>are their high strength and stiffness, </a:t>
            </a:r>
            <a:r>
              <a:rPr lang="en-US" cap="none" dirty="0" smtClean="0">
                <a:solidFill>
                  <a:schemeClr val="bg1"/>
                </a:solidFill>
              </a:rPr>
              <a:t>combined </a:t>
            </a:r>
            <a:r>
              <a:rPr lang="en-US" cap="none" dirty="0">
                <a:solidFill>
                  <a:schemeClr val="bg1"/>
                </a:solidFill>
              </a:rPr>
              <a:t>with low density, when compared with </a:t>
            </a:r>
            <a:r>
              <a:rPr lang="en-US" cap="none" dirty="0" smtClean="0">
                <a:solidFill>
                  <a:schemeClr val="bg1"/>
                </a:solidFill>
              </a:rPr>
              <a:t>bulk </a:t>
            </a:r>
            <a:r>
              <a:rPr lang="en-US" cap="none" dirty="0">
                <a:solidFill>
                  <a:schemeClr val="bg1"/>
                </a:solidFill>
              </a:rPr>
              <a:t>materials, allowing for a weight reduction </a:t>
            </a:r>
            <a:br>
              <a:rPr lang="en-US" cap="none" dirty="0">
                <a:solidFill>
                  <a:schemeClr val="bg1"/>
                </a:solidFill>
              </a:rPr>
            </a:br>
            <a:r>
              <a:rPr lang="en-US" cap="none" dirty="0">
                <a:solidFill>
                  <a:schemeClr val="bg1"/>
                </a:solidFill>
              </a:rPr>
              <a:t>in the finished </a:t>
            </a:r>
            <a:r>
              <a:rPr lang="en-US" cap="none" dirty="0" smtClean="0">
                <a:solidFill>
                  <a:schemeClr val="bg1"/>
                </a:solidFill>
              </a:rPr>
              <a:t>part.</a:t>
            </a:r>
            <a:r>
              <a:rPr lang="en-US" cap="none" dirty="0">
                <a:solidFill>
                  <a:schemeClr val="bg1"/>
                </a:solidFill>
              </a:rPr>
              <a:t/>
            </a:r>
            <a:br>
              <a:rPr lang="en-US" cap="none" dirty="0">
                <a:solidFill>
                  <a:schemeClr val="bg1"/>
                </a:solidFill>
              </a:rPr>
            </a:br>
            <a:r>
              <a:rPr lang="en-US" cap="none" dirty="0">
                <a:solidFill>
                  <a:schemeClr val="bg1"/>
                </a:solidFill>
              </a:rPr>
              <a:t/>
            </a:r>
            <a:br>
              <a:rPr lang="en-US" cap="none" dirty="0">
                <a:solidFill>
                  <a:schemeClr val="bg1"/>
                </a:solidFill>
              </a:rPr>
            </a:br>
            <a:r>
              <a:rPr lang="en-US" sz="2400" b="1" i="1" cap="none" dirty="0">
                <a:solidFill>
                  <a:schemeClr val="bg1"/>
                </a:solidFill>
              </a:rPr>
              <a:t>Structural Composite Materials</a:t>
            </a:r>
            <a:br>
              <a:rPr lang="en-US" sz="2400" b="1" i="1" cap="none" dirty="0">
                <a:solidFill>
                  <a:schemeClr val="bg1"/>
                </a:solidFill>
              </a:rPr>
            </a:br>
            <a:r>
              <a:rPr lang="en-US" sz="2400" b="1" i="1" cap="none" dirty="0">
                <a:solidFill>
                  <a:schemeClr val="bg1"/>
                </a:solidFill>
              </a:rPr>
              <a:t>F.C. Campbell</a:t>
            </a:r>
            <a:br>
              <a:rPr lang="en-US" sz="2400" b="1" i="1" cap="none" dirty="0">
                <a:solidFill>
                  <a:schemeClr val="bg1"/>
                </a:solidFill>
              </a:rPr>
            </a:br>
            <a:r>
              <a:rPr lang="en-US" sz="2400" b="1" i="1" cap="none" dirty="0">
                <a:solidFill>
                  <a:schemeClr val="bg1"/>
                </a:solidFill>
              </a:rPr>
              <a:t>ASM International®</a:t>
            </a:r>
            <a:br>
              <a:rPr lang="en-US" sz="2400" b="1" i="1" cap="none" dirty="0">
                <a:solidFill>
                  <a:schemeClr val="bg1"/>
                </a:solidFill>
              </a:rPr>
            </a:br>
            <a:endParaRPr lang="en-US" sz="2400" b="1" i="1" cap="none" dirty="0">
              <a:solidFill>
                <a:schemeClr val="bg1"/>
              </a:solidFill>
            </a:endParaRPr>
          </a:p>
        </p:txBody>
      </p:sp>
      <p:sp>
        <p:nvSpPr>
          <p:cNvPr id="5" name="Content Placeholder 2"/>
          <p:cNvSpPr txBox="1">
            <a:spLocks/>
          </p:cNvSpPr>
          <p:nvPr/>
        </p:nvSpPr>
        <p:spPr>
          <a:xfrm>
            <a:off x="277812" y="163288"/>
            <a:ext cx="8534400" cy="591457"/>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n-US" sz="2800" b="1" dirty="0"/>
              <a:t>LITERATURE</a:t>
            </a:r>
            <a:r>
              <a:rPr lang="en-US" sz="2800" b="1" dirty="0">
                <a:solidFill>
                  <a:schemeClr val="bg1"/>
                </a:solidFill>
              </a:rPr>
              <a:t> </a:t>
            </a:r>
            <a:r>
              <a:rPr lang="en-US" sz="2800" b="1" dirty="0"/>
              <a:t>REVIEW (continued)</a:t>
            </a:r>
          </a:p>
        </p:txBody>
      </p:sp>
      <p:sp>
        <p:nvSpPr>
          <p:cNvPr id="3" name="Slide Number Placeholder 2"/>
          <p:cNvSpPr>
            <a:spLocks noGrp="1"/>
          </p:cNvSpPr>
          <p:nvPr>
            <p:ph type="sldNum" sz="quarter" idx="12"/>
          </p:nvPr>
        </p:nvSpPr>
        <p:spPr/>
        <p:txBody>
          <a:bodyPr/>
          <a:lstStyle/>
          <a:p>
            <a:fld id="{EDF5DBEE-C131-4402-8662-AE43347AA7D9}" type="slidenum">
              <a:rPr lang="en-US" smtClean="0"/>
              <a:t>7</a:t>
            </a:fld>
            <a:endParaRPr lang="en-US"/>
          </a:p>
        </p:txBody>
      </p:sp>
    </p:spTree>
    <p:extLst>
      <p:ext uri="{BB962C8B-B14F-4D97-AF65-F5344CB8AC3E}">
        <p14:creationId xmlns:p14="http://schemas.microsoft.com/office/powerpoint/2010/main" val="3316187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812" y="2136022"/>
            <a:ext cx="11914188" cy="1507067"/>
          </a:xfrm>
        </p:spPr>
        <p:txBody>
          <a:bodyPr>
            <a:noAutofit/>
          </a:bodyPr>
          <a:lstStyle/>
          <a:p>
            <a:pPr>
              <a:lnSpc>
                <a:spcPct val="80000"/>
              </a:lnSpc>
            </a:pPr>
            <a:r>
              <a:rPr lang="en-US" cap="none" dirty="0" smtClean="0">
                <a:solidFill>
                  <a:schemeClr val="bg1"/>
                </a:solidFill>
              </a:rPr>
              <a:t/>
            </a:r>
            <a:br>
              <a:rPr lang="en-US" cap="none" dirty="0" smtClean="0">
                <a:solidFill>
                  <a:schemeClr val="bg1"/>
                </a:solidFill>
              </a:rPr>
            </a:br>
            <a:r>
              <a:rPr lang="en-US" b="1" cap="none" dirty="0" smtClean="0">
                <a:solidFill>
                  <a:srgbClr val="FF0000"/>
                </a:solidFill>
              </a:rPr>
              <a:t>3. Modification of Resin:</a:t>
            </a:r>
            <a:r>
              <a:rPr lang="en-US" sz="1200" b="1" cap="none" dirty="0">
                <a:solidFill>
                  <a:srgbClr val="FF0000"/>
                </a:solidFill>
              </a:rPr>
              <a:t/>
            </a:r>
            <a:br>
              <a:rPr lang="en-US" sz="1200" b="1" cap="none" dirty="0">
                <a:solidFill>
                  <a:srgbClr val="FF0000"/>
                </a:solidFill>
              </a:rPr>
            </a:br>
            <a:r>
              <a:rPr lang="en-US" cap="none" dirty="0">
                <a:solidFill>
                  <a:schemeClr val="bg1"/>
                </a:solidFill>
              </a:rPr>
              <a:t/>
            </a:r>
            <a:br>
              <a:rPr lang="en-US" cap="none" dirty="0">
                <a:solidFill>
                  <a:schemeClr val="bg1"/>
                </a:solidFill>
              </a:rPr>
            </a:br>
            <a:r>
              <a:rPr lang="en-US" cap="none" dirty="0" err="1">
                <a:solidFill>
                  <a:schemeClr val="bg1"/>
                </a:solidFill>
              </a:rPr>
              <a:t>Ronghui</a:t>
            </a:r>
            <a:r>
              <a:rPr lang="en-US" cap="none" dirty="0">
                <a:solidFill>
                  <a:schemeClr val="bg1"/>
                </a:solidFill>
              </a:rPr>
              <a:t> </a:t>
            </a:r>
            <a:r>
              <a:rPr lang="en-US" cap="none" dirty="0" smtClean="0">
                <a:solidFill>
                  <a:schemeClr val="bg1"/>
                </a:solidFill>
              </a:rPr>
              <a:t>Lin et al. reported modification </a:t>
            </a:r>
            <a:r>
              <a:rPr lang="en-US" cap="none" dirty="0">
                <a:solidFill>
                  <a:schemeClr val="bg1"/>
                </a:solidFill>
              </a:rPr>
              <a:t>of Phenol–formaldehyde (PF) resins </a:t>
            </a:r>
            <a:r>
              <a:rPr lang="en-US" cap="none" dirty="0" smtClean="0">
                <a:solidFill>
                  <a:schemeClr val="bg1"/>
                </a:solidFill>
              </a:rPr>
              <a:t>by </a:t>
            </a:r>
            <a:r>
              <a:rPr lang="en-US" cap="none" dirty="0" err="1" smtClean="0">
                <a:solidFill>
                  <a:schemeClr val="bg1"/>
                </a:solidFill>
              </a:rPr>
              <a:t>nanosised</a:t>
            </a:r>
            <a:r>
              <a:rPr lang="en-US" cap="none" dirty="0" smtClean="0">
                <a:solidFill>
                  <a:schemeClr val="bg1"/>
                </a:solidFill>
              </a:rPr>
              <a:t> </a:t>
            </a:r>
            <a:r>
              <a:rPr lang="en-US" cap="none" dirty="0">
                <a:solidFill>
                  <a:schemeClr val="bg1"/>
                </a:solidFill>
              </a:rPr>
              <a:t>copper </a:t>
            </a:r>
            <a:r>
              <a:rPr lang="en-US" cap="none" dirty="0" smtClean="0">
                <a:solidFill>
                  <a:schemeClr val="bg1"/>
                </a:solidFill>
              </a:rPr>
              <a:t>particles during </a:t>
            </a:r>
            <a:r>
              <a:rPr lang="en-US" cap="none" dirty="0">
                <a:solidFill>
                  <a:schemeClr val="bg1"/>
                </a:solidFill>
              </a:rPr>
              <a:t>situ </a:t>
            </a:r>
            <a:r>
              <a:rPr lang="en-US" cap="none" dirty="0" err="1" smtClean="0">
                <a:solidFill>
                  <a:schemeClr val="bg1"/>
                </a:solidFill>
              </a:rPr>
              <a:t>polymerisation</a:t>
            </a:r>
            <a:r>
              <a:rPr lang="en-US" cap="none" dirty="0" smtClean="0">
                <a:solidFill>
                  <a:schemeClr val="bg1"/>
                </a:solidFill>
              </a:rPr>
              <a:t> </a:t>
            </a:r>
            <a:r>
              <a:rPr lang="en-US" cap="none" dirty="0">
                <a:solidFill>
                  <a:schemeClr val="bg1"/>
                </a:solidFill>
              </a:rPr>
              <a:t>process</a:t>
            </a:r>
            <a:r>
              <a:rPr lang="en-US" cap="none" dirty="0" smtClean="0">
                <a:solidFill>
                  <a:schemeClr val="bg1"/>
                </a:solidFill>
              </a:rPr>
              <a:t>. It results in remarkable increase in thermal and mechanical properties. [3]</a:t>
            </a:r>
            <a:br>
              <a:rPr lang="en-US" cap="none" dirty="0" smtClean="0">
                <a:solidFill>
                  <a:schemeClr val="bg1"/>
                </a:solidFill>
              </a:rPr>
            </a:br>
            <a:r>
              <a:rPr lang="en-US" cap="none" dirty="0">
                <a:solidFill>
                  <a:schemeClr val="bg1"/>
                </a:solidFill>
              </a:rPr>
              <a:t/>
            </a:r>
            <a:br>
              <a:rPr lang="en-US" cap="none" dirty="0">
                <a:solidFill>
                  <a:schemeClr val="bg1"/>
                </a:solidFill>
              </a:rPr>
            </a:br>
            <a:r>
              <a:rPr lang="en-US" cap="none" dirty="0">
                <a:solidFill>
                  <a:schemeClr val="bg1"/>
                </a:solidFill>
              </a:rPr>
              <a:t>Stephan </a:t>
            </a:r>
            <a:r>
              <a:rPr lang="en-US" cap="none" dirty="0" smtClean="0">
                <a:solidFill>
                  <a:schemeClr val="bg1"/>
                </a:solidFill>
              </a:rPr>
              <a:t>Sprenger reported modification of epoxy resin by silica nanoparticles, due to which fatigue properties of epoxy were enhanced. [4]</a:t>
            </a:r>
            <a:r>
              <a:rPr lang="en-US" cap="none" dirty="0">
                <a:solidFill>
                  <a:schemeClr val="bg1"/>
                </a:solidFill>
              </a:rPr>
              <a:t/>
            </a:r>
            <a:br>
              <a:rPr lang="en-US" cap="none" dirty="0">
                <a:solidFill>
                  <a:schemeClr val="bg1"/>
                </a:solidFill>
              </a:rPr>
            </a:br>
            <a:endParaRPr lang="en-US" sz="2400" b="1" i="1" cap="none" dirty="0">
              <a:solidFill>
                <a:schemeClr val="bg1"/>
              </a:solidFill>
            </a:endParaRPr>
          </a:p>
        </p:txBody>
      </p:sp>
      <p:sp>
        <p:nvSpPr>
          <p:cNvPr id="5" name="Content Placeholder 2"/>
          <p:cNvSpPr txBox="1">
            <a:spLocks/>
          </p:cNvSpPr>
          <p:nvPr/>
        </p:nvSpPr>
        <p:spPr>
          <a:xfrm>
            <a:off x="277812" y="163288"/>
            <a:ext cx="8534400" cy="591457"/>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n-US" sz="2800" b="1" dirty="0"/>
              <a:t>LITERATURE</a:t>
            </a:r>
            <a:r>
              <a:rPr lang="en-US" sz="2800" b="1" dirty="0">
                <a:solidFill>
                  <a:schemeClr val="bg1"/>
                </a:solidFill>
              </a:rPr>
              <a:t> </a:t>
            </a:r>
            <a:r>
              <a:rPr lang="en-US" sz="2800" b="1" dirty="0"/>
              <a:t>REVIEW (continued)</a:t>
            </a:r>
          </a:p>
        </p:txBody>
      </p:sp>
      <p:sp>
        <p:nvSpPr>
          <p:cNvPr id="3" name="Slide Number Placeholder 2"/>
          <p:cNvSpPr>
            <a:spLocks noGrp="1"/>
          </p:cNvSpPr>
          <p:nvPr>
            <p:ph type="sldNum" sz="quarter" idx="12"/>
          </p:nvPr>
        </p:nvSpPr>
        <p:spPr/>
        <p:txBody>
          <a:bodyPr/>
          <a:lstStyle/>
          <a:p>
            <a:fld id="{EDF5DBEE-C131-4402-8662-AE43347AA7D9}" type="slidenum">
              <a:rPr lang="en-US" smtClean="0"/>
              <a:t>8</a:t>
            </a:fld>
            <a:endParaRPr lang="en-US"/>
          </a:p>
        </p:txBody>
      </p:sp>
    </p:spTree>
    <p:extLst>
      <p:ext uri="{BB962C8B-B14F-4D97-AF65-F5344CB8AC3E}">
        <p14:creationId xmlns:p14="http://schemas.microsoft.com/office/powerpoint/2010/main" val="7311364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78972"/>
            <a:ext cx="10210800" cy="762000"/>
          </a:xfrm>
        </p:spPr>
        <p:txBody>
          <a:bodyPr>
            <a:noAutofit/>
          </a:bodyPr>
          <a:lstStyle/>
          <a:p>
            <a:r>
              <a:rPr lang="en-US" sz="2400" b="1" dirty="0" smtClean="0">
                <a:latin typeface="Times New Roman" panose="02020603050405020304" pitchFamily="18" charset="0"/>
                <a:cs typeface="Times New Roman" panose="02020603050405020304" pitchFamily="18" charset="0"/>
              </a:rPr>
              <a:t>DESIGN OF EXPERIMENT : </a:t>
            </a:r>
          </a:p>
          <a:p>
            <a:pPr marL="0" indent="0">
              <a:buNone/>
            </a:pPr>
            <a:r>
              <a:rPr lang="en-US" sz="2400" b="1" dirty="0" smtClean="0">
                <a:latin typeface="Times New Roman" panose="02020603050405020304" pitchFamily="18" charset="0"/>
                <a:cs typeface="Times New Roman" panose="02020603050405020304" pitchFamily="18" charset="0"/>
              </a:rPr>
              <a:t>     SYNTHESIS OF AG NPS</a:t>
            </a:r>
            <a:endParaRPr lang="en-US" sz="2400" b="1" dirty="0">
              <a:latin typeface="Times New Roman" panose="02020603050405020304" pitchFamily="18" charset="0"/>
              <a:cs typeface="Times New Roman" panose="02020603050405020304" pitchFamily="18" charset="0"/>
            </a:endParaRPr>
          </a:p>
        </p:txBody>
      </p:sp>
      <p:pic>
        <p:nvPicPr>
          <p:cNvPr id="33" name="Picture 32"/>
          <p:cNvPicPr>
            <a:picLocks noChangeAspect="1"/>
          </p:cNvPicPr>
          <p:nvPr/>
        </p:nvPicPr>
        <p:blipFill>
          <a:blip r:embed="rId2">
            <a:lum bright="-28000" contrast="63000"/>
          </a:blip>
          <a:stretch>
            <a:fillRect/>
          </a:stretch>
        </p:blipFill>
        <p:spPr>
          <a:xfrm>
            <a:off x="4579487" y="0"/>
            <a:ext cx="6073998" cy="6871636"/>
          </a:xfrm>
          <a:prstGeom prst="rect">
            <a:avLst/>
          </a:prstGeom>
        </p:spPr>
      </p:pic>
      <p:sp>
        <p:nvSpPr>
          <p:cNvPr id="34" name="TextBox 33"/>
          <p:cNvSpPr txBox="1"/>
          <p:nvPr/>
        </p:nvSpPr>
        <p:spPr>
          <a:xfrm>
            <a:off x="3483429" y="5863771"/>
            <a:ext cx="2017485" cy="369332"/>
          </a:xfrm>
          <a:prstGeom prst="rect">
            <a:avLst/>
          </a:prstGeom>
          <a:noFill/>
        </p:spPr>
        <p:txBody>
          <a:bodyPr wrap="square" rtlCol="0">
            <a:spAutoFit/>
          </a:bodyPr>
          <a:lstStyle/>
          <a:p>
            <a:r>
              <a:rPr lang="en-US" b="1" dirty="0" smtClean="0">
                <a:solidFill>
                  <a:schemeClr val="bg1"/>
                </a:solidFill>
              </a:rPr>
              <a:t>Figure No. 1</a:t>
            </a:r>
            <a:endParaRPr lang="en-US" b="1" dirty="0">
              <a:solidFill>
                <a:schemeClr val="bg1"/>
              </a:solidFill>
            </a:endParaRPr>
          </a:p>
        </p:txBody>
      </p:sp>
      <p:sp>
        <p:nvSpPr>
          <p:cNvPr id="2" name="Slide Number Placeholder 1"/>
          <p:cNvSpPr>
            <a:spLocks noGrp="1"/>
          </p:cNvSpPr>
          <p:nvPr>
            <p:ph type="sldNum" sz="quarter" idx="12"/>
          </p:nvPr>
        </p:nvSpPr>
        <p:spPr/>
        <p:txBody>
          <a:bodyPr/>
          <a:lstStyle/>
          <a:p>
            <a:fld id="{EDF5DBEE-C131-4402-8662-AE43347AA7D9}" type="slidenum">
              <a:rPr lang="en-US" smtClean="0"/>
              <a:t>9</a:t>
            </a:fld>
            <a:endParaRPr lang="en-US"/>
          </a:p>
        </p:txBody>
      </p:sp>
    </p:spTree>
    <p:extLst>
      <p:ext uri="{BB962C8B-B14F-4D97-AF65-F5344CB8AC3E}">
        <p14:creationId xmlns:p14="http://schemas.microsoft.com/office/powerpoint/2010/main" val="2338714616"/>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ow Edge">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427</TotalTime>
  <Words>1010</Words>
  <Application>Microsoft Office PowerPoint</Application>
  <PresentationFormat>Widescreen</PresentationFormat>
  <Paragraphs>158</Paragraphs>
  <Slides>28</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Cambria Math</vt:lpstr>
      <vt:lpstr>MTSY</vt:lpstr>
      <vt:lpstr>Times New Roman</vt:lpstr>
      <vt:lpstr>Wingdings 3</vt:lpstr>
      <vt:lpstr>Slice</vt:lpstr>
      <vt:lpstr>SILVER NANOPARTICLES - SYNTHESIS, CHARACTERISATION AND THEIR APPLICATION AS POLYMER REINFORCEMENT </vt:lpstr>
      <vt:lpstr>* Motivation * Objective(s) * Literature Review * Design of Experiment  * Experiment                             (Silver Nanoparticles) * Characterisation * Design of Experiment  * Experiment                               (Reinforcement in Polyester) * Characterisation  * Conclusion and Future Recommendation * References</vt:lpstr>
      <vt:lpstr> In order to synthesise Silver Nanoparticles -Ag Nps with appreciable yield and quality, a simple and easy method should be devised.  The unique characteristics of Silver Nanoparticles -Ag Nps (Optical, Chemical etc), lends them great potential for reinforcement for polymeric resins.  So far, for strengthening of Composite (say GFRP), only fibers are being modified or treated to increase the overall strength (Rule of mixtures), why can’t resin be modified to do the same. </vt:lpstr>
      <vt:lpstr>1: Synthesis of Silver Nanoparticles using Chemical Reduction method.  2: Addition of synthesised Silver Nanoparticles in Polyester resin to check the accompanying changes in the mechanical properties.</vt:lpstr>
      <vt:lpstr> 1. Nano Technology:  Nanotechnology is the understanding and control of matter at dimensions of roughly 1 to 100 nanometers, where unique phenomena enable novel applications.”   “Encompassing nanoscale science, engineering and technology, nanotechnology involves imaging, measuring, modeling, and manipulating matter at this length scale.”  National Nanotechnology Initiative, 2007</vt:lpstr>
      <vt:lpstr> 1.1 Nano Particles: * Nanoparticle definition, a microscopic particle of matter that is measured on the nanoscale,          usually one that measures less than 100 nanometers. * They have variety of applications due to their unique properties at Nano level.  1.1 Silver Nanoparticles: * Noble metal nanoparticles have exceptional electrical, optical, physical, chemical and magnetic properties and are always in highlight for their attractive biophysical, biochemical, and biotechnological applications [1]  * Apart from excellent chemical stability, silver nanoparticles also exhibit scattering in the range of visible spectrum [1]  * Chemical methods are usually preferred to synthesis of silver nanoparticles (Ag nps) and among them chemical reduction is an appropriate choice of making stable, colloidal solution of silver in water or organic solvents [1,2]  </vt:lpstr>
      <vt:lpstr> 2. Composites:  A composite can be defined as a combination of two or more materials that  results in better properties than those of the individual components used alone.   The main advantages of composite materials are their high strength and stiffness, combined with low density, when compared with bulk materials, allowing for a weight reduction  in the finished part.  Structural Composite Materials F.C. Campbell ASM International® </vt:lpstr>
      <vt:lpstr> 3. Modification of Resin:  Ronghui Lin et al. reported modification of Phenol–formaldehyde (PF) resins by nanosised copper particles during situ polymerisation process. It results in remarkable increase in thermal and mechanical properties. [3]  Stephan Sprenger reported modification of epoxy resin by silica nanoparticles, due to which fatigue properties of epoxy were enhanced. [4]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SILVER NANOPARTICLES - SYNTHESIS, CHARACTERISATION AND THEIR APPLICATION AS POLYMER REINFORCEMENT </dc:title>
  <dc:creator>Humair</dc:creator>
  <cp:lastModifiedBy>Humair</cp:lastModifiedBy>
  <cp:revision>68</cp:revision>
  <dcterms:created xsi:type="dcterms:W3CDTF">2015-05-09T17:32:29Z</dcterms:created>
  <dcterms:modified xsi:type="dcterms:W3CDTF">2015-05-10T02:08:59Z</dcterms:modified>
</cp:coreProperties>
</file>