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7"/>
  </p:notesMasterIdLst>
  <p:sldIdLst>
    <p:sldId id="257" r:id="rId2"/>
    <p:sldId id="277" r:id="rId3"/>
    <p:sldId id="304" r:id="rId4"/>
    <p:sldId id="307" r:id="rId5"/>
    <p:sldId id="285" r:id="rId6"/>
    <p:sldId id="310" r:id="rId7"/>
    <p:sldId id="286" r:id="rId8"/>
    <p:sldId id="267" r:id="rId9"/>
    <p:sldId id="276" r:id="rId10"/>
    <p:sldId id="275" r:id="rId11"/>
    <p:sldId id="308" r:id="rId12"/>
    <p:sldId id="274" r:id="rId13"/>
    <p:sldId id="311" r:id="rId14"/>
    <p:sldId id="279" r:id="rId15"/>
    <p:sldId id="283" r:id="rId16"/>
    <p:sldId id="282" r:id="rId17"/>
    <p:sldId id="281" r:id="rId18"/>
    <p:sldId id="278" r:id="rId19"/>
    <p:sldId id="289" r:id="rId20"/>
    <p:sldId id="290" r:id="rId21"/>
    <p:sldId id="291" r:id="rId22"/>
    <p:sldId id="292" r:id="rId23"/>
    <p:sldId id="294" r:id="rId24"/>
    <p:sldId id="295" r:id="rId25"/>
    <p:sldId id="296" r:id="rId26"/>
    <p:sldId id="297" r:id="rId27"/>
    <p:sldId id="298" r:id="rId28"/>
    <p:sldId id="299" r:id="rId29"/>
    <p:sldId id="300" r:id="rId30"/>
    <p:sldId id="301" r:id="rId31"/>
    <p:sldId id="306" r:id="rId32"/>
    <p:sldId id="303" r:id="rId33"/>
    <p:sldId id="263" r:id="rId34"/>
    <p:sldId id="264" r:id="rId35"/>
    <p:sldId id="30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70" d="100"/>
          <a:sy n="70" d="100"/>
        </p:scale>
        <p:origin x="-1116"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0B79B-B04E-4264-8B46-99E13231E545}" type="datetimeFigureOut">
              <a:rPr lang="en-GB" smtClean="0"/>
              <a:pPr/>
              <a:t>10/05/2015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E18E3-0F94-4EEB-B5A0-46266B328C57}" type="slidenum">
              <a:rPr lang="en-GB" smtClean="0"/>
              <a:pPr/>
              <a:t>‹#›</a:t>
            </a:fld>
            <a:endParaRPr lang="en-GB"/>
          </a:p>
        </p:txBody>
      </p:sp>
    </p:spTree>
    <p:extLst>
      <p:ext uri="{BB962C8B-B14F-4D97-AF65-F5344CB8AC3E}">
        <p14:creationId xmlns:p14="http://schemas.microsoft.com/office/powerpoint/2010/main" xmlns="" val="396053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7E18E3-0F94-4EEB-B5A0-46266B328C57}" type="slidenum">
              <a:rPr lang="en-GB" smtClean="0"/>
              <a:pPr/>
              <a:t>2</a:t>
            </a:fld>
            <a:endParaRPr lang="en-GB"/>
          </a:p>
        </p:txBody>
      </p:sp>
    </p:spTree>
    <p:extLst>
      <p:ext uri="{BB962C8B-B14F-4D97-AF65-F5344CB8AC3E}">
        <p14:creationId xmlns:p14="http://schemas.microsoft.com/office/powerpoint/2010/main" xmlns="" val="122167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E18E3-0F94-4EEB-B5A0-46266B328C57}"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7E18E3-0F94-4EEB-B5A0-46266B328C57}" type="slidenum">
              <a:rPr lang="en-GB" smtClean="0"/>
              <a:pPr/>
              <a:t>9</a:t>
            </a:fld>
            <a:endParaRPr lang="en-GB"/>
          </a:p>
        </p:txBody>
      </p:sp>
    </p:spTree>
    <p:extLst>
      <p:ext uri="{BB962C8B-B14F-4D97-AF65-F5344CB8AC3E}">
        <p14:creationId xmlns:p14="http://schemas.microsoft.com/office/powerpoint/2010/main" xmlns="" val="330703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E18E3-0F94-4EEB-B5A0-46266B328C57}" type="slidenum">
              <a:rPr lang="en-GB" smtClean="0"/>
              <a:pPr/>
              <a:t>19</a:t>
            </a:fld>
            <a:endParaRPr lang="en-GB"/>
          </a:p>
        </p:txBody>
      </p:sp>
    </p:spTree>
    <p:extLst>
      <p:ext uri="{BB962C8B-B14F-4D97-AF65-F5344CB8AC3E}">
        <p14:creationId xmlns:p14="http://schemas.microsoft.com/office/powerpoint/2010/main" xmlns="" val="237103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AD9A3B-B3AB-465C-9A12-9A25DD008208}" type="datetime1">
              <a:rPr lang="en-US" smtClean="0"/>
              <a:pPr/>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938F0-ED1B-4DF8-ABE8-8A9909956647}" type="datetime1">
              <a:rPr lang="en-US" smtClean="0"/>
              <a:pPr/>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8FBDF-5570-41A5-8B94-5F5104A7DDD0}" type="datetime1">
              <a:rPr lang="en-US" smtClean="0"/>
              <a:pPr/>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6F2F4B-EEB5-44AD-B197-6B7270D6166F}" type="datetime1">
              <a:rPr lang="en-US" smtClean="0"/>
              <a:pPr/>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1C119-FC25-4EF8-AF4E-132387C5F9DD}" type="datetime1">
              <a:rPr lang="en-US" smtClean="0"/>
              <a:pPr/>
              <a:t>5/10/2015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E4788E-20D8-495D-B2F9-417DC532C463}" type="datetime1">
              <a:rPr lang="en-US" smtClean="0"/>
              <a:pPr/>
              <a:t>5/10/2015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2F3D50-E205-4F24-B82A-B10BA584CA7C}" type="datetime1">
              <a:rPr lang="en-US" smtClean="0"/>
              <a:pPr/>
              <a:t>5/10/2015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1C988D-8B5D-4269-AB6B-ADC72ED5C06D}" type="datetime1">
              <a:rPr lang="en-US" smtClean="0"/>
              <a:pPr/>
              <a:t>5/10/2015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4D136-8D3F-406C-860F-870C73E78B24}" type="datetime1">
              <a:rPr lang="en-US" smtClean="0"/>
              <a:pPr/>
              <a:t>5/10/2015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EEDC6-37A6-40C2-91F5-6F4A6FAABCA1}" type="datetime1">
              <a:rPr lang="en-US" smtClean="0"/>
              <a:pPr/>
              <a:t>5/10/2015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51CC3-AF84-4C41-AA51-5DF6C80BF109}" type="datetime1">
              <a:rPr lang="en-US" smtClean="0"/>
              <a:pPr/>
              <a:t>5/10/2015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F3EFBBD-602D-4D77-A055-8AAB428134C2}" type="datetime1">
              <a:rPr lang="en-US" smtClean="0"/>
              <a:pPr/>
              <a:t>5/10/2015</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fade thruBlk="1"/>
  </p:transition>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3886200"/>
            <a:ext cx="8458200" cy="2185214"/>
          </a:xfrm>
          <a:prstGeom prst="rect">
            <a:avLst/>
          </a:prstGeom>
          <a:noFill/>
        </p:spPr>
        <p:txBody>
          <a:bodyPr wrap="square" rtlCol="0">
            <a:spAutoFit/>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Authors</a:t>
            </a:r>
            <a:r>
              <a:rPr lang="en-US" sz="1600" dirty="0" smtClean="0">
                <a:latin typeface="Times New Roman" pitchFamily="18" charset="0"/>
                <a:cs typeface="Times New Roman" pitchFamily="18" charset="0"/>
              </a:rPr>
              <a:t>					</a:t>
            </a:r>
            <a:endParaRPr lang="en-US" sz="1600" b="1" dirty="0" smtClean="0">
              <a:latin typeface="Times New Roman" pitchFamily="18" charset="0"/>
              <a:cs typeface="Times New Roman" pitchFamily="18" charset="0"/>
            </a:endParaRPr>
          </a:p>
          <a:p>
            <a:endParaRPr lang="en-US" sz="1600" b="1" dirty="0" smtClean="0">
              <a:latin typeface="Times New Roman" pitchFamily="18" charset="0"/>
              <a:cs typeface="Times New Roman" pitchFamily="18" charset="0"/>
            </a:endParaRPr>
          </a:p>
          <a:p>
            <a:pPr marL="342900" indent="-342900">
              <a:buFont typeface="+mj-lt"/>
              <a:buAutoNum type="arabicPeriod"/>
            </a:pPr>
            <a:r>
              <a:rPr lang="en-US" sz="1600" dirty="0" smtClean="0">
                <a:latin typeface="Times New Roman" pitchFamily="18" charset="0"/>
                <a:cs typeface="Times New Roman" pitchFamily="18" charset="0"/>
              </a:rPr>
              <a:t>MUHAMMAD </a:t>
            </a:r>
            <a:r>
              <a:rPr lang="en-US" sz="1600" dirty="0" smtClean="0">
                <a:latin typeface="Times New Roman" pitchFamily="18" charset="0"/>
                <a:cs typeface="Times New Roman" pitchFamily="18" charset="0"/>
              </a:rPr>
              <a:t>RIZWAN		(Lecturer Department of Metallurgical Engineering)</a:t>
            </a:r>
            <a:endParaRPr lang="en-US" sz="1600" dirty="0" smtClean="0">
              <a:latin typeface="Times New Roman" pitchFamily="18" charset="0"/>
              <a:cs typeface="Times New Roman" pitchFamily="18" charset="0"/>
            </a:endParaRPr>
          </a:p>
          <a:p>
            <a:pPr marL="342900" indent="-342900">
              <a:buFont typeface="+mj-lt"/>
              <a:buAutoNum type="arabicPeriod"/>
            </a:pPr>
            <a:r>
              <a:rPr lang="en-US" sz="1600" dirty="0" smtClean="0">
                <a:latin typeface="Times New Roman" pitchFamily="18" charset="0"/>
                <a:cs typeface="Times New Roman" pitchFamily="18" charset="0"/>
              </a:rPr>
              <a:t>IFTIKHAR AHMED </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Lecturer Department of Metallurgical Engineering)</a:t>
            </a:r>
            <a:endParaRPr lang="en-US" sz="1600" dirty="0" smtClean="0">
              <a:latin typeface="Times New Roman" pitchFamily="18" charset="0"/>
              <a:cs typeface="Times New Roman" pitchFamily="18" charset="0"/>
            </a:endParaRPr>
          </a:p>
          <a:p>
            <a:pPr marL="342900" indent="-342900">
              <a:buFont typeface="+mj-lt"/>
              <a:buAutoNum type="arabicPeriod"/>
            </a:pPr>
            <a:r>
              <a:rPr lang="en-US" sz="1600" dirty="0" smtClean="0">
                <a:latin typeface="Times New Roman" pitchFamily="18" charset="0"/>
                <a:cs typeface="Times New Roman" pitchFamily="18" charset="0"/>
              </a:rPr>
              <a:t>MUHAMMAD ALI		</a:t>
            </a:r>
            <a:r>
              <a:rPr lang="en-US" sz="1600" dirty="0" smtClean="0">
                <a:latin typeface="Times New Roman" pitchFamily="18" charset="0"/>
                <a:cs typeface="Times New Roman" pitchFamily="18" charset="0"/>
              </a:rPr>
              <a:t>(Lecturer </a:t>
            </a:r>
            <a:r>
              <a:rPr lang="en-US" sz="1600" dirty="0" smtClean="0">
                <a:latin typeface="Times New Roman" pitchFamily="18" charset="0"/>
                <a:cs typeface="Times New Roman" pitchFamily="18" charset="0"/>
              </a:rPr>
              <a:t>Department of Metallurgical Engineering)</a:t>
            </a:r>
            <a:endParaRPr lang="en-US" sz="1600" dirty="0" smtClean="0">
              <a:latin typeface="Times New Roman" pitchFamily="18" charset="0"/>
              <a:cs typeface="Times New Roman" pitchFamily="18" charset="0"/>
            </a:endParaRPr>
          </a:p>
          <a:p>
            <a:pPr marL="342900" indent="-342900">
              <a:buFont typeface="+mj-lt"/>
              <a:buAutoNum type="arabicPeriod"/>
            </a:pPr>
            <a:r>
              <a:rPr lang="en-US" sz="1600" dirty="0" smtClean="0">
                <a:latin typeface="Times New Roman" pitchFamily="18" charset="0"/>
                <a:cs typeface="Times New Roman" pitchFamily="18" charset="0"/>
              </a:rPr>
              <a:t>MUZAMMIL  YOUNUS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(Graduate of </a:t>
            </a:r>
            <a:r>
              <a:rPr lang="en-US" sz="1600" dirty="0" smtClean="0">
                <a:latin typeface="Times New Roman" pitchFamily="18" charset="0"/>
                <a:cs typeface="Times New Roman" pitchFamily="18" charset="0"/>
              </a:rPr>
              <a:t>Department of Metallurgical Engineering)</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143000" y="6019800"/>
            <a:ext cx="6781800" cy="584775"/>
          </a:xfrm>
          <a:prstGeom prst="rect">
            <a:avLst/>
          </a:prstGeom>
        </p:spPr>
        <p:txBody>
          <a:bodyPr wrap="square">
            <a:spAutoFit/>
          </a:bodyPr>
          <a:lstStyle/>
          <a:p>
            <a:pPr algn="ctr"/>
            <a:r>
              <a:rPr lang="en-US" sz="1600" b="1" dirty="0" smtClean="0">
                <a:latin typeface="Times New Roman" pitchFamily="18" charset="0"/>
                <a:cs typeface="Times New Roman" pitchFamily="18" charset="0"/>
              </a:rPr>
              <a:t>DEPARTMENT OF METLLURGICAL ENGINEERING</a:t>
            </a:r>
          </a:p>
          <a:p>
            <a:pPr algn="ctr"/>
            <a:r>
              <a:rPr lang="en-US" sz="1600" b="1" dirty="0" smtClean="0">
                <a:latin typeface="Times New Roman" pitchFamily="18" charset="0"/>
                <a:cs typeface="Times New Roman" pitchFamily="18" charset="0"/>
              </a:rPr>
              <a:t>NED UNIERSITY OF ENGINEERING &amp; TECHNOLOGY</a:t>
            </a:r>
            <a:endParaRPr lang="en-US" sz="1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3" name="Bevel 2"/>
          <p:cNvSpPr/>
          <p:nvPr/>
        </p:nvSpPr>
        <p:spPr>
          <a:xfrm>
            <a:off x="0" y="0"/>
            <a:ext cx="9144000" cy="3962399"/>
          </a:xfrm>
          <a:prstGeom prst="bevel">
            <a:avLst/>
          </a:prstGeom>
          <a:effectLst>
            <a:glow rad="139700">
              <a:schemeClr val="accent2">
                <a:satMod val="175000"/>
                <a:alpha val="40000"/>
              </a:schemeClr>
            </a:glow>
            <a:innerShdw blurRad="63500" dist="50800" dir="162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400" b="1" dirty="0" smtClean="0"/>
              <a:t>EFFECT OF TEMPERING TEMPERATURE ON SUSCEPTIBILITY OF INTERGRANULAR CORROSION OF AUSTENITIC STAINLESS STEEL (AISI 304)</a:t>
            </a:r>
            <a:endParaRPr lang="en-US" sz="3400" dirty="0" smtClean="0"/>
          </a:p>
          <a:p>
            <a:pPr algn="ctr"/>
            <a:endParaRPr lang="en-US" sz="3400" b="1" dirty="0">
              <a:solidFill>
                <a:schemeClr val="bg2">
                  <a:lumMod val="25000"/>
                </a:schemeClr>
              </a:solidFill>
              <a:effectLst>
                <a:reflection blurRad="6350" stA="55000" endA="300" endPos="45500" dir="5400000" sy="-100000" algn="bl" rotWithShape="0"/>
              </a:effectLst>
              <a:latin typeface="Malgun Gothic" panose="020B0503020000020004" pitchFamily="34" charset="-127"/>
              <a:ea typeface="Malgun Gothic" panose="020B0503020000020004" pitchFamily="34" charset="-127"/>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64022" y="1561398"/>
            <a:ext cx="4641378"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limitations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Single Loop EPR test </a:t>
            </a:r>
            <a:r>
              <a:rPr lang="en-US" dirty="0">
                <a:latin typeface="Times New Roman" pitchFamily="18" charset="0"/>
                <a:cs typeface="Times New Roman" pitchFamily="18" charset="0"/>
              </a:rPr>
              <a:t>lead to the development </a:t>
            </a:r>
            <a:r>
              <a:rPr lang="en-US" dirty="0" smtClean="0">
                <a:latin typeface="Times New Roman" pitchFamily="18" charset="0"/>
                <a:cs typeface="Times New Roman" pitchFamily="18" charset="0"/>
              </a:rPr>
              <a:t>of:</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u="sng" dirty="0">
                <a:latin typeface="Times New Roman" pitchFamily="18" charset="0"/>
                <a:cs typeface="Times New Roman" pitchFamily="18" charset="0"/>
              </a:rPr>
              <a:t>Double Loop EPR</a:t>
            </a:r>
          </a:p>
          <a:p>
            <a:pPr algn="just">
              <a:buFontTx/>
              <a:buChar char="•"/>
            </a:pPr>
            <a:r>
              <a:rPr lang="en-US" dirty="0" smtClean="0">
                <a:latin typeface="Times New Roman" pitchFamily="18" charset="0"/>
                <a:cs typeface="Times New Roman" pitchFamily="18" charset="0"/>
              </a:rPr>
              <a:t>Two loops are generated activation loop and reactivation loop and the peak currents are used to evaluated the degree of sensitization </a:t>
            </a:r>
          </a:p>
        </p:txBody>
      </p:sp>
      <p:sp>
        <p:nvSpPr>
          <p:cNvPr id="10" name="Text Box 10"/>
          <p:cNvSpPr txBox="1">
            <a:spLocks noChangeArrowheads="1"/>
          </p:cNvSpPr>
          <p:nvPr/>
        </p:nvSpPr>
        <p:spPr bwMode="auto">
          <a:xfrm>
            <a:off x="5867400" y="4130322"/>
            <a:ext cx="2286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1400" b="1" u="sng" dirty="0" smtClean="0">
                <a:latin typeface="Times New Roman" panose="02020603050405020304" pitchFamily="18" charset="0"/>
                <a:cs typeface="Times New Roman" panose="02020603050405020304" pitchFamily="18" charset="0"/>
              </a:rPr>
              <a:t>Double loop EPR test curve</a:t>
            </a:r>
            <a:endParaRPr lang="en-US" sz="1400" b="1" u="sng"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64022" y="1012427"/>
            <a:ext cx="4314967"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TEST FOR SENSITIZATION</a:t>
            </a:r>
          </a:p>
        </p:txBody>
      </p:sp>
      <p:pic>
        <p:nvPicPr>
          <p:cNvPr id="16" name="Picture 15"/>
          <p:cNvPicPr/>
          <p:nvPr/>
        </p:nvPicPr>
        <p:blipFill>
          <a:blip r:embed="rId2" cstate="print"/>
          <a:srcRect/>
          <a:stretch>
            <a:fillRect/>
          </a:stretch>
        </p:blipFill>
        <p:spPr bwMode="auto">
          <a:xfrm>
            <a:off x="5204460" y="1561398"/>
            <a:ext cx="3710940" cy="2514600"/>
          </a:xfrm>
          <a:prstGeom prst="rect">
            <a:avLst/>
          </a:prstGeom>
          <a:noFill/>
          <a:ln w="9525">
            <a:solidFill>
              <a:schemeClr val="tx1"/>
            </a:solidFill>
            <a:miter lim="800000"/>
            <a:headEnd/>
            <a:tailEnd/>
          </a:ln>
        </p:spPr>
      </p:pic>
      <p:sp>
        <p:nvSpPr>
          <p:cNvPr id="2" name="TextBox 1"/>
          <p:cNvSpPr txBox="1"/>
          <p:nvPr/>
        </p:nvSpPr>
        <p:spPr>
          <a:xfrm>
            <a:off x="436726" y="4255560"/>
            <a:ext cx="8070378" cy="2031325"/>
          </a:xfrm>
          <a:prstGeom prst="rect">
            <a:avLst/>
          </a:prstGeom>
          <a:noFill/>
        </p:spPr>
        <p:txBody>
          <a:bodyPr wrap="square" rtlCol="0">
            <a:spAutoFit/>
          </a:bodyPr>
          <a:lstStyle/>
          <a:p>
            <a:pPr algn="just">
              <a:lnSpc>
                <a:spcPct val="150000"/>
              </a:lnSpc>
            </a:pPr>
            <a:r>
              <a:rPr lang="en-US" u="sng" dirty="0">
                <a:latin typeface="Times New Roman" pitchFamily="18" charset="0"/>
                <a:cs typeface="Times New Roman" pitchFamily="18" charset="0"/>
              </a:rPr>
              <a:t>Advantages:</a:t>
            </a:r>
          </a:p>
          <a:p>
            <a:pPr algn="just">
              <a:lnSpc>
                <a:spcPct val="150000"/>
              </a:lnSpc>
              <a:buFontTx/>
              <a:buChar char="•"/>
            </a:pPr>
            <a:r>
              <a:rPr lang="en-US" dirty="0">
                <a:latin typeface="Times New Roman" pitchFamily="18" charset="0"/>
                <a:cs typeface="Times New Roman" pitchFamily="18" charset="0"/>
              </a:rPr>
              <a:t>A ratio (</a:t>
            </a:r>
            <a:r>
              <a:rPr lang="en-US" dirty="0" err="1">
                <a:latin typeface="Times New Roman" pitchFamily="18" charset="0"/>
                <a:cs typeface="Times New Roman" pitchFamily="18" charset="0"/>
              </a:rPr>
              <a:t>I</a:t>
            </a:r>
            <a:r>
              <a:rPr lang="en-US" sz="1600" dirty="0" err="1">
                <a:latin typeface="Times New Roman" pitchFamily="18" charset="0"/>
                <a:cs typeface="Times New Roman" pitchFamily="18" charset="0"/>
              </a:rPr>
              <a:t>r</a:t>
            </a:r>
            <a:r>
              <a:rPr lang="en-US" dirty="0" err="1">
                <a:latin typeface="Times New Roman" pitchFamily="18" charset="0"/>
                <a:cs typeface="Times New Roman" pitchFamily="18" charset="0"/>
              </a:rPr>
              <a:t>:I</a:t>
            </a:r>
            <a:r>
              <a:rPr lang="en-US" sz="1600" dirty="0" err="1">
                <a:latin typeface="Times New Roman" pitchFamily="18" charset="0"/>
                <a:cs typeface="Times New Roman" pitchFamily="18" charset="0"/>
              </a:rPr>
              <a:t>a</a:t>
            </a:r>
            <a:r>
              <a:rPr lang="en-US" dirty="0">
                <a:latin typeface="Times New Roman" pitchFamily="18" charset="0"/>
                <a:cs typeface="Times New Roman" pitchFamily="18" charset="0"/>
              </a:rPr>
              <a:t>) is used instead of area under reverse scan as in single loop test</a:t>
            </a:r>
          </a:p>
          <a:p>
            <a:pPr algn="just">
              <a:lnSpc>
                <a:spcPct val="150000"/>
              </a:lnSpc>
              <a:buFontTx/>
              <a:buChar char="•"/>
            </a:pPr>
            <a:r>
              <a:rPr lang="en-US" dirty="0">
                <a:latin typeface="Times New Roman" pitchFamily="18" charset="0"/>
                <a:cs typeface="Times New Roman" pitchFamily="18" charset="0"/>
              </a:rPr>
              <a:t>It is also not necessary to normalize the ratio of maximum current with the grain size</a:t>
            </a:r>
          </a:p>
          <a:p>
            <a:pPr algn="just">
              <a:lnSpc>
                <a:spcPct val="150000"/>
              </a:lnSpc>
              <a:buFontTx/>
              <a:buChar char="•"/>
            </a:pPr>
            <a:r>
              <a:rPr lang="en-US" dirty="0">
                <a:latin typeface="Times New Roman" pitchFamily="18" charset="0"/>
                <a:cs typeface="Times New Roman" pitchFamily="18" charset="0"/>
              </a:rPr>
              <a:t>Relatively rough </a:t>
            </a:r>
            <a:r>
              <a:rPr lang="en-US" dirty="0" smtClean="0">
                <a:latin typeface="Times New Roman" pitchFamily="18" charset="0"/>
                <a:cs typeface="Times New Roman" pitchFamily="18" charset="0"/>
              </a:rPr>
              <a:t>120-grit </a:t>
            </a:r>
            <a:r>
              <a:rPr lang="en-US" dirty="0">
                <a:latin typeface="Times New Roman" pitchFamily="18" charset="0"/>
                <a:cs typeface="Times New Roman" pitchFamily="18" charset="0"/>
              </a:rPr>
              <a:t>finish </a:t>
            </a:r>
            <a:r>
              <a:rPr lang="en-US" dirty="0" smtClean="0">
                <a:latin typeface="Times New Roman" pitchFamily="18" charset="0"/>
                <a:cs typeface="Times New Roman" pitchFamily="18" charset="0"/>
              </a:rPr>
              <a:t>is enough</a:t>
            </a:r>
            <a:endParaRPr lang="en-US" dirty="0">
              <a:latin typeface="Times New Roman" pitchFamily="18" charset="0"/>
              <a:cs typeface="Times New Roman" pitchFamily="18" charset="0"/>
            </a:endParaRPr>
          </a:p>
          <a:p>
            <a:endParaRPr lang="en-US" dirty="0"/>
          </a:p>
        </p:txBody>
      </p:sp>
      <p:sp>
        <p:nvSpPr>
          <p:cNvPr id="9" name="TextBox 8"/>
          <p:cNvSpPr txBox="1"/>
          <p:nvPr/>
        </p:nvSpPr>
        <p:spPr>
          <a:xfrm>
            <a:off x="2007072" y="228600"/>
            <a:ext cx="48387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smtClean="0"/>
              <a:t>INTRODUCTION (CONT..)</a:t>
            </a:r>
            <a:endParaRPr lang="en-US" dirty="0"/>
          </a:p>
        </p:txBody>
      </p:sp>
      <p:sp>
        <p:nvSpPr>
          <p:cNvPr id="11"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10</a:t>
            </a:r>
            <a:endParaRPr lang="en-US" sz="1400" b="1" dirty="0">
              <a:solidFill>
                <a:schemeClr val="tx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7" y="2514600"/>
            <a:ext cx="9144000" cy="1752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sz="6000" dirty="0" smtClean="0"/>
              <a:t>EXPERIMENTAL WORK</a:t>
            </a:r>
            <a:endParaRPr lang="en-US" sz="6000" dirty="0"/>
          </a:p>
        </p:txBody>
      </p:sp>
      <p:sp>
        <p:nvSpPr>
          <p:cNvPr id="4"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12</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167908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5246" y="228598"/>
            <a:ext cx="51054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EXPERIMENTAL WORK</a:t>
            </a:r>
          </a:p>
        </p:txBody>
      </p:sp>
      <p:sp>
        <p:nvSpPr>
          <p:cNvPr id="2" name="TextBox 1"/>
          <p:cNvSpPr txBox="1"/>
          <p:nvPr/>
        </p:nvSpPr>
        <p:spPr>
          <a:xfrm>
            <a:off x="618078" y="1676400"/>
            <a:ext cx="5715000" cy="175432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A  square </a:t>
            </a:r>
            <a:r>
              <a:rPr lang="en-US" dirty="0">
                <a:latin typeface="Times New Roman" pitchFamily="18" charset="0"/>
                <a:cs typeface="Times New Roman" pitchFamily="18" charset="0"/>
              </a:rPr>
              <a:t>cross-sectional bar of AISI 304 stainless steel having a cross-section of 16mm x16mm is purchased </a:t>
            </a:r>
            <a:r>
              <a:rPr lang="en-US" dirty="0" smtClean="0">
                <a:latin typeface="Times New Roman" pitchFamily="18" charset="0"/>
                <a:cs typeface="Times New Roman" pitchFamily="18" charset="0"/>
              </a:rPr>
              <a:t>from the market with </a:t>
            </a:r>
            <a:r>
              <a:rPr lang="en-US" dirty="0">
                <a:latin typeface="Times New Roman" pitchFamily="18" charset="0"/>
                <a:cs typeface="Times New Roman" pitchFamily="18" charset="0"/>
              </a:rPr>
              <a:t>the assurance of the Mill test </a:t>
            </a:r>
            <a:r>
              <a:rPr lang="en-US" dirty="0" smtClean="0">
                <a:latin typeface="Times New Roman" pitchFamily="18" charset="0"/>
                <a:cs typeface="Times New Roman" pitchFamily="18" charset="0"/>
              </a:rPr>
              <a:t>certificate.</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chemical composition of the </a:t>
            </a:r>
            <a:r>
              <a:rPr lang="en-US" dirty="0" smtClean="0">
                <a:latin typeface="Times New Roman" pitchFamily="18" charset="0"/>
                <a:cs typeface="Times New Roman" pitchFamily="18" charset="0"/>
              </a:rPr>
              <a:t>material </a:t>
            </a:r>
            <a:r>
              <a:rPr lang="en-US" dirty="0">
                <a:latin typeface="Times New Roman" pitchFamily="18" charset="0"/>
                <a:cs typeface="Times New Roman" pitchFamily="18" charset="0"/>
              </a:rPr>
              <a:t>is shown </a:t>
            </a:r>
            <a:r>
              <a:rPr lang="en-US" dirty="0" smtClean="0">
                <a:latin typeface="Times New Roman" pitchFamily="18" charset="0"/>
                <a:cs typeface="Times New Roman" pitchFamily="18" charset="0"/>
              </a:rPr>
              <a:t>below:</a:t>
            </a:r>
            <a:endParaRPr lang="en-US"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70981058"/>
              </p:ext>
            </p:extLst>
          </p:nvPr>
        </p:nvGraphicFramePr>
        <p:xfrm>
          <a:off x="533400" y="3886200"/>
          <a:ext cx="8124173" cy="2057400"/>
        </p:xfrm>
        <a:graphic>
          <a:graphicData uri="http://schemas.openxmlformats.org/drawingml/2006/table">
            <a:tbl>
              <a:tblPr>
                <a:tableStyleId>{0505E3EF-67EA-436B-97B2-0124C06EBD24}</a:tableStyleId>
              </a:tblPr>
              <a:tblGrid>
                <a:gridCol w="1714961"/>
                <a:gridCol w="943112"/>
                <a:gridCol w="847649"/>
                <a:gridCol w="847649"/>
                <a:gridCol w="943112"/>
                <a:gridCol w="943112"/>
                <a:gridCol w="943112"/>
                <a:gridCol w="941466"/>
              </a:tblGrid>
              <a:tr h="378143">
                <a:tc>
                  <a:txBody>
                    <a:bodyPr/>
                    <a:lstStyle/>
                    <a:p>
                      <a:pPr marL="0" marR="0" algn="ctr">
                        <a:lnSpc>
                          <a:spcPct val="115000"/>
                        </a:lnSpc>
                        <a:spcBef>
                          <a:spcPts val="0"/>
                        </a:spcBef>
                        <a:spcAft>
                          <a:spcPts val="1000"/>
                        </a:spcAft>
                      </a:pPr>
                      <a:r>
                        <a:rPr lang="en-US" sz="1400" dirty="0">
                          <a:effectLst/>
                        </a:rPr>
                        <a:t>Elements</a:t>
                      </a:r>
                      <a:endParaRPr lang="en-US" sz="12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C</a:t>
                      </a:r>
                      <a:endParaRPr lang="en-US" sz="12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Si</a:t>
                      </a:r>
                      <a:endParaRPr lang="en-US" sz="12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err="1">
                          <a:effectLst/>
                        </a:rPr>
                        <a:t>Mn</a:t>
                      </a:r>
                      <a:endParaRPr lang="en-US" sz="12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P</a:t>
                      </a:r>
                      <a:endParaRPr lang="en-US" sz="12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S</a:t>
                      </a:r>
                      <a:endParaRPr lang="en-US" sz="12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Ni</a:t>
                      </a:r>
                      <a:endParaRPr lang="en-US" sz="12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Cr</a:t>
                      </a:r>
                      <a:endParaRPr lang="en-US" sz="1200" b="1" dirty="0">
                        <a:effectLst/>
                        <a:latin typeface="Times New Roman" pitchFamily="18" charset="0"/>
                        <a:ea typeface="Calibri"/>
                        <a:cs typeface="Times New Roman" pitchFamily="18" charset="0"/>
                      </a:endParaRPr>
                    </a:p>
                  </a:txBody>
                  <a:tcPr marL="68580" marR="68580" marT="0" marB="0" anchor="ctr"/>
                </a:tc>
              </a:tr>
              <a:tr h="841057">
                <a:tc>
                  <a:txBody>
                    <a:bodyPr/>
                    <a:lstStyle/>
                    <a:p>
                      <a:pPr marL="0" marR="0" algn="ctr">
                        <a:lnSpc>
                          <a:spcPct val="115000"/>
                        </a:lnSpc>
                        <a:spcBef>
                          <a:spcPts val="0"/>
                        </a:spcBef>
                        <a:spcAft>
                          <a:spcPts val="1000"/>
                        </a:spcAft>
                      </a:pPr>
                      <a:r>
                        <a:rPr lang="en-US" sz="1400" dirty="0">
                          <a:effectLst/>
                        </a:rPr>
                        <a:t>Specification</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MAX</a:t>
                      </a:r>
                      <a:endParaRPr lang="en-US" sz="1200" dirty="0">
                        <a:effectLst/>
                      </a:endParaRPr>
                    </a:p>
                    <a:p>
                      <a:pPr marL="0" marR="0" algn="ctr">
                        <a:lnSpc>
                          <a:spcPct val="115000"/>
                        </a:lnSpc>
                        <a:spcBef>
                          <a:spcPts val="0"/>
                        </a:spcBef>
                        <a:spcAft>
                          <a:spcPts val="1000"/>
                        </a:spcAft>
                      </a:pPr>
                      <a:r>
                        <a:rPr lang="en-US" sz="1400" dirty="0">
                          <a:effectLst/>
                        </a:rPr>
                        <a:t>0.08</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MAX</a:t>
                      </a:r>
                      <a:endParaRPr lang="en-US" sz="1200" dirty="0">
                        <a:effectLst/>
                      </a:endParaRPr>
                    </a:p>
                    <a:p>
                      <a:pPr marL="0" marR="0" algn="ctr">
                        <a:lnSpc>
                          <a:spcPct val="115000"/>
                        </a:lnSpc>
                        <a:spcBef>
                          <a:spcPts val="0"/>
                        </a:spcBef>
                        <a:spcAft>
                          <a:spcPts val="1000"/>
                        </a:spcAft>
                      </a:pPr>
                      <a:r>
                        <a:rPr lang="en-US" sz="1400" dirty="0">
                          <a:effectLst/>
                        </a:rPr>
                        <a:t>1.00</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MAX</a:t>
                      </a:r>
                      <a:endParaRPr lang="en-US" sz="1200" dirty="0">
                        <a:effectLst/>
                      </a:endParaRPr>
                    </a:p>
                    <a:p>
                      <a:pPr marL="0" marR="0" algn="ctr">
                        <a:lnSpc>
                          <a:spcPct val="115000"/>
                        </a:lnSpc>
                        <a:spcBef>
                          <a:spcPts val="0"/>
                        </a:spcBef>
                        <a:spcAft>
                          <a:spcPts val="1000"/>
                        </a:spcAft>
                      </a:pPr>
                      <a:r>
                        <a:rPr lang="en-US" sz="1400" dirty="0">
                          <a:effectLst/>
                        </a:rPr>
                        <a:t>2.00</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MAX</a:t>
                      </a:r>
                      <a:endParaRPr lang="en-US" sz="1200" dirty="0">
                        <a:effectLst/>
                      </a:endParaRPr>
                    </a:p>
                    <a:p>
                      <a:pPr marL="0" marR="0" algn="ctr">
                        <a:lnSpc>
                          <a:spcPct val="115000"/>
                        </a:lnSpc>
                        <a:spcBef>
                          <a:spcPts val="0"/>
                        </a:spcBef>
                        <a:spcAft>
                          <a:spcPts val="1000"/>
                        </a:spcAft>
                      </a:pPr>
                      <a:r>
                        <a:rPr lang="en-US" sz="1400" dirty="0">
                          <a:effectLst/>
                        </a:rPr>
                        <a:t>0.045</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MAX</a:t>
                      </a:r>
                      <a:endParaRPr lang="en-US" sz="1200" dirty="0">
                        <a:effectLst/>
                      </a:endParaRPr>
                    </a:p>
                    <a:p>
                      <a:pPr marL="0" marR="0" algn="ctr">
                        <a:lnSpc>
                          <a:spcPct val="115000"/>
                        </a:lnSpc>
                        <a:spcBef>
                          <a:spcPts val="0"/>
                        </a:spcBef>
                        <a:spcAft>
                          <a:spcPts val="1000"/>
                        </a:spcAft>
                      </a:pPr>
                      <a:r>
                        <a:rPr lang="en-US" sz="1400" dirty="0">
                          <a:effectLst/>
                        </a:rPr>
                        <a:t>0.03</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a:effectLst/>
                        </a:rPr>
                        <a:t>11.00</a:t>
                      </a:r>
                      <a:endParaRPr lang="en-US" sz="1200">
                        <a:effectLst/>
                      </a:endParaRPr>
                    </a:p>
                    <a:p>
                      <a:pPr marL="0" marR="0" algn="ctr">
                        <a:lnSpc>
                          <a:spcPct val="115000"/>
                        </a:lnSpc>
                        <a:spcBef>
                          <a:spcPts val="0"/>
                        </a:spcBef>
                        <a:spcAft>
                          <a:spcPts val="1000"/>
                        </a:spcAft>
                      </a:pPr>
                      <a:r>
                        <a:rPr lang="en-US" sz="1400">
                          <a:effectLst/>
                        </a:rPr>
                        <a:t>8.00</a:t>
                      </a:r>
                      <a:endParaRPr lang="en-US" sz="1200" b="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20.00</a:t>
                      </a:r>
                      <a:endParaRPr lang="en-US" sz="1200" dirty="0">
                        <a:effectLst/>
                      </a:endParaRPr>
                    </a:p>
                    <a:p>
                      <a:pPr marL="0" marR="0" algn="ctr">
                        <a:lnSpc>
                          <a:spcPct val="115000"/>
                        </a:lnSpc>
                        <a:spcBef>
                          <a:spcPts val="0"/>
                        </a:spcBef>
                        <a:spcAft>
                          <a:spcPts val="1000"/>
                        </a:spcAft>
                      </a:pPr>
                      <a:r>
                        <a:rPr lang="en-US" sz="1400" dirty="0">
                          <a:effectLst/>
                        </a:rPr>
                        <a:t>18.00</a:t>
                      </a:r>
                      <a:endParaRPr lang="en-US" sz="1200" b="0" dirty="0">
                        <a:effectLst/>
                        <a:latin typeface="Times New Roman" pitchFamily="18" charset="0"/>
                        <a:ea typeface="Calibri"/>
                        <a:cs typeface="Times New Roman" pitchFamily="18" charset="0"/>
                      </a:endParaRPr>
                    </a:p>
                  </a:txBody>
                  <a:tcPr marL="68580" marR="68580" marT="0" marB="0" anchor="ctr"/>
                </a:tc>
              </a:tr>
              <a:tr h="838200">
                <a:tc>
                  <a:txBody>
                    <a:bodyPr/>
                    <a:lstStyle/>
                    <a:p>
                      <a:pPr marL="0" marR="0" algn="ctr">
                        <a:lnSpc>
                          <a:spcPct val="115000"/>
                        </a:lnSpc>
                        <a:spcBef>
                          <a:spcPts val="0"/>
                        </a:spcBef>
                        <a:spcAft>
                          <a:spcPts val="1000"/>
                        </a:spcAft>
                      </a:pPr>
                      <a:r>
                        <a:rPr lang="en-US" sz="1400" dirty="0">
                          <a:effectLst/>
                        </a:rPr>
                        <a:t>Composition</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a:effectLst/>
                        </a:rPr>
                        <a:t>0.065</a:t>
                      </a:r>
                      <a:endParaRPr lang="en-US" sz="1200" b="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a:effectLst/>
                        </a:rPr>
                        <a:t>0.43</a:t>
                      </a:r>
                      <a:endParaRPr lang="en-US" sz="1200" b="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a:effectLst/>
                        </a:rPr>
                        <a:t>1.83</a:t>
                      </a:r>
                      <a:endParaRPr lang="en-US" sz="1200" b="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0.027</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0.024</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8.02</a:t>
                      </a:r>
                      <a:endParaRPr lang="en-US" sz="1200" b="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400" dirty="0">
                          <a:effectLst/>
                        </a:rPr>
                        <a:t>18.60</a:t>
                      </a:r>
                      <a:endParaRPr lang="en-US" sz="1200" b="0" dirty="0">
                        <a:effectLst/>
                        <a:latin typeface="Times New Roman" pitchFamily="18" charset="0"/>
                        <a:ea typeface="Calibri"/>
                        <a:cs typeface="Times New Roman" pitchFamily="18" charset="0"/>
                      </a:endParaRPr>
                    </a:p>
                  </a:txBody>
                  <a:tcPr marL="68580" marR="68580" marT="0" marB="0" anchor="ctr"/>
                </a:tc>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4000" y="690262"/>
            <a:ext cx="1641565" cy="246114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691073" y="1111707"/>
            <a:ext cx="22098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smtClean="0"/>
              <a:t>Material Selection</a:t>
            </a:r>
            <a:endParaRPr lang="en-US" dirty="0"/>
          </a:p>
        </p:txBody>
      </p:sp>
      <p:sp>
        <p:nvSpPr>
          <p:cNvPr id="4" name="TextBox 3"/>
          <p:cNvSpPr txBox="1"/>
          <p:nvPr/>
        </p:nvSpPr>
        <p:spPr>
          <a:xfrm>
            <a:off x="6938800" y="3151408"/>
            <a:ext cx="2331966" cy="307777"/>
          </a:xfrm>
          <a:prstGeom prst="rect">
            <a:avLst/>
          </a:prstGeom>
          <a:noFill/>
        </p:spPr>
        <p:txBody>
          <a:bodyPr wrap="square" rtlCol="0">
            <a:spAutoFit/>
          </a:bodyPr>
          <a:lstStyle>
            <a:defPPr>
              <a:defRPr lang="en-US"/>
            </a:defPPr>
            <a:lvl1pPr algn="ctr">
              <a:defRPr sz="1400" b="1" u="sng">
                <a:latin typeface="Times New Roman" panose="02020603050405020304" pitchFamily="18" charset="0"/>
                <a:cs typeface="Times New Roman" panose="02020603050405020304" pitchFamily="18" charset="0"/>
              </a:defRPr>
            </a:lvl1pPr>
          </a:lstStyle>
          <a:p>
            <a:r>
              <a:rPr lang="en-US" dirty="0"/>
              <a:t>16x16mm AISI 304 SS bar</a:t>
            </a:r>
          </a:p>
        </p:txBody>
      </p:sp>
      <p:sp>
        <p:nvSpPr>
          <p:cNvPr id="9"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13</a:t>
            </a:r>
            <a:endParaRPr lang="en-US" sz="1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2264" y="228599"/>
            <a:ext cx="5711536"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EXPERIMENTAL </a:t>
            </a:r>
            <a:r>
              <a:rPr lang="en-US" dirty="0" smtClean="0"/>
              <a:t>WORK (CONT..)</a:t>
            </a:r>
            <a:endParaRPr lang="en-US" dirty="0"/>
          </a:p>
        </p:txBody>
      </p:sp>
      <p:sp>
        <p:nvSpPr>
          <p:cNvPr id="5" name="TextBox 4"/>
          <p:cNvSpPr txBox="1"/>
          <p:nvPr/>
        </p:nvSpPr>
        <p:spPr>
          <a:xfrm>
            <a:off x="571482" y="1390710"/>
            <a:ext cx="7556500" cy="2308324"/>
          </a:xfrm>
          <a:prstGeom prst="rect">
            <a:avLst/>
          </a:prstGeom>
          <a:noFill/>
        </p:spPr>
        <p:txBody>
          <a:bodyPr wrap="square" rtlCol="0">
            <a:sp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Two </a:t>
            </a:r>
            <a:r>
              <a:rPr lang="en-US" dirty="0">
                <a:latin typeface="Times New Roman" pitchFamily="18" charset="0"/>
                <a:cs typeface="Times New Roman" pitchFamily="18" charset="0"/>
              </a:rPr>
              <a:t>types of </a:t>
            </a:r>
            <a:r>
              <a:rPr lang="en-US" dirty="0" smtClean="0">
                <a:latin typeface="Times New Roman" pitchFamily="18" charset="0"/>
                <a:cs typeface="Times New Roman" pitchFamily="18" charset="0"/>
              </a:rPr>
              <a:t>samples were prepared: </a:t>
            </a:r>
          </a:p>
          <a:p>
            <a:pPr algn="just"/>
            <a:endParaRPr lang="en-US" dirty="0" smtClean="0">
              <a:latin typeface="Times New Roman" pitchFamily="18" charset="0"/>
              <a:cs typeface="Times New Roman" pitchFamily="18" charset="0"/>
            </a:endParaRPr>
          </a:p>
          <a:p>
            <a:pPr marL="342900" indent="-342900" algn="just">
              <a:buFont typeface="+mj-lt"/>
              <a:buAutoNum type="arabicPeriod"/>
            </a:pP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or </a:t>
            </a:r>
            <a:r>
              <a:rPr lang="en-US" dirty="0">
                <a:latin typeface="Times New Roman" pitchFamily="18" charset="0"/>
                <a:cs typeface="Times New Roman" pitchFamily="18" charset="0"/>
              </a:rPr>
              <a:t>the testing of sensitization by Double loop EPR </a:t>
            </a:r>
            <a:r>
              <a:rPr lang="en-US" dirty="0" smtClean="0">
                <a:latin typeface="Times New Roman" pitchFamily="18" charset="0"/>
                <a:cs typeface="Times New Roman" pitchFamily="18" charset="0"/>
              </a:rPr>
              <a:t>test </a:t>
            </a:r>
            <a:endParaRPr lang="en-US" dirty="0">
              <a:latin typeface="Times New Roman" pitchFamily="18" charset="0"/>
              <a:cs typeface="Times New Roman" pitchFamily="18" charset="0"/>
            </a:endParaRPr>
          </a:p>
          <a:p>
            <a:pPr marL="342900" indent="-342900" algn="just">
              <a:buFont typeface="+mj-lt"/>
              <a:buAutoNum type="arabicPeriod"/>
            </a:pP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oxalic etch </a:t>
            </a:r>
            <a:r>
              <a:rPr lang="en-US" dirty="0" smtClean="0">
                <a:latin typeface="Times New Roman" pitchFamily="18" charset="0"/>
                <a:cs typeface="Times New Roman" pitchFamily="18" charset="0"/>
              </a:rPr>
              <a:t>test</a:t>
            </a:r>
          </a:p>
          <a:p>
            <a:pPr marL="342900" indent="-342900"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p:txBody>
      </p:sp>
      <p:pic>
        <p:nvPicPr>
          <p:cNvPr id="1026" name="Picture 2" descr="\\172.16.104.134\Shared\FYP (Grp 7)\Final Reportttt\GRP 7 pics\1392073_10151914656109732_1351318695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3352800"/>
            <a:ext cx="2844800" cy="2167109"/>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181600" y="5562600"/>
            <a:ext cx="2514600" cy="307777"/>
          </a:xfrm>
          <a:prstGeom prst="rect">
            <a:avLst/>
          </a:prstGeom>
          <a:noFill/>
        </p:spPr>
        <p:txBody>
          <a:bodyPr wrap="square" rtlCol="0">
            <a:spAutoFit/>
          </a:bodyPr>
          <a:lstStyle/>
          <a:p>
            <a:pPr algn="ctr"/>
            <a:r>
              <a:rPr lang="en-US" sz="1400" b="1" u="sng" dirty="0" smtClean="0">
                <a:latin typeface="Times New Roman" panose="02020603050405020304" pitchFamily="18" charset="0"/>
                <a:cs typeface="Times New Roman" panose="02020603050405020304" pitchFamily="18" charset="0"/>
              </a:rPr>
              <a:t>DL-EPR Sample</a:t>
            </a:r>
            <a:endParaRPr lang="en-US" sz="1400" b="1" u="sng" dirty="0">
              <a:latin typeface="Times New Roman" panose="02020603050405020304" pitchFamily="18" charset="0"/>
              <a:cs typeface="Times New Roman" panose="02020603050405020304" pitchFamily="18" charset="0"/>
            </a:endParaRPr>
          </a:p>
        </p:txBody>
      </p:sp>
      <p:pic>
        <p:nvPicPr>
          <p:cNvPr id="1030" name="Picture 6" descr="\\172.16.104.134\Shared\FYP (Grp 7)\Final Reportttt\GRP 7 pics\1383065_10151914657934732_1677202170_n.jpg"/>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colorTemperature colorTemp="11200"/>
                    </a14:imgEffect>
                    <a14:imgEffect>
                      <a14:brightnessContrast bright="40000"/>
                    </a14:imgEffect>
                  </a14:imgLayer>
                </a14:imgProps>
              </a:ext>
              <a:ext uri="{28A0092B-C50C-407E-A947-70E740481C1C}">
                <a14:useLocalDpi xmlns:a14="http://schemas.microsoft.com/office/drawing/2010/main" xmlns="" val="0"/>
              </a:ext>
            </a:extLst>
          </a:blip>
          <a:srcRect/>
          <a:stretch>
            <a:fillRect/>
          </a:stretch>
        </p:blipFill>
        <p:spPr bwMode="auto">
          <a:xfrm rot="16200000">
            <a:off x="1440572" y="3207630"/>
            <a:ext cx="2167109" cy="2609850"/>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295400" y="5638800"/>
            <a:ext cx="2514600" cy="307777"/>
          </a:xfrm>
          <a:prstGeom prst="rect">
            <a:avLst/>
          </a:prstGeom>
          <a:noFill/>
        </p:spPr>
        <p:txBody>
          <a:bodyPr wrap="square" rtlCol="0">
            <a:spAutoFit/>
          </a:bodyPr>
          <a:lstStyle>
            <a:defPPr>
              <a:defRPr lang="en-US"/>
            </a:defPPr>
            <a:lvl1pPr algn="ctr">
              <a:defRPr sz="1400" b="1" u="sng">
                <a:latin typeface="Times New Roman" panose="02020603050405020304" pitchFamily="18" charset="0"/>
                <a:cs typeface="Times New Roman" panose="02020603050405020304" pitchFamily="18" charset="0"/>
              </a:defRPr>
            </a:lvl1pPr>
          </a:lstStyle>
          <a:p>
            <a:r>
              <a:rPr lang="en-US" dirty="0"/>
              <a:t>Oxalic etch test Sample</a:t>
            </a:r>
          </a:p>
        </p:txBody>
      </p:sp>
      <p:sp>
        <p:nvSpPr>
          <p:cNvPr id="6" name="TextBox 5"/>
          <p:cNvSpPr txBox="1"/>
          <p:nvPr/>
        </p:nvSpPr>
        <p:spPr>
          <a:xfrm>
            <a:off x="381000" y="990600"/>
            <a:ext cx="3453263"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SAMPLE PREPARATION</a:t>
            </a:r>
          </a:p>
        </p:txBody>
      </p:sp>
      <p:sp>
        <p:nvSpPr>
          <p:cNvPr id="12"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15</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0247163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77933"/>
            <a:ext cx="8305800" cy="1477328"/>
          </a:xfrm>
          <a:prstGeom prst="rect">
            <a:avLst/>
          </a:prstGeom>
        </p:spPr>
        <p:txBody>
          <a:bodyPr wrap="square">
            <a:spAutoFit/>
          </a:bodyPr>
          <a:lstStyle/>
          <a:p>
            <a:endParaRPr lang="en-US" b="1"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Heat treatment cycles are designed according to the sensitization range of AISI 304 stainless steel.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samples were </a:t>
            </a:r>
            <a:r>
              <a:rPr lang="en-US" dirty="0" err="1" smtClean="0">
                <a:latin typeface="Times New Roman" pitchFamily="18" charset="0"/>
                <a:cs typeface="Times New Roman" pitchFamily="18" charset="0"/>
              </a:rPr>
              <a:t>austenized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1050</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C followed by quenching in water. Then tempering at different temperatures </a:t>
            </a:r>
            <a:r>
              <a:rPr lang="en-US" dirty="0" smtClean="0">
                <a:latin typeface="Times New Roman" pitchFamily="18" charset="0"/>
                <a:cs typeface="Times New Roman" pitchFamily="18" charset="0"/>
              </a:rPr>
              <a:t>is carried out, keeping </a:t>
            </a:r>
            <a:r>
              <a:rPr lang="en-US" dirty="0">
                <a:latin typeface="Times New Roman" pitchFamily="18" charset="0"/>
                <a:cs typeface="Times New Roman" pitchFamily="18" charset="0"/>
              </a:rPr>
              <a:t>the time constant (i.e. 40 minutes)</a:t>
            </a:r>
          </a:p>
        </p:txBody>
      </p:sp>
      <p:sp>
        <p:nvSpPr>
          <p:cNvPr id="4" name="TextBox 3"/>
          <p:cNvSpPr txBox="1"/>
          <p:nvPr/>
        </p:nvSpPr>
        <p:spPr>
          <a:xfrm>
            <a:off x="1832264" y="228598"/>
            <a:ext cx="5863936" cy="609601"/>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EXPERIMENTAL </a:t>
            </a:r>
            <a:r>
              <a:rPr lang="en-US" dirty="0" smtClean="0"/>
              <a:t>WORK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512863336"/>
              </p:ext>
            </p:extLst>
          </p:nvPr>
        </p:nvGraphicFramePr>
        <p:xfrm>
          <a:off x="533400" y="3048000"/>
          <a:ext cx="8077200" cy="3046992"/>
        </p:xfrm>
        <a:graphic>
          <a:graphicData uri="http://schemas.openxmlformats.org/drawingml/2006/table">
            <a:tbl>
              <a:tblPr>
                <a:tableStyleId>{0505E3EF-67EA-436B-97B2-0124C06EBD24}</a:tableStyleId>
              </a:tblPr>
              <a:tblGrid>
                <a:gridCol w="502402"/>
                <a:gridCol w="2329465"/>
                <a:gridCol w="5245333"/>
              </a:tblGrid>
              <a:tr h="541007">
                <a:tc>
                  <a:txBody>
                    <a:bodyPr/>
                    <a:lstStyle/>
                    <a:p>
                      <a:pPr marL="0" marR="0" algn="ctr">
                        <a:lnSpc>
                          <a:spcPct val="115000"/>
                        </a:lnSpc>
                        <a:spcBef>
                          <a:spcPts val="0"/>
                        </a:spcBef>
                        <a:spcAft>
                          <a:spcPts val="1000"/>
                        </a:spcAft>
                      </a:pPr>
                      <a:r>
                        <a:rPr lang="en-US" sz="1600" dirty="0" smtClean="0">
                          <a:effectLst/>
                        </a:rPr>
                        <a:t>S </a:t>
                      </a:r>
                      <a:r>
                        <a:rPr lang="en-US" sz="1600" dirty="0">
                          <a:effectLst/>
                        </a:rPr>
                        <a:t>N</a:t>
                      </a:r>
                      <a:r>
                        <a:rPr lang="en-US" sz="1600" dirty="0" smtClean="0">
                          <a:effectLst/>
                        </a:rPr>
                        <a:t>o</a:t>
                      </a:r>
                      <a:r>
                        <a:rPr lang="en-US" sz="1600" dirty="0">
                          <a:effectLst/>
                        </a:rPr>
                        <a:t>.</a:t>
                      </a:r>
                      <a:endParaRPr lang="en-US" sz="16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Code of the Specimen</a:t>
                      </a:r>
                      <a:endParaRPr lang="en-US" sz="16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Heat Treatment time and temperature</a:t>
                      </a:r>
                      <a:endParaRPr lang="en-US" sz="1600" b="1" dirty="0">
                        <a:effectLst/>
                        <a:latin typeface="Times New Roman" pitchFamily="18" charset="0"/>
                        <a:ea typeface="Calibri"/>
                        <a:cs typeface="Times New Roman" pitchFamily="18" charset="0"/>
                      </a:endParaRPr>
                    </a:p>
                  </a:txBody>
                  <a:tcPr marL="68580" marR="68580" marT="0" marB="0" anchor="ctr"/>
                </a:tc>
              </a:tr>
              <a:tr h="481332">
                <a:tc>
                  <a:txBody>
                    <a:bodyPr/>
                    <a:lstStyle/>
                    <a:p>
                      <a:pPr marL="0" marR="0" algn="ctr">
                        <a:lnSpc>
                          <a:spcPct val="115000"/>
                        </a:lnSpc>
                        <a:spcBef>
                          <a:spcPts val="0"/>
                        </a:spcBef>
                        <a:spcAft>
                          <a:spcPts val="1000"/>
                        </a:spcAft>
                      </a:pPr>
                      <a:r>
                        <a:rPr lang="en-US" sz="1600">
                          <a:effectLst/>
                        </a:rPr>
                        <a:t>1.</a:t>
                      </a:r>
                      <a:endParaRPr lang="en-US" sz="160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SA</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err="1" smtClean="0">
                          <a:effectLst/>
                        </a:rPr>
                        <a:t>Austenized</a:t>
                      </a:r>
                      <a:r>
                        <a:rPr lang="en-US" sz="1600" dirty="0" smtClean="0">
                          <a:effectLst/>
                        </a:rPr>
                        <a:t> </a:t>
                      </a:r>
                      <a:r>
                        <a:rPr lang="en-US" sz="1600" dirty="0">
                          <a:effectLst/>
                        </a:rPr>
                        <a:t>at 1050°C  for 40 minutes and water quench</a:t>
                      </a:r>
                      <a:endParaRPr lang="en-US" sz="1600" dirty="0">
                        <a:effectLst/>
                        <a:latin typeface="Times New Roman" pitchFamily="18" charset="0"/>
                        <a:ea typeface="Calibri"/>
                        <a:cs typeface="Times New Roman" pitchFamily="18" charset="0"/>
                      </a:endParaRPr>
                    </a:p>
                  </a:txBody>
                  <a:tcPr marL="68580" marR="68580" marT="0" marB="0" anchor="ctr"/>
                </a:tc>
              </a:tr>
              <a:tr h="481332">
                <a:tc>
                  <a:txBody>
                    <a:bodyPr/>
                    <a:lstStyle/>
                    <a:p>
                      <a:pPr marL="0" marR="0" algn="ctr">
                        <a:lnSpc>
                          <a:spcPct val="115000"/>
                        </a:lnSpc>
                        <a:spcBef>
                          <a:spcPts val="0"/>
                        </a:spcBef>
                        <a:spcAft>
                          <a:spcPts val="1000"/>
                        </a:spcAft>
                      </a:pPr>
                      <a:r>
                        <a:rPr lang="en-US" sz="1600">
                          <a:effectLst/>
                        </a:rPr>
                        <a:t>2.</a:t>
                      </a:r>
                      <a:endParaRPr lang="en-US" sz="160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T600</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Heat treated at 600°C for 40 minutes and Air cool</a:t>
                      </a:r>
                      <a:endParaRPr lang="en-US" sz="1600" dirty="0">
                        <a:effectLst/>
                        <a:latin typeface="Times New Roman" pitchFamily="18" charset="0"/>
                        <a:ea typeface="Calibri"/>
                        <a:cs typeface="Times New Roman" pitchFamily="18" charset="0"/>
                      </a:endParaRPr>
                    </a:p>
                  </a:txBody>
                  <a:tcPr marL="68580" marR="68580" marT="0" marB="0" anchor="ctr"/>
                </a:tc>
              </a:tr>
              <a:tr h="481332">
                <a:tc>
                  <a:txBody>
                    <a:bodyPr/>
                    <a:lstStyle/>
                    <a:p>
                      <a:pPr marL="0" marR="0" algn="ctr">
                        <a:lnSpc>
                          <a:spcPct val="115000"/>
                        </a:lnSpc>
                        <a:spcBef>
                          <a:spcPts val="0"/>
                        </a:spcBef>
                        <a:spcAft>
                          <a:spcPts val="1000"/>
                        </a:spcAft>
                      </a:pPr>
                      <a:r>
                        <a:rPr lang="en-US" sz="1600">
                          <a:effectLst/>
                        </a:rPr>
                        <a:t>4.</a:t>
                      </a:r>
                      <a:endParaRPr lang="en-US" sz="160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a:effectLst/>
                        </a:rPr>
                        <a:t>T675</a:t>
                      </a:r>
                      <a:endParaRPr lang="en-US" sz="160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Heat treated at 675°C for 40 minutes and Air cool</a:t>
                      </a:r>
                      <a:endParaRPr lang="en-US" sz="1600" dirty="0">
                        <a:effectLst/>
                        <a:latin typeface="Times New Roman" pitchFamily="18" charset="0"/>
                        <a:ea typeface="Calibri"/>
                        <a:cs typeface="Times New Roman" pitchFamily="18" charset="0"/>
                      </a:endParaRPr>
                    </a:p>
                  </a:txBody>
                  <a:tcPr marL="68580" marR="68580" marT="0" marB="0" anchor="ctr"/>
                </a:tc>
              </a:tr>
              <a:tr h="481332">
                <a:tc>
                  <a:txBody>
                    <a:bodyPr/>
                    <a:lstStyle/>
                    <a:p>
                      <a:pPr marL="0" marR="0" algn="ctr">
                        <a:lnSpc>
                          <a:spcPct val="115000"/>
                        </a:lnSpc>
                        <a:spcBef>
                          <a:spcPts val="0"/>
                        </a:spcBef>
                        <a:spcAft>
                          <a:spcPts val="1000"/>
                        </a:spcAft>
                      </a:pPr>
                      <a:r>
                        <a:rPr lang="en-US" sz="1600" dirty="0">
                          <a:effectLst/>
                        </a:rPr>
                        <a:t>6.</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T750</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Heat treated at 750°C  for 40 minutes and Air cool</a:t>
                      </a:r>
                      <a:endParaRPr lang="en-US" sz="1600" dirty="0">
                        <a:effectLst/>
                        <a:latin typeface="Times New Roman" pitchFamily="18" charset="0"/>
                        <a:ea typeface="Calibri"/>
                        <a:cs typeface="Times New Roman" pitchFamily="18" charset="0"/>
                      </a:endParaRPr>
                    </a:p>
                  </a:txBody>
                  <a:tcPr marL="68580" marR="68580" marT="0" marB="0" anchor="ctr"/>
                </a:tc>
              </a:tr>
              <a:tr h="481332">
                <a:tc>
                  <a:txBody>
                    <a:bodyPr/>
                    <a:lstStyle/>
                    <a:p>
                      <a:pPr marL="0" marR="0" algn="ctr">
                        <a:lnSpc>
                          <a:spcPct val="115000"/>
                        </a:lnSpc>
                        <a:spcBef>
                          <a:spcPts val="0"/>
                        </a:spcBef>
                        <a:spcAft>
                          <a:spcPts val="1000"/>
                        </a:spcAft>
                      </a:pPr>
                      <a:r>
                        <a:rPr lang="en-US" sz="1600">
                          <a:effectLst/>
                        </a:rPr>
                        <a:t>7.</a:t>
                      </a:r>
                      <a:endParaRPr lang="en-US" sz="160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T800</a:t>
                      </a:r>
                      <a:endParaRPr lang="en-US" sz="16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1000"/>
                        </a:spcAft>
                      </a:pPr>
                      <a:r>
                        <a:rPr lang="en-US" sz="1600" dirty="0">
                          <a:effectLst/>
                        </a:rPr>
                        <a:t>Heat treated at 800°C  for 40 minutes and Air cool</a:t>
                      </a:r>
                      <a:endParaRPr lang="en-US" sz="1600"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6" name="TextBox 5"/>
          <p:cNvSpPr txBox="1"/>
          <p:nvPr/>
        </p:nvSpPr>
        <p:spPr>
          <a:xfrm>
            <a:off x="381000" y="1003619"/>
            <a:ext cx="28956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HEAT TREATMENT</a:t>
            </a:r>
          </a:p>
        </p:txBody>
      </p:sp>
      <p:sp>
        <p:nvSpPr>
          <p:cNvPr id="7"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14</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9607130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890" y="1524000"/>
            <a:ext cx="5791200" cy="2585323"/>
          </a:xfrm>
          <a:prstGeom prst="rect">
            <a:avLst/>
          </a:prstGeom>
          <a:noFill/>
        </p:spPr>
        <p:txBody>
          <a:bodyPr wrap="square" rtlCol="0">
            <a:spAutoFit/>
          </a:bodyPr>
          <a:lstStyle/>
          <a:p>
            <a:pPr algn="just"/>
            <a:r>
              <a:rPr lang="en-US" dirty="0">
                <a:latin typeface="Times New Roman" pitchFamily="18" charset="0"/>
                <a:cs typeface="Times New Roman" pitchFamily="18" charset="0"/>
              </a:rPr>
              <a:t>Following testing </a:t>
            </a:r>
            <a:r>
              <a:rPr lang="en-US" dirty="0" err="1">
                <a:latin typeface="Times New Roman" pitchFamily="18" charset="0"/>
                <a:cs typeface="Times New Roman" pitchFamily="18" charset="0"/>
              </a:rPr>
              <a:t>equipments</a:t>
            </a:r>
            <a:r>
              <a:rPr lang="en-US" dirty="0">
                <a:latin typeface="Times New Roman" pitchFamily="18" charset="0"/>
                <a:cs typeface="Times New Roman" pitchFamily="18" charset="0"/>
              </a:rPr>
              <a:t> were used:</a:t>
            </a:r>
          </a:p>
          <a:p>
            <a:pPr algn="just"/>
            <a:endParaRPr lang="en-US" dirty="0">
              <a:latin typeface="Times New Roman" pitchFamily="18" charset="0"/>
              <a:cs typeface="Times New Roman" pitchFamily="18" charset="0"/>
            </a:endParaRPr>
          </a:p>
          <a:p>
            <a:pPr marL="285750" indent="-285750" algn="just">
              <a:buFont typeface="Wingdings" pitchFamily="2" charset="2"/>
              <a:buChar char="ü"/>
            </a:pPr>
            <a:r>
              <a:rPr lang="en-US" dirty="0">
                <a:latin typeface="Times New Roman" pitchFamily="18" charset="0"/>
                <a:cs typeface="Times New Roman" pitchFamily="18" charset="0"/>
              </a:rPr>
              <a:t>Electrochemical polarization cell</a:t>
            </a:r>
          </a:p>
          <a:p>
            <a:pPr marL="285750" indent="-285750" algn="just">
              <a:buFont typeface="Wingdings" pitchFamily="2" charset="2"/>
              <a:buChar char="ü"/>
            </a:pPr>
            <a:r>
              <a:rPr lang="en-US" dirty="0">
                <a:latin typeface="Times New Roman" pitchFamily="18" charset="0"/>
                <a:cs typeface="Times New Roman" pitchFamily="18" charset="0"/>
              </a:rPr>
              <a:t>Potentiostat</a:t>
            </a:r>
          </a:p>
          <a:p>
            <a:pPr marL="285750" indent="-285750" algn="just">
              <a:buFont typeface="Wingdings" pitchFamily="2" charset="2"/>
              <a:buChar char="ü"/>
            </a:pPr>
            <a:r>
              <a:rPr lang="en-US" dirty="0">
                <a:latin typeface="Times New Roman" pitchFamily="18" charset="0"/>
                <a:cs typeface="Times New Roman" pitchFamily="18" charset="0"/>
              </a:rPr>
              <a:t>DC voltage supply</a:t>
            </a:r>
          </a:p>
          <a:p>
            <a:pPr marL="285750" indent="-285750" algn="just">
              <a:buFont typeface="Wingdings" pitchFamily="2" charset="2"/>
              <a:buChar char="ü"/>
            </a:pPr>
            <a:r>
              <a:rPr lang="en-US" dirty="0">
                <a:latin typeface="Times New Roman" pitchFamily="18" charset="0"/>
                <a:cs typeface="Times New Roman" pitchFamily="18" charset="0"/>
              </a:rPr>
              <a:t>Metallography apparatus</a:t>
            </a:r>
          </a:p>
          <a:p>
            <a:pPr marL="285750" indent="-285750" algn="just">
              <a:buFont typeface="Wingdings" pitchFamily="2" charset="2"/>
              <a:buChar char="ü"/>
            </a:pPr>
            <a:r>
              <a:rPr lang="en-US" dirty="0">
                <a:latin typeface="Times New Roman" pitchFamily="18" charset="0"/>
                <a:cs typeface="Times New Roman" pitchFamily="18" charset="0"/>
              </a:rPr>
              <a:t>Optical Microscope</a:t>
            </a:r>
          </a:p>
          <a:p>
            <a:pPr marL="285750" indent="-285750" algn="just">
              <a:buFont typeface="Wingdings" pitchFamily="2" charset="2"/>
              <a:buChar char="ü"/>
            </a:pPr>
            <a:r>
              <a:rPr lang="en-US" dirty="0">
                <a:latin typeface="Times New Roman" pitchFamily="18" charset="0"/>
                <a:cs typeface="Times New Roman" pitchFamily="18" charset="0"/>
              </a:rPr>
              <a:t>Furnace for heat treatment</a:t>
            </a:r>
          </a:p>
          <a:p>
            <a:endParaRPr lang="en-US" dirty="0"/>
          </a:p>
        </p:txBody>
      </p:sp>
      <p:sp>
        <p:nvSpPr>
          <p:cNvPr id="4" name="TextBox 3"/>
          <p:cNvSpPr txBox="1"/>
          <p:nvPr/>
        </p:nvSpPr>
        <p:spPr>
          <a:xfrm>
            <a:off x="1832264" y="228599"/>
            <a:ext cx="5711536"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EXPERIMENTAL </a:t>
            </a:r>
            <a:r>
              <a:rPr lang="en-US" dirty="0" smtClean="0"/>
              <a:t>WORK (CONT..)</a:t>
            </a:r>
            <a:endParaRPr lang="en-US" dirty="0"/>
          </a:p>
        </p:txBody>
      </p:sp>
      <p:pic>
        <p:nvPicPr>
          <p:cNvPr id="2050" name="Picture 2" descr="\\172.16.104.134\Shared\FYP (Grp 7)\Final Reportttt\GRP 7 pics\1381351_10151914657484732_1627473875_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683" r="26438"/>
          <a:stretch/>
        </p:blipFill>
        <p:spPr bwMode="auto">
          <a:xfrm>
            <a:off x="7019387" y="914400"/>
            <a:ext cx="1655498" cy="2547792"/>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047036" y="3507742"/>
            <a:ext cx="1600200" cy="307777"/>
          </a:xfrm>
          <a:prstGeom prst="rect">
            <a:avLst/>
          </a:prstGeom>
          <a:noFill/>
        </p:spPr>
        <p:txBody>
          <a:bodyPr wrap="square" rtlCol="0">
            <a:spAutoFit/>
          </a:bodyPr>
          <a:lstStyle>
            <a:defPPr>
              <a:defRPr lang="en-US"/>
            </a:defPPr>
            <a:lvl1pPr algn="ctr">
              <a:defRPr sz="1400" b="1" u="sng">
                <a:latin typeface="Times New Roman" pitchFamily="18" charset="0"/>
                <a:cs typeface="Times New Roman" pitchFamily="18" charset="0"/>
              </a:defRPr>
            </a:lvl1pPr>
          </a:lstStyle>
          <a:p>
            <a:r>
              <a:rPr lang="en-US" dirty="0" err="1"/>
              <a:t>Potentiostat</a:t>
            </a:r>
            <a:endParaRPr lang="en-US" dirty="0"/>
          </a:p>
        </p:txBody>
      </p:sp>
      <p:pic>
        <p:nvPicPr>
          <p:cNvPr id="2051" name="Picture 3" descr="\\172.16.104.134\Shared\FYP (Grp 7)\Final Reportttt\GRP 7 pics\1383372_10151914656424732_603403842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7375" y="3969333"/>
            <a:ext cx="2895600" cy="2171700"/>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174053" y="6184562"/>
            <a:ext cx="1600200" cy="307777"/>
          </a:xfrm>
          <a:prstGeom prst="rect">
            <a:avLst/>
          </a:prstGeom>
          <a:noFill/>
        </p:spPr>
        <p:txBody>
          <a:bodyPr wrap="square" rtlCol="0">
            <a:spAutoFit/>
          </a:bodyPr>
          <a:lstStyle/>
          <a:p>
            <a:pPr algn="ctr"/>
            <a:r>
              <a:rPr lang="en-US" sz="1400" b="1" u="sng" dirty="0" smtClean="0">
                <a:latin typeface="Times New Roman" pitchFamily="18" charset="0"/>
                <a:cs typeface="Times New Roman" pitchFamily="18" charset="0"/>
              </a:rPr>
              <a:t>Bob’s cell</a:t>
            </a:r>
            <a:endParaRPr lang="en-US" sz="1400" b="1" u="sng" dirty="0">
              <a:latin typeface="Times New Roman" pitchFamily="18" charset="0"/>
              <a:cs typeface="Times New Roman" pitchFamily="18" charset="0"/>
            </a:endParaRPr>
          </a:p>
        </p:txBody>
      </p:sp>
      <p:pic>
        <p:nvPicPr>
          <p:cNvPr id="2053" name="Picture 5" descr="\\172.16.104.134\Shared\FYP (Grp 7)\Final Reportttt\GRP 7 pics\935965_10151875881869732_1106638571_n.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2389" t="3334" r="13284"/>
          <a:stretch/>
        </p:blipFill>
        <p:spPr bwMode="auto">
          <a:xfrm>
            <a:off x="520890" y="3945764"/>
            <a:ext cx="1849220" cy="2218838"/>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33400" y="6184563"/>
            <a:ext cx="2001620" cy="307777"/>
          </a:xfrm>
          <a:prstGeom prst="rect">
            <a:avLst/>
          </a:prstGeom>
          <a:noFill/>
        </p:spPr>
        <p:txBody>
          <a:bodyPr wrap="square" rtlCol="0">
            <a:spAutoFit/>
          </a:bodyPr>
          <a:lstStyle>
            <a:defPPr>
              <a:defRPr lang="en-US"/>
            </a:defPPr>
            <a:lvl1pPr algn="ctr">
              <a:defRPr sz="1400" b="1" u="sng">
                <a:latin typeface="Times New Roman" pitchFamily="18" charset="0"/>
                <a:cs typeface="Times New Roman" pitchFamily="18" charset="0"/>
              </a:defRPr>
            </a:lvl1pPr>
          </a:lstStyle>
          <a:p>
            <a:r>
              <a:rPr lang="en-US" dirty="0"/>
              <a:t>DC voltage supply</a:t>
            </a: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0423" y="3928253"/>
            <a:ext cx="1844377" cy="22629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5574593" y="6196675"/>
            <a:ext cx="2856036" cy="307777"/>
          </a:xfrm>
          <a:prstGeom prst="rect">
            <a:avLst/>
          </a:prstGeom>
          <a:noFill/>
        </p:spPr>
        <p:txBody>
          <a:bodyPr wrap="square" rtlCol="0">
            <a:spAutoFit/>
          </a:bodyPr>
          <a:lstStyle>
            <a:defPPr>
              <a:defRPr lang="en-US"/>
            </a:defPPr>
            <a:lvl1pPr algn="ctr">
              <a:defRPr sz="1400" b="1" u="sng">
                <a:latin typeface="Times New Roman" pitchFamily="18" charset="0"/>
                <a:cs typeface="Times New Roman" pitchFamily="18" charset="0"/>
              </a:defRPr>
            </a:lvl1pPr>
          </a:lstStyle>
          <a:p>
            <a:r>
              <a:rPr lang="en-US" dirty="0"/>
              <a:t>Furnace for heat treatment</a:t>
            </a:r>
          </a:p>
        </p:txBody>
      </p:sp>
      <p:sp>
        <p:nvSpPr>
          <p:cNvPr id="13" name="TextBox 12"/>
          <p:cNvSpPr txBox="1"/>
          <p:nvPr/>
        </p:nvSpPr>
        <p:spPr>
          <a:xfrm>
            <a:off x="520890" y="997527"/>
            <a:ext cx="3453263"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smtClean="0"/>
              <a:t>TESTING EQUIPMENTS</a:t>
            </a:r>
            <a:endParaRPr lang="en-US" dirty="0"/>
          </a:p>
        </p:txBody>
      </p:sp>
      <p:sp>
        <p:nvSpPr>
          <p:cNvPr id="14"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16</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11957694"/>
      </p:ext>
    </p:extLst>
  </p:cSld>
  <p:clrMapOvr>
    <a:masterClrMapping/>
  </p:clrMapOvr>
  <mc:AlternateContent xmlns:mc="http://schemas.openxmlformats.org/markup-compatibility/2006">
    <mc:Choice xmlns:p14="http://schemas.microsoft.com/office/powerpoint/2010/main" xmlns="" Requires="p14">
      <p:transition spd="slow" p14:dur="175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219200"/>
            <a:ext cx="3469835" cy="3657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78642" y="1241946"/>
            <a:ext cx="5029200" cy="5632311"/>
          </a:xfrm>
          <a:prstGeom prst="rect">
            <a:avLst/>
          </a:prstGeom>
          <a:noFill/>
        </p:spPr>
        <p:txBody>
          <a:bodyPr wrap="square" rtlCol="0">
            <a:spAutoFit/>
          </a:bodyPr>
          <a:lstStyle/>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Double </a:t>
            </a:r>
            <a:r>
              <a:rPr lang="en-US" b="1" dirty="0">
                <a:latin typeface="Times New Roman" pitchFamily="18" charset="0"/>
                <a:cs typeface="Times New Roman" pitchFamily="18" charset="0"/>
              </a:rPr>
              <a:t>loop EPR Test</a:t>
            </a:r>
            <a:r>
              <a:rPr lang="en-US" b="1" dirty="0" smtClean="0">
                <a:latin typeface="Times New Roman" pitchFamily="18" charset="0"/>
                <a:cs typeface="Times New Roman" pitchFamily="18" charset="0"/>
              </a:rPr>
              <a:t>:</a:t>
            </a:r>
          </a:p>
          <a:p>
            <a:pPr algn="just"/>
            <a:endParaRPr lang="en-US" b="1" dirty="0">
              <a:latin typeface="Times New Roman" pitchFamily="18" charset="0"/>
              <a:cs typeface="Times New Roman" pitchFamily="18" charset="0"/>
            </a:endParaRPr>
          </a:p>
          <a:p>
            <a:pPr marL="285750" indent="-285750" algn="just">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test solution was prepared according to standard ASTM G108-94, the test solution consists of 1L of 0.5M H2SO4 + 0.01M KSCN + distilled </a:t>
            </a:r>
            <a:r>
              <a:rPr lang="en-US" dirty="0" smtClean="0">
                <a:latin typeface="Times New Roman" pitchFamily="18" charset="0"/>
                <a:cs typeface="Times New Roman" pitchFamily="18" charset="0"/>
              </a:rPr>
              <a:t>water</a:t>
            </a:r>
          </a:p>
          <a:p>
            <a:pPr marL="285750" indent="-285750" algn="just">
              <a:buFont typeface="Arial" pitchFamily="34" charset="0"/>
              <a:buChar char="•"/>
            </a:pPr>
            <a:endParaRPr lang="en-US" dirty="0" smtClean="0">
              <a:latin typeface="Times New Roman" pitchFamily="18" charset="0"/>
              <a:cs typeface="Times New Roman" pitchFamily="18" charset="0"/>
            </a:endParaRPr>
          </a:p>
          <a:p>
            <a:pPr marL="285750" indent="-285750" algn="just">
              <a:buFont typeface="Arial" pitchFamily="34" charset="0"/>
              <a:buChar char="•"/>
            </a:pPr>
            <a:r>
              <a:rPr lang="en-US" dirty="0" smtClean="0">
                <a:latin typeface="Times New Roman" pitchFamily="18" charset="0"/>
                <a:cs typeface="Times New Roman" pitchFamily="18" charset="0"/>
              </a:rPr>
              <a:t>First the Specimen </a:t>
            </a:r>
            <a:r>
              <a:rPr lang="en-US" dirty="0">
                <a:latin typeface="Times New Roman" pitchFamily="18" charset="0"/>
                <a:cs typeface="Times New Roman" pitchFamily="18" charset="0"/>
              </a:rPr>
              <a:t>was subjected to open circuit condition </a:t>
            </a: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2 min so that </a:t>
            </a:r>
            <a:r>
              <a:rPr lang="en-US" dirty="0" err="1">
                <a:latin typeface="Times New Roman" pitchFamily="18" charset="0"/>
                <a:cs typeface="Times New Roman" pitchFamily="18" charset="0"/>
              </a:rPr>
              <a:t>Ecorr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develops</a:t>
            </a:r>
          </a:p>
          <a:p>
            <a:pPr marL="285750" indent="-285750" algn="just">
              <a:buFont typeface="Arial" pitchFamily="34" charset="0"/>
              <a:buChar char="•"/>
            </a:pPr>
            <a:endParaRPr lang="en-US" dirty="0">
              <a:latin typeface="Times New Roman" pitchFamily="18" charset="0"/>
              <a:cs typeface="Times New Roman" pitchFamily="18" charset="0"/>
            </a:endParaRPr>
          </a:p>
          <a:p>
            <a:pPr marL="285750" indent="-285750" algn="just">
              <a:buFont typeface="Arial" pitchFamily="34" charset="0"/>
              <a:buChar char="•"/>
            </a:pPr>
            <a:r>
              <a:rPr lang="en-US" dirty="0" smtClean="0">
                <a:latin typeface="Times New Roman" pitchFamily="18" charset="0"/>
                <a:cs typeface="Times New Roman" pitchFamily="18" charset="0"/>
              </a:rPr>
              <a:t>Then </a:t>
            </a:r>
            <a:r>
              <a:rPr lang="en-US" dirty="0">
                <a:latin typeface="Times New Roman" pitchFamily="18" charset="0"/>
                <a:cs typeface="Times New Roman" pitchFamily="18" charset="0"/>
              </a:rPr>
              <a:t>sample is polarized and voltage is scanned </a:t>
            </a:r>
            <a:r>
              <a:rPr lang="en-US" dirty="0" err="1">
                <a:latin typeface="Times New Roman" pitchFamily="18" charset="0"/>
                <a:cs typeface="Times New Roman" pitchFamily="18" charset="0"/>
              </a:rPr>
              <a:t>anodically</a:t>
            </a:r>
            <a:r>
              <a:rPr lang="en-US" dirty="0">
                <a:latin typeface="Times New Roman" pitchFamily="18" charset="0"/>
                <a:cs typeface="Times New Roman" pitchFamily="18" charset="0"/>
              </a:rPr>
              <a:t> from </a:t>
            </a:r>
            <a:r>
              <a:rPr lang="en-US" dirty="0" err="1">
                <a:latin typeface="Times New Roman" pitchFamily="18" charset="0"/>
                <a:cs typeface="Times New Roman" pitchFamily="18" charset="0"/>
              </a:rPr>
              <a:t>Ecorr</a:t>
            </a:r>
            <a:r>
              <a:rPr lang="en-US" dirty="0">
                <a:latin typeface="Times New Roman" pitchFamily="18" charset="0"/>
                <a:cs typeface="Times New Roman" pitchFamily="18" charset="0"/>
              </a:rPr>
              <a:t> to + 0.3 V </a:t>
            </a:r>
            <a:r>
              <a:rPr lang="en-US" dirty="0" err="1">
                <a:latin typeface="Times New Roman" pitchFamily="18" charset="0"/>
                <a:cs typeface="Times New Roman" pitchFamily="18" charset="0"/>
              </a:rPr>
              <a:t>vs</a:t>
            </a:r>
            <a:r>
              <a:rPr lang="en-US" dirty="0">
                <a:latin typeface="Times New Roman" pitchFamily="18" charset="0"/>
                <a:cs typeface="Times New Roman" pitchFamily="18" charset="0"/>
              </a:rPr>
              <a:t> SCE </a:t>
            </a:r>
            <a:r>
              <a:rPr lang="en-US" dirty="0" smtClean="0">
                <a:latin typeface="Times New Roman" pitchFamily="18" charset="0"/>
                <a:cs typeface="Times New Roman" pitchFamily="18" charset="0"/>
              </a:rPr>
              <a:t>with scan rate 1.667 mv/sec, </a:t>
            </a:r>
            <a:r>
              <a:rPr lang="en-US" dirty="0">
                <a:latin typeface="Times New Roman" pitchFamily="18" charset="0"/>
                <a:cs typeface="Times New Roman" pitchFamily="18" charset="0"/>
              </a:rPr>
              <a:t>after which it is reversed back at the same scan rate to </a:t>
            </a:r>
            <a:r>
              <a:rPr lang="en-US" dirty="0" err="1" smtClean="0">
                <a:latin typeface="Times New Roman" pitchFamily="18" charset="0"/>
                <a:cs typeface="Times New Roman" pitchFamily="18" charset="0"/>
              </a:rPr>
              <a:t>Ecorr</a:t>
            </a:r>
            <a:endParaRPr lang="en-US" dirty="0" smtClean="0">
              <a:latin typeface="Times New Roman" pitchFamily="18" charset="0"/>
              <a:cs typeface="Times New Roman" pitchFamily="18" charset="0"/>
            </a:endParaRPr>
          </a:p>
          <a:p>
            <a:pPr marL="285750" indent="-285750" algn="just">
              <a:buFont typeface="Arial" pitchFamily="34" charset="0"/>
              <a:buChar char="•"/>
            </a:pPr>
            <a:endParaRPr lang="en-US" dirty="0">
              <a:latin typeface="Times New Roman" pitchFamily="18" charset="0"/>
              <a:cs typeface="Times New Roman" pitchFamily="18" charset="0"/>
            </a:endParaRPr>
          </a:p>
          <a:p>
            <a:pPr marL="285750" indent="-285750" algn="just">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polarization curves forms were then examined to determine peak </a:t>
            </a:r>
            <a:r>
              <a:rPr lang="en-US" dirty="0" smtClean="0">
                <a:latin typeface="Times New Roman" pitchFamily="18" charset="0"/>
                <a:cs typeface="Times New Roman" pitchFamily="18" charset="0"/>
              </a:rPr>
              <a:t>current</a:t>
            </a:r>
            <a:endParaRPr lang="en-US" dirty="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p:txBody>
      </p:sp>
      <p:sp>
        <p:nvSpPr>
          <p:cNvPr id="6" name="TextBox 5"/>
          <p:cNvSpPr txBox="1"/>
          <p:nvPr/>
        </p:nvSpPr>
        <p:spPr>
          <a:xfrm>
            <a:off x="304800" y="971490"/>
            <a:ext cx="35814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TESTING PROCEDURE:</a:t>
            </a:r>
          </a:p>
        </p:txBody>
      </p:sp>
      <p:sp>
        <p:nvSpPr>
          <p:cNvPr id="4" name="TextBox 3"/>
          <p:cNvSpPr txBox="1"/>
          <p:nvPr/>
        </p:nvSpPr>
        <p:spPr>
          <a:xfrm>
            <a:off x="5791200" y="4876800"/>
            <a:ext cx="2743200" cy="307777"/>
          </a:xfrm>
          <a:prstGeom prst="rect">
            <a:avLst/>
          </a:prstGeom>
          <a:noFill/>
        </p:spPr>
        <p:txBody>
          <a:bodyPr wrap="square" rtlCol="0">
            <a:spAutoFit/>
          </a:bodyPr>
          <a:lstStyle>
            <a:defPPr>
              <a:defRPr lang="en-US"/>
            </a:defPPr>
            <a:lvl1pPr algn="ctr">
              <a:defRPr sz="1400" b="1" u="sng">
                <a:latin typeface="Times New Roman" pitchFamily="18" charset="0"/>
                <a:cs typeface="Times New Roman" pitchFamily="18" charset="0"/>
              </a:defRPr>
            </a:lvl1pPr>
          </a:lstStyle>
          <a:p>
            <a:r>
              <a:rPr lang="en-US" dirty="0"/>
              <a:t>Dr. Bob’s cell</a:t>
            </a:r>
          </a:p>
        </p:txBody>
      </p:sp>
      <p:sp>
        <p:nvSpPr>
          <p:cNvPr id="8"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17</a:t>
            </a:r>
            <a:endParaRPr lang="en-US" sz="1400" b="1" dirty="0">
              <a:solidFill>
                <a:schemeClr val="tx1"/>
              </a:solidFill>
              <a:latin typeface="Times New Roman" pitchFamily="18" charset="0"/>
              <a:cs typeface="Times New Roman" pitchFamily="18" charset="0"/>
            </a:endParaRPr>
          </a:p>
        </p:txBody>
      </p:sp>
      <p:sp>
        <p:nvSpPr>
          <p:cNvPr id="9" name="TextBox 8"/>
          <p:cNvSpPr txBox="1"/>
          <p:nvPr/>
        </p:nvSpPr>
        <p:spPr>
          <a:xfrm>
            <a:off x="1832264" y="228599"/>
            <a:ext cx="5711536"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EXPERIMENTAL </a:t>
            </a:r>
            <a:r>
              <a:rPr lang="en-US" dirty="0" smtClean="0"/>
              <a:t>WORK (CONT..)</a:t>
            </a:r>
            <a:endParaRPr lang="en-US" dirty="0"/>
          </a:p>
        </p:txBody>
      </p:sp>
    </p:spTree>
    <p:extLst>
      <p:ext uri="{BB962C8B-B14F-4D97-AF65-F5344CB8AC3E}">
        <p14:creationId xmlns:p14="http://schemas.microsoft.com/office/powerpoint/2010/main" xmlns="" val="2753738857"/>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2264" y="228599"/>
            <a:ext cx="5711536"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EXPERIMENTAL </a:t>
            </a:r>
            <a:r>
              <a:rPr lang="en-US" dirty="0" smtClean="0"/>
              <a:t>WORK (CONT..)</a:t>
            </a:r>
            <a:endParaRPr lang="en-US" dirty="0"/>
          </a:p>
        </p:txBody>
      </p:sp>
      <p:sp>
        <p:nvSpPr>
          <p:cNvPr id="5" name="TextBox 4"/>
          <p:cNvSpPr txBox="1"/>
          <p:nvPr/>
        </p:nvSpPr>
        <p:spPr>
          <a:xfrm>
            <a:off x="251564" y="1828800"/>
            <a:ext cx="5396902" cy="4247317"/>
          </a:xfrm>
          <a:prstGeom prst="rect">
            <a:avLst/>
          </a:prstGeom>
          <a:noFill/>
        </p:spPr>
        <p:txBody>
          <a:bodyPr wrap="square" rtlCol="0">
            <a:spAutoFit/>
          </a:bodyPr>
          <a:lstStyle/>
          <a:p>
            <a:r>
              <a:rPr lang="en-US" b="1" dirty="0" smtClean="0">
                <a:latin typeface="Times New Roman" pitchFamily="18" charset="0"/>
                <a:cs typeface="Times New Roman" pitchFamily="18" charset="0"/>
              </a:rPr>
              <a:t>Oxalic </a:t>
            </a:r>
            <a:r>
              <a:rPr lang="en-US" b="1" dirty="0">
                <a:latin typeface="Times New Roman" pitchFamily="18" charset="0"/>
                <a:cs typeface="Times New Roman" pitchFamily="18" charset="0"/>
              </a:rPr>
              <a:t>Acid Etch </a:t>
            </a:r>
            <a:r>
              <a:rPr lang="en-US" b="1" dirty="0" smtClean="0">
                <a:latin typeface="Times New Roman" pitchFamily="18" charset="0"/>
                <a:cs typeface="Times New Roman" pitchFamily="18" charset="0"/>
              </a:rPr>
              <a:t>Test</a:t>
            </a:r>
            <a:r>
              <a:rPr lang="en-US" b="1" dirty="0" smtClean="0"/>
              <a:t>:</a:t>
            </a:r>
          </a:p>
          <a:p>
            <a:pPr algn="just"/>
            <a:endParaRPr lang="en-US" b="1" dirty="0" smtClean="0"/>
          </a:p>
          <a:p>
            <a:pPr marL="285750" indent="-285750" algn="just">
              <a:buFont typeface="Arial" pitchFamily="34" charset="0"/>
              <a:buChar char="•"/>
            </a:pPr>
            <a:r>
              <a:rPr lang="en-US" dirty="0" smtClean="0">
                <a:latin typeface="Times New Roman" pitchFamily="18" charset="0"/>
                <a:cs typeface="Times New Roman" pitchFamily="18" charset="0"/>
              </a:rPr>
              <a:t>Oxalic acid test was performed according to ASTM A262 Practice A.</a:t>
            </a:r>
          </a:p>
          <a:p>
            <a:pPr marL="285750" indent="-285750" algn="just">
              <a:buFont typeface="Arial" pitchFamily="34" charset="0"/>
              <a:buChar char="•"/>
            </a:pPr>
            <a:endParaRPr lang="en-US" dirty="0" smtClean="0">
              <a:latin typeface="Times New Roman" pitchFamily="18" charset="0"/>
              <a:cs typeface="Times New Roman" pitchFamily="18" charset="0"/>
            </a:endParaRPr>
          </a:p>
          <a:p>
            <a:pPr marL="285750" indent="-285750" algn="just">
              <a:buFont typeface="Arial" pitchFamily="34" charset="0"/>
              <a:buChar char="•"/>
            </a:pPr>
            <a:r>
              <a:rPr lang="en-US" dirty="0" smtClean="0">
                <a:latin typeface="Times New Roman" pitchFamily="18" charset="0"/>
                <a:cs typeface="Times New Roman" pitchFamily="18" charset="0"/>
              </a:rPr>
              <a:t>Sample was connected to positive terminal while </a:t>
            </a:r>
            <a:r>
              <a:rPr lang="en-US" dirty="0">
                <a:latin typeface="Times New Roman" pitchFamily="18" charset="0"/>
                <a:cs typeface="Times New Roman" pitchFamily="18" charset="0"/>
              </a:rPr>
              <a:t>cylindrical piece of stainless steel is </a:t>
            </a:r>
            <a:r>
              <a:rPr lang="en-US" dirty="0" smtClean="0">
                <a:latin typeface="Times New Roman" pitchFamily="18" charset="0"/>
                <a:cs typeface="Times New Roman" pitchFamily="18" charset="0"/>
              </a:rPr>
              <a:t>made cathode.</a:t>
            </a:r>
          </a:p>
          <a:p>
            <a:pPr marL="285750" indent="-285750" algn="just">
              <a:buFont typeface="Arial" pitchFamily="34" charset="0"/>
              <a:buChar char="•"/>
            </a:pPr>
            <a:endParaRPr lang="en-US" dirty="0" smtClean="0">
              <a:latin typeface="Times New Roman" pitchFamily="18" charset="0"/>
              <a:cs typeface="Times New Roman" pitchFamily="18" charset="0"/>
            </a:endParaRPr>
          </a:p>
          <a:p>
            <a:pPr marL="285750" indent="-285750" algn="just">
              <a:buFont typeface="Arial" pitchFamily="34" charset="0"/>
              <a:buChar char="•"/>
            </a:pPr>
            <a:r>
              <a:rPr lang="en-US" dirty="0">
                <a:latin typeface="Times New Roman" pitchFamily="18" charset="0"/>
                <a:cs typeface="Times New Roman" pitchFamily="18" charset="0"/>
              </a:rPr>
              <a:t>current density of 1 Amp/cm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for 1.5 min according to ASTM A262 Practice A</a:t>
            </a:r>
            <a:r>
              <a:rPr lang="en-US" dirty="0" smtClean="0">
                <a:latin typeface="Times New Roman" pitchFamily="18" charset="0"/>
                <a:cs typeface="Times New Roman" pitchFamily="18" charset="0"/>
              </a:rPr>
              <a:t>.</a:t>
            </a:r>
          </a:p>
          <a:p>
            <a:pPr marL="285750" indent="-285750" algn="just">
              <a:buFont typeface="Arial" pitchFamily="34" charset="0"/>
              <a:buChar char="•"/>
            </a:pPr>
            <a:endParaRPr lang="en-US" dirty="0" smtClean="0">
              <a:latin typeface="Times New Roman" pitchFamily="18" charset="0"/>
              <a:cs typeface="Times New Roman" pitchFamily="18" charset="0"/>
            </a:endParaRPr>
          </a:p>
          <a:p>
            <a:pPr marL="285750" indent="-285750" algn="just">
              <a:buFont typeface="Arial" pitchFamily="34" charset="0"/>
              <a:buChar char="•"/>
            </a:pPr>
            <a:r>
              <a:rPr lang="en-US" dirty="0">
                <a:latin typeface="Times New Roman" pitchFamily="18" charset="0"/>
                <a:cs typeface="Times New Roman" pitchFamily="18" charset="0"/>
              </a:rPr>
              <a:t>The etched </a:t>
            </a:r>
            <a:r>
              <a:rPr lang="en-US" dirty="0" smtClean="0">
                <a:latin typeface="Times New Roman" pitchFamily="18" charset="0"/>
                <a:cs typeface="Times New Roman" pitchFamily="18" charset="0"/>
              </a:rPr>
              <a:t>surfaces were examined under metallurgical </a:t>
            </a:r>
            <a:r>
              <a:rPr lang="en-US" dirty="0">
                <a:latin typeface="Times New Roman" pitchFamily="18" charset="0"/>
                <a:cs typeface="Times New Roman" pitchFamily="18" charset="0"/>
              </a:rPr>
              <a:t>microscope at </a:t>
            </a:r>
            <a:r>
              <a:rPr lang="en-US" dirty="0" smtClean="0">
                <a:latin typeface="Times New Roman" pitchFamily="18" charset="0"/>
                <a:cs typeface="Times New Roman" pitchFamily="18" charset="0"/>
              </a:rPr>
              <a:t>different magnifications</a:t>
            </a:r>
            <a:r>
              <a:rPr lang="en-US" dirty="0">
                <a:latin typeface="Times New Roman" pitchFamily="18" charset="0"/>
                <a:cs typeface="Times New Roman" pitchFamily="18" charset="0"/>
              </a:rPr>
              <a:t>.</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356" t="4591" r="13873" b="4478"/>
          <a:stretch/>
        </p:blipFill>
        <p:spPr bwMode="auto">
          <a:xfrm>
            <a:off x="5648466" y="1662793"/>
            <a:ext cx="3190733" cy="284685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796032" y="4523299"/>
            <a:ext cx="2895600" cy="307777"/>
          </a:xfrm>
          <a:prstGeom prst="rect">
            <a:avLst/>
          </a:prstGeom>
          <a:noFill/>
        </p:spPr>
        <p:txBody>
          <a:bodyPr wrap="square" rtlCol="0">
            <a:spAutoFit/>
          </a:bodyPr>
          <a:lstStyle>
            <a:defPPr>
              <a:defRPr lang="en-US"/>
            </a:defPPr>
            <a:lvl1pPr algn="ctr">
              <a:defRPr sz="1400" b="1" u="sng">
                <a:latin typeface="Times New Roman" pitchFamily="18" charset="0"/>
                <a:cs typeface="Times New Roman" pitchFamily="18" charset="0"/>
              </a:defRPr>
            </a:lvl1pPr>
          </a:lstStyle>
          <a:p>
            <a:r>
              <a:rPr lang="en-US" dirty="0"/>
              <a:t>Oxalic Acid test equipment</a:t>
            </a:r>
          </a:p>
        </p:txBody>
      </p:sp>
      <p:sp>
        <p:nvSpPr>
          <p:cNvPr id="7" name="TextBox 6"/>
          <p:cNvSpPr txBox="1"/>
          <p:nvPr/>
        </p:nvSpPr>
        <p:spPr>
          <a:xfrm>
            <a:off x="304800" y="1171545"/>
            <a:ext cx="35814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TESTING PROCEDURE:</a:t>
            </a:r>
          </a:p>
        </p:txBody>
      </p:sp>
      <p:sp>
        <p:nvSpPr>
          <p:cNvPr id="8"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18</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2946697"/>
      </p:ext>
    </p:extLst>
  </p:cSld>
  <p:clrMapOvr>
    <a:masterClrMapping/>
  </p:clrMapOvr>
  <mc:AlternateContent xmlns:mc="http://schemas.openxmlformats.org/markup-compatibility/2006">
    <mc:Choice xmlns:p14="http://schemas.microsoft.com/office/powerpoint/2010/main" xmlns="" Requires="p14">
      <p:transition spd="slow" p14:dur="1500">
        <p:randomBar dir="vert"/>
      </p:transition>
    </mc:Choice>
    <mc:Fallback>
      <p:transition spd="slow">
        <p:randomBa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 y="2514600"/>
            <a:ext cx="9144000" cy="1752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sz="6000" dirty="0"/>
              <a:t>RESULT AND DISCUSSION</a:t>
            </a:r>
          </a:p>
        </p:txBody>
      </p:sp>
      <p:sp>
        <p:nvSpPr>
          <p:cNvPr id="5"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20</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3460190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219200"/>
            <a:ext cx="8229600" cy="4525963"/>
          </a:xfrm>
        </p:spPr>
        <p:txBody>
          <a:bodyPr/>
          <a:lstStyle/>
          <a:p>
            <a:pPr>
              <a:buNone/>
            </a:pPr>
            <a:endParaRPr lang="en-US" sz="1800" dirty="0" smtClean="0">
              <a:solidFill>
                <a:schemeClr val="tx1"/>
              </a:solidFill>
              <a:latin typeface="Times New Roman" pitchFamily="18" charset="0"/>
              <a:cs typeface="Times New Roman" pitchFamily="18" charset="0"/>
            </a:endParaRPr>
          </a:p>
          <a:p>
            <a:pPr>
              <a:buNone/>
            </a:pPr>
            <a:r>
              <a:rPr lang="en-US" sz="1800" dirty="0" smtClean="0">
                <a:solidFill>
                  <a:schemeClr val="tx1"/>
                </a:solidFill>
                <a:latin typeface="Times New Roman" pitchFamily="18" charset="0"/>
                <a:cs typeface="Times New Roman" pitchFamily="18" charset="0"/>
              </a:rPr>
              <a:t>The </a:t>
            </a:r>
            <a:r>
              <a:rPr lang="en-US" sz="1800" dirty="0">
                <a:solidFill>
                  <a:schemeClr val="tx1"/>
                </a:solidFill>
                <a:latin typeface="Times New Roman" pitchFamily="18" charset="0"/>
                <a:cs typeface="Times New Roman" pitchFamily="18" charset="0"/>
              </a:rPr>
              <a:t>degree of sensitization is determined by </a:t>
            </a:r>
            <a:r>
              <a:rPr lang="en-US" sz="1800" dirty="0" smtClean="0">
                <a:solidFill>
                  <a:schemeClr val="tx1"/>
                </a:solidFill>
                <a:latin typeface="Times New Roman" pitchFamily="18" charset="0"/>
                <a:cs typeface="Times New Roman" pitchFamily="18" charset="0"/>
              </a:rPr>
              <a:t>equation:</a:t>
            </a:r>
          </a:p>
          <a:p>
            <a:pPr>
              <a:buNone/>
            </a:pPr>
            <a:endParaRPr lang="en-US" sz="1800" dirty="0">
              <a:solidFill>
                <a:schemeClr val="tx1"/>
              </a:solidFill>
              <a:latin typeface="Times New Roman" pitchFamily="18" charset="0"/>
              <a:cs typeface="Times New Roman" pitchFamily="18" charset="0"/>
            </a:endParaRPr>
          </a:p>
          <a:p>
            <a:pPr>
              <a:buNone/>
            </a:pPr>
            <a:endParaRPr lang="en-US" sz="1800" dirty="0" smtClean="0">
              <a:solidFill>
                <a:schemeClr val="tx1"/>
              </a:solidFill>
              <a:latin typeface="Times New Roman" pitchFamily="18" charset="0"/>
              <a:cs typeface="Times New Roman" pitchFamily="18" charset="0"/>
            </a:endParaRPr>
          </a:p>
          <a:p>
            <a:pPr>
              <a:buNone/>
            </a:pPr>
            <a:r>
              <a:rPr lang="en-US" sz="1800" dirty="0" smtClean="0">
                <a:solidFill>
                  <a:schemeClr val="tx1"/>
                </a:solidFill>
                <a:latin typeface="Times New Roman" pitchFamily="18" charset="0"/>
                <a:cs typeface="Times New Roman" pitchFamily="18" charset="0"/>
              </a:rPr>
              <a:t>The </a:t>
            </a:r>
            <a:r>
              <a:rPr lang="en-US" sz="1800" dirty="0">
                <a:solidFill>
                  <a:schemeClr val="tx1"/>
                </a:solidFill>
                <a:latin typeface="Times New Roman" pitchFamily="18" charset="0"/>
                <a:cs typeface="Times New Roman" pitchFamily="18" charset="0"/>
              </a:rPr>
              <a:t>results are as follows: </a:t>
            </a:r>
            <a:endParaRPr lang="en-US" sz="1800" b="1" dirty="0" smtClean="0">
              <a:solidFill>
                <a:schemeClr val="tx1"/>
              </a:solidFill>
              <a:latin typeface="Times New Roman" pitchFamily="18" charset="0"/>
              <a:cs typeface="Times New Roman" pitchFamily="18" charset="0"/>
            </a:endParaRP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935597369"/>
              </p:ext>
            </p:extLst>
          </p:nvPr>
        </p:nvGraphicFramePr>
        <p:xfrm>
          <a:off x="838200" y="3217002"/>
          <a:ext cx="7696200" cy="2726825"/>
        </p:xfrm>
        <a:graphic>
          <a:graphicData uri="http://schemas.openxmlformats.org/drawingml/2006/table">
            <a:tbl>
              <a:tblPr firstRow="1" bandRow="1">
                <a:tableStyleId>{0505E3EF-67EA-436B-97B2-0124C06EBD24}</a:tableStyleId>
              </a:tblPr>
              <a:tblGrid>
                <a:gridCol w="685800"/>
                <a:gridCol w="1879600"/>
                <a:gridCol w="1244600"/>
                <a:gridCol w="914400"/>
                <a:gridCol w="1066800"/>
                <a:gridCol w="1905000"/>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t>S. No. 	</a:t>
                      </a:r>
                      <a:endParaRPr lang="en-US" sz="1600" b="1" kern="1200" baseline="0" dirty="0" smtClean="0">
                        <a:solidFill>
                          <a:schemeClr val="tx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t>TEMPERATURES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t>(in ºC)</a:t>
                      </a:r>
                      <a:endParaRPr lang="en-US" sz="1600" b="1" kern="1200" baseline="0" dirty="0" smtClean="0">
                        <a:solidFill>
                          <a:schemeClr val="tx1"/>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t>Time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t>(min)</a:t>
                      </a:r>
                      <a:endParaRPr lang="en-US" sz="1600" b="1" kern="1200" baseline="0" dirty="0" smtClean="0">
                        <a:solidFill>
                          <a:schemeClr val="tx1"/>
                        </a:solidFill>
                        <a:latin typeface="Times New Roman" pitchFamily="18" charset="0"/>
                        <a:ea typeface="+mn-ea"/>
                        <a:cs typeface="Times New Roman" pitchFamily="18" charset="0"/>
                      </a:endParaRPr>
                    </a:p>
                  </a:txBody>
                  <a:tcPr/>
                </a:tc>
                <a:tc>
                  <a:txBody>
                    <a:bodyPr/>
                    <a:lstStyle/>
                    <a:p>
                      <a:pPr algn="ctr"/>
                      <a:r>
                        <a:rPr lang="en-US" sz="1600" kern="1200" baseline="0" dirty="0" err="1" smtClean="0"/>
                        <a:t>Ia</a:t>
                      </a:r>
                      <a:r>
                        <a:rPr lang="en-US" sz="1600" kern="1200" baseline="0" dirty="0" smtClean="0"/>
                        <a:t> </a:t>
                      </a:r>
                    </a:p>
                    <a:p>
                      <a:pPr algn="ctr"/>
                      <a:r>
                        <a:rPr lang="en-US" sz="1600" kern="1200" baseline="0" dirty="0" smtClean="0"/>
                        <a:t>(</a:t>
                      </a:r>
                      <a:r>
                        <a:rPr lang="en-US" sz="1600" kern="1200" baseline="0" dirty="0" err="1" smtClean="0"/>
                        <a:t>mA</a:t>
                      </a:r>
                      <a:r>
                        <a:rPr lang="en-US" sz="1600" kern="1200" baseline="0" dirty="0" smtClean="0"/>
                        <a:t>) </a:t>
                      </a:r>
                      <a:endParaRPr lang="en-US" sz="1600" b="1" kern="1200" baseline="0" dirty="0" smtClean="0">
                        <a:solidFill>
                          <a:schemeClr val="tx1"/>
                        </a:solidFill>
                        <a:latin typeface="Times New Roman" pitchFamily="18" charset="0"/>
                        <a:ea typeface="+mn-ea"/>
                        <a:cs typeface="Times New Roman" pitchFamily="18" charset="0"/>
                      </a:endParaRPr>
                    </a:p>
                  </a:txBody>
                  <a:tcPr/>
                </a:tc>
                <a:tc>
                  <a:txBody>
                    <a:bodyPr/>
                    <a:lstStyle/>
                    <a:p>
                      <a:pPr algn="ctr"/>
                      <a:r>
                        <a:rPr lang="en-US" sz="1600" kern="1200" baseline="0" dirty="0" err="1" smtClean="0"/>
                        <a:t>Ir</a:t>
                      </a:r>
                      <a:r>
                        <a:rPr lang="en-US" sz="1600" kern="1200" baseline="0" dirty="0" smtClean="0"/>
                        <a:t> </a:t>
                      </a:r>
                    </a:p>
                    <a:p>
                      <a:pPr algn="ctr"/>
                      <a:r>
                        <a:rPr lang="en-US" sz="1600" kern="1200" baseline="0" dirty="0" smtClean="0"/>
                        <a:t>(</a:t>
                      </a:r>
                      <a:r>
                        <a:rPr lang="en-US" sz="1600" kern="1200" baseline="0" dirty="0" err="1" smtClean="0"/>
                        <a:t>mA</a:t>
                      </a:r>
                      <a:r>
                        <a:rPr lang="en-US" sz="1600" kern="1200" baseline="0" dirty="0" smtClean="0"/>
                        <a:t>) </a:t>
                      </a:r>
                      <a:endParaRPr lang="en-US" sz="1600" b="1" kern="1200" baseline="0" dirty="0" smtClean="0">
                        <a:solidFill>
                          <a:schemeClr val="tx1"/>
                        </a:solidFill>
                        <a:latin typeface="Times New Roman" pitchFamily="18" charset="0"/>
                        <a:ea typeface="+mn-ea"/>
                        <a:cs typeface="Times New Roman" pitchFamily="18" charset="0"/>
                      </a:endParaRPr>
                    </a:p>
                  </a:txBody>
                  <a:tcPr/>
                </a:tc>
                <a:tc>
                  <a:txBody>
                    <a:bodyPr/>
                    <a:lstStyle/>
                    <a:p>
                      <a:pPr algn="ctr"/>
                      <a:r>
                        <a:rPr lang="en-US" sz="1600" kern="1200" baseline="0" dirty="0" smtClean="0"/>
                        <a:t>%DOS </a:t>
                      </a:r>
                    </a:p>
                    <a:p>
                      <a:pPr algn="ctr"/>
                      <a:r>
                        <a:rPr lang="en-US" sz="1600" kern="1200" baseline="0" dirty="0" smtClean="0"/>
                        <a:t>(</a:t>
                      </a:r>
                      <a:r>
                        <a:rPr lang="en-US" sz="1600" kern="1200" baseline="0" dirty="0" err="1" smtClean="0"/>
                        <a:t>Ir</a:t>
                      </a:r>
                      <a:r>
                        <a:rPr lang="en-US" sz="1600" kern="1200" baseline="0" dirty="0" smtClean="0"/>
                        <a:t>/</a:t>
                      </a:r>
                      <a:r>
                        <a:rPr lang="en-US" sz="1600" kern="1200" baseline="0" dirty="0" err="1" smtClean="0"/>
                        <a:t>Ia</a:t>
                      </a:r>
                      <a:r>
                        <a:rPr lang="en-US" sz="1600" kern="1200" baseline="0" dirty="0" smtClean="0"/>
                        <a:t>)x100</a:t>
                      </a:r>
                      <a:endParaRPr lang="en-US" sz="1600" b="1" kern="1200" baseline="0" dirty="0" smtClean="0">
                        <a:solidFill>
                          <a:schemeClr val="tx1"/>
                        </a:solidFill>
                        <a:latin typeface="Times New Roman" pitchFamily="18" charset="0"/>
                        <a:ea typeface="+mn-ea"/>
                        <a:cs typeface="Times New Roman" pitchFamily="18" charset="0"/>
                      </a:endParaRPr>
                    </a:p>
                  </a:txBody>
                  <a:tcPr/>
                </a:tc>
              </a:tr>
              <a:tr h="380773">
                <a:tc>
                  <a:txBody>
                    <a:bodyPr/>
                    <a:lstStyle/>
                    <a:p>
                      <a:pPr algn="ctr"/>
                      <a:r>
                        <a:rPr lang="en-US" sz="1600" dirty="0" smtClean="0"/>
                        <a:t>1.</a:t>
                      </a:r>
                      <a:endParaRPr lang="en-US" sz="1600" dirty="0">
                        <a:latin typeface="Times New Roman" pitchFamily="18" charset="0"/>
                        <a:cs typeface="Times New Roman" pitchFamily="18" charset="0"/>
                      </a:endParaRPr>
                    </a:p>
                  </a:txBody>
                  <a:tcPr/>
                </a:tc>
                <a:tc>
                  <a:txBody>
                    <a:bodyPr/>
                    <a:lstStyle/>
                    <a:p>
                      <a:pPr algn="ctr"/>
                      <a:r>
                        <a:rPr lang="en-US" sz="1600" dirty="0" smtClean="0"/>
                        <a:t>Solution annealed</a:t>
                      </a:r>
                      <a:endParaRPr lang="en-US" sz="1600" dirty="0">
                        <a:latin typeface="Times New Roman" pitchFamily="18" charset="0"/>
                        <a:cs typeface="Times New Roman" pitchFamily="18" charset="0"/>
                      </a:endParaRPr>
                    </a:p>
                  </a:txBody>
                  <a:tcPr/>
                </a:tc>
                <a:tc>
                  <a:txBody>
                    <a:bodyPr/>
                    <a:lstStyle/>
                    <a:p>
                      <a:pPr algn="ctr"/>
                      <a:r>
                        <a:rPr lang="en-US" sz="1600" dirty="0" smtClean="0"/>
                        <a:t>40</a:t>
                      </a:r>
                      <a:endParaRPr lang="en-US"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148.6</a:t>
                      </a:r>
                      <a:endParaRPr lang="en-US" sz="1600" dirty="0" smtClean="0">
                        <a:latin typeface="Times New Roman" pitchFamily="18" charset="0"/>
                        <a:cs typeface="Times New Roman" pitchFamily="18" charset="0"/>
                      </a:endParaRPr>
                    </a:p>
                  </a:txBody>
                  <a:tcPr/>
                </a:tc>
                <a:tc>
                  <a:txBody>
                    <a:bodyPr/>
                    <a:lstStyle/>
                    <a:p>
                      <a:pPr algn="ctr"/>
                      <a:r>
                        <a:rPr lang="en-US" sz="1600" dirty="0" smtClean="0"/>
                        <a:t>2.18</a:t>
                      </a:r>
                      <a:endParaRPr lang="en-US" sz="1600" dirty="0">
                        <a:latin typeface="Times New Roman" pitchFamily="18" charset="0"/>
                        <a:cs typeface="Times New Roman" pitchFamily="18" charset="0"/>
                      </a:endParaRPr>
                    </a:p>
                  </a:txBody>
                  <a:tcPr/>
                </a:tc>
                <a:tc>
                  <a:txBody>
                    <a:bodyPr/>
                    <a:lstStyle/>
                    <a:p>
                      <a:pPr algn="ctr"/>
                      <a:r>
                        <a:rPr lang="en-US" sz="1600" dirty="0" smtClean="0"/>
                        <a:t>1.46</a:t>
                      </a:r>
                      <a:endParaRPr lang="en-US" sz="1600" dirty="0">
                        <a:latin typeface="Times New Roman" pitchFamily="18" charset="0"/>
                        <a:cs typeface="Times New Roman" pitchFamily="18" charset="0"/>
                      </a:endParaRPr>
                    </a:p>
                  </a:txBody>
                  <a:tcPr/>
                </a:tc>
              </a:tr>
              <a:tr h="380773">
                <a:tc>
                  <a:txBody>
                    <a:bodyPr/>
                    <a:lstStyle/>
                    <a:p>
                      <a:pPr algn="ctr"/>
                      <a:r>
                        <a:rPr lang="en-US" sz="1600" dirty="0" smtClean="0"/>
                        <a:t>2.</a:t>
                      </a:r>
                      <a:endParaRPr lang="en-US" sz="1600" dirty="0">
                        <a:latin typeface="Times New Roman" pitchFamily="18" charset="0"/>
                        <a:cs typeface="Times New Roman" pitchFamily="18" charset="0"/>
                      </a:endParaRPr>
                    </a:p>
                  </a:txBody>
                  <a:tcPr/>
                </a:tc>
                <a:tc>
                  <a:txBody>
                    <a:bodyPr/>
                    <a:lstStyle/>
                    <a:p>
                      <a:pPr algn="ctr"/>
                      <a:r>
                        <a:rPr lang="en-US" sz="1600" dirty="0" smtClean="0"/>
                        <a:t>600</a:t>
                      </a:r>
                      <a:r>
                        <a:rPr lang="en-US" sz="1600" kern="1200" baseline="0" dirty="0" smtClean="0"/>
                        <a:t>ºC</a:t>
                      </a:r>
                      <a:endParaRPr lang="en-US" sz="1600" b="0" dirty="0">
                        <a:latin typeface="Times New Roman" pitchFamily="18" charset="0"/>
                        <a:cs typeface="Times New Roman" pitchFamily="18" charset="0"/>
                      </a:endParaRPr>
                    </a:p>
                  </a:txBody>
                  <a:tcPr/>
                </a:tc>
                <a:tc>
                  <a:txBody>
                    <a:bodyPr/>
                    <a:lstStyle/>
                    <a:p>
                      <a:pPr algn="ctr"/>
                      <a:r>
                        <a:rPr lang="en-US" sz="1600" dirty="0" smtClean="0"/>
                        <a:t>40</a:t>
                      </a:r>
                      <a:endParaRPr lang="en-US" sz="1600" dirty="0">
                        <a:latin typeface="Times New Roman" pitchFamily="18" charset="0"/>
                        <a:cs typeface="Times New Roman" pitchFamily="18" charset="0"/>
                      </a:endParaRPr>
                    </a:p>
                  </a:txBody>
                  <a:tcPr/>
                </a:tc>
                <a:tc>
                  <a:txBody>
                    <a:bodyPr/>
                    <a:lstStyle/>
                    <a:p>
                      <a:pPr algn="ctr"/>
                      <a:r>
                        <a:rPr lang="en-US" sz="1600" kern="1200" baseline="0" dirty="0" smtClean="0"/>
                        <a:t>209.6</a:t>
                      </a:r>
                      <a:endParaRPr lang="en-US" sz="1600" dirty="0">
                        <a:latin typeface="Times New Roman" pitchFamily="18" charset="0"/>
                        <a:cs typeface="Times New Roman" pitchFamily="18" charset="0"/>
                      </a:endParaRPr>
                    </a:p>
                  </a:txBody>
                  <a:tcPr/>
                </a:tc>
                <a:tc>
                  <a:txBody>
                    <a:bodyPr/>
                    <a:lstStyle/>
                    <a:p>
                      <a:pPr algn="ctr"/>
                      <a:r>
                        <a:rPr lang="en-US" sz="1600" dirty="0" smtClean="0"/>
                        <a:t>5.075</a:t>
                      </a:r>
                      <a:endParaRPr lang="en-US" sz="1600" dirty="0">
                        <a:latin typeface="Times New Roman" pitchFamily="18" charset="0"/>
                        <a:cs typeface="Times New Roman" pitchFamily="18" charset="0"/>
                      </a:endParaRPr>
                    </a:p>
                  </a:txBody>
                  <a:tcPr/>
                </a:tc>
                <a:tc>
                  <a:txBody>
                    <a:bodyPr/>
                    <a:lstStyle/>
                    <a:p>
                      <a:pPr algn="ctr"/>
                      <a:r>
                        <a:rPr lang="en-US" sz="1600" dirty="0" smtClean="0"/>
                        <a:t>2.4</a:t>
                      </a:r>
                      <a:endParaRPr lang="en-US" sz="1600" dirty="0">
                        <a:latin typeface="Times New Roman" pitchFamily="18" charset="0"/>
                        <a:cs typeface="Times New Roman" pitchFamily="18" charset="0"/>
                      </a:endParaRPr>
                    </a:p>
                  </a:txBody>
                  <a:tcPr/>
                </a:tc>
              </a:tr>
              <a:tr h="380773">
                <a:tc>
                  <a:txBody>
                    <a:bodyPr/>
                    <a:lstStyle/>
                    <a:p>
                      <a:pPr algn="ctr"/>
                      <a:r>
                        <a:rPr lang="en-US" sz="1600" dirty="0" smtClean="0"/>
                        <a:t>3.</a:t>
                      </a:r>
                      <a:endParaRPr lang="en-US" sz="1600" dirty="0">
                        <a:latin typeface="Times New Roman" pitchFamily="18" charset="0"/>
                        <a:cs typeface="Times New Roman" pitchFamily="18" charset="0"/>
                      </a:endParaRPr>
                    </a:p>
                  </a:txBody>
                  <a:tcPr/>
                </a:tc>
                <a:tc>
                  <a:txBody>
                    <a:bodyPr/>
                    <a:lstStyle/>
                    <a:p>
                      <a:pPr algn="ctr"/>
                      <a:r>
                        <a:rPr lang="en-US" sz="1600" dirty="0" smtClean="0"/>
                        <a:t>675</a:t>
                      </a:r>
                      <a:r>
                        <a:rPr lang="en-US" sz="1600" kern="1200" baseline="0" dirty="0" smtClean="0"/>
                        <a:t>ºC</a:t>
                      </a:r>
                      <a:endParaRPr lang="en-US" sz="1600" b="0" dirty="0">
                        <a:latin typeface="Times New Roman" pitchFamily="18" charset="0"/>
                        <a:cs typeface="Times New Roman" pitchFamily="18" charset="0"/>
                      </a:endParaRPr>
                    </a:p>
                  </a:txBody>
                  <a:tcPr/>
                </a:tc>
                <a:tc>
                  <a:txBody>
                    <a:bodyPr/>
                    <a:lstStyle/>
                    <a:p>
                      <a:pPr algn="ctr"/>
                      <a:r>
                        <a:rPr lang="en-US" sz="1600" dirty="0" smtClean="0"/>
                        <a:t>40</a:t>
                      </a:r>
                      <a:endParaRPr lang="en-US" sz="1600" dirty="0">
                        <a:latin typeface="Times New Roman" pitchFamily="18" charset="0"/>
                        <a:cs typeface="Times New Roman" pitchFamily="18" charset="0"/>
                      </a:endParaRPr>
                    </a:p>
                  </a:txBody>
                  <a:tcPr/>
                </a:tc>
                <a:tc>
                  <a:txBody>
                    <a:bodyPr/>
                    <a:lstStyle/>
                    <a:p>
                      <a:pPr algn="ctr"/>
                      <a:r>
                        <a:rPr lang="en-US" sz="1600" dirty="0" smtClean="0"/>
                        <a:t>171.7</a:t>
                      </a:r>
                      <a:endParaRPr lang="en-US" sz="1600" dirty="0">
                        <a:latin typeface="Times New Roman" pitchFamily="18" charset="0"/>
                        <a:cs typeface="Times New Roman" pitchFamily="18" charset="0"/>
                      </a:endParaRPr>
                    </a:p>
                  </a:txBody>
                  <a:tcPr/>
                </a:tc>
                <a:tc>
                  <a:txBody>
                    <a:bodyPr/>
                    <a:lstStyle/>
                    <a:p>
                      <a:pPr algn="ctr"/>
                      <a:r>
                        <a:rPr lang="en-US" sz="1600" dirty="0" smtClean="0"/>
                        <a:t>23.77</a:t>
                      </a:r>
                      <a:endParaRPr lang="en-US" sz="1600" dirty="0">
                        <a:latin typeface="Times New Roman" pitchFamily="18" charset="0"/>
                        <a:cs typeface="Times New Roman" pitchFamily="18" charset="0"/>
                      </a:endParaRPr>
                    </a:p>
                  </a:txBody>
                  <a:tcPr/>
                </a:tc>
                <a:tc>
                  <a:txBody>
                    <a:bodyPr/>
                    <a:lstStyle/>
                    <a:p>
                      <a:pPr algn="ctr"/>
                      <a:r>
                        <a:rPr lang="en-US" sz="1600" dirty="0" smtClean="0"/>
                        <a:t>13.8</a:t>
                      </a:r>
                      <a:endParaRPr lang="en-US" sz="1600" dirty="0">
                        <a:latin typeface="Times New Roman" pitchFamily="18" charset="0"/>
                        <a:cs typeface="Times New Roman" pitchFamily="18" charset="0"/>
                      </a:endParaRPr>
                    </a:p>
                  </a:txBody>
                  <a:tcPr/>
                </a:tc>
              </a:tr>
              <a:tr h="380773">
                <a:tc>
                  <a:txBody>
                    <a:bodyPr/>
                    <a:lstStyle/>
                    <a:p>
                      <a:pPr algn="ctr"/>
                      <a:r>
                        <a:rPr lang="en-US" sz="1600" dirty="0" smtClean="0"/>
                        <a:t>4.</a:t>
                      </a:r>
                      <a:endParaRPr lang="en-US" sz="1600" dirty="0">
                        <a:latin typeface="Times New Roman" pitchFamily="18" charset="0"/>
                        <a:cs typeface="Times New Roman" pitchFamily="18" charset="0"/>
                      </a:endParaRPr>
                    </a:p>
                  </a:txBody>
                  <a:tcPr/>
                </a:tc>
                <a:tc>
                  <a:txBody>
                    <a:bodyPr/>
                    <a:lstStyle/>
                    <a:p>
                      <a:pPr algn="ctr"/>
                      <a:r>
                        <a:rPr lang="en-US" sz="1600" dirty="0" smtClean="0"/>
                        <a:t>750</a:t>
                      </a:r>
                      <a:r>
                        <a:rPr lang="en-US" sz="1600" kern="1200" baseline="0" dirty="0" smtClean="0"/>
                        <a:t>ºC</a:t>
                      </a:r>
                      <a:endParaRPr lang="en-US" sz="1600" b="0" dirty="0">
                        <a:latin typeface="Times New Roman" pitchFamily="18" charset="0"/>
                        <a:cs typeface="Times New Roman" pitchFamily="18" charset="0"/>
                      </a:endParaRPr>
                    </a:p>
                  </a:txBody>
                  <a:tcPr/>
                </a:tc>
                <a:tc>
                  <a:txBody>
                    <a:bodyPr/>
                    <a:lstStyle/>
                    <a:p>
                      <a:pPr algn="ctr"/>
                      <a:r>
                        <a:rPr lang="en-US" sz="1600" dirty="0" smtClean="0"/>
                        <a:t>40</a:t>
                      </a:r>
                      <a:endParaRPr lang="en-US" sz="1600" dirty="0">
                        <a:latin typeface="Times New Roman" pitchFamily="18" charset="0"/>
                        <a:cs typeface="Times New Roman" pitchFamily="18" charset="0"/>
                      </a:endParaRPr>
                    </a:p>
                  </a:txBody>
                  <a:tcPr/>
                </a:tc>
                <a:tc>
                  <a:txBody>
                    <a:bodyPr/>
                    <a:lstStyle/>
                    <a:p>
                      <a:pPr algn="ctr"/>
                      <a:r>
                        <a:rPr lang="en-US" sz="1600" dirty="0" smtClean="0"/>
                        <a:t>211.5</a:t>
                      </a:r>
                      <a:endParaRPr lang="en-US" sz="1600" dirty="0">
                        <a:latin typeface="Times New Roman" pitchFamily="18" charset="0"/>
                        <a:cs typeface="Times New Roman" pitchFamily="18" charset="0"/>
                      </a:endParaRPr>
                    </a:p>
                  </a:txBody>
                  <a:tcPr/>
                </a:tc>
                <a:tc>
                  <a:txBody>
                    <a:bodyPr/>
                    <a:lstStyle/>
                    <a:p>
                      <a:pPr algn="ctr"/>
                      <a:r>
                        <a:rPr lang="en-US" sz="1600" dirty="0" smtClean="0"/>
                        <a:t>39.92</a:t>
                      </a:r>
                      <a:endParaRPr lang="en-US" sz="1600" dirty="0">
                        <a:latin typeface="Times New Roman" pitchFamily="18" charset="0"/>
                        <a:cs typeface="Times New Roman" pitchFamily="18" charset="0"/>
                      </a:endParaRPr>
                    </a:p>
                  </a:txBody>
                  <a:tcPr/>
                </a:tc>
                <a:tc>
                  <a:txBody>
                    <a:bodyPr/>
                    <a:lstStyle/>
                    <a:p>
                      <a:pPr algn="ctr"/>
                      <a:r>
                        <a:rPr lang="en-US" sz="1600" dirty="0" smtClean="0"/>
                        <a:t>18.87</a:t>
                      </a:r>
                      <a:endParaRPr lang="en-US" sz="1600" dirty="0">
                        <a:latin typeface="Times New Roman" pitchFamily="18" charset="0"/>
                        <a:cs typeface="Times New Roman" pitchFamily="18" charset="0"/>
                      </a:endParaRPr>
                    </a:p>
                  </a:txBody>
                  <a:tcPr/>
                </a:tc>
              </a:tr>
              <a:tr h="380773">
                <a:tc>
                  <a:txBody>
                    <a:bodyPr/>
                    <a:lstStyle/>
                    <a:p>
                      <a:pPr algn="ctr"/>
                      <a:r>
                        <a:rPr lang="en-US" sz="1600" dirty="0" smtClean="0"/>
                        <a:t>5.</a:t>
                      </a:r>
                      <a:endParaRPr lang="en-US" sz="1600" dirty="0">
                        <a:latin typeface="Times New Roman" pitchFamily="18" charset="0"/>
                        <a:cs typeface="Times New Roman" pitchFamily="18" charset="0"/>
                      </a:endParaRPr>
                    </a:p>
                  </a:txBody>
                  <a:tcPr/>
                </a:tc>
                <a:tc>
                  <a:txBody>
                    <a:bodyPr/>
                    <a:lstStyle/>
                    <a:p>
                      <a:pPr algn="ctr"/>
                      <a:r>
                        <a:rPr lang="en-US" sz="1600" dirty="0" smtClean="0"/>
                        <a:t>800</a:t>
                      </a:r>
                      <a:r>
                        <a:rPr lang="en-US" sz="1600" kern="1200" baseline="0" dirty="0" smtClean="0"/>
                        <a:t>ºC</a:t>
                      </a:r>
                      <a:endParaRPr lang="en-US" sz="1600" b="0" dirty="0">
                        <a:latin typeface="Times New Roman" pitchFamily="18" charset="0"/>
                        <a:cs typeface="Times New Roman" pitchFamily="18" charset="0"/>
                      </a:endParaRPr>
                    </a:p>
                  </a:txBody>
                  <a:tcPr/>
                </a:tc>
                <a:tc>
                  <a:txBody>
                    <a:bodyPr/>
                    <a:lstStyle/>
                    <a:p>
                      <a:pPr algn="ctr"/>
                      <a:r>
                        <a:rPr lang="en-US" sz="1600" dirty="0" smtClean="0"/>
                        <a:t>40</a:t>
                      </a:r>
                      <a:endParaRPr lang="en-US" sz="1600" dirty="0">
                        <a:latin typeface="Times New Roman" pitchFamily="18" charset="0"/>
                        <a:cs typeface="Times New Roman" pitchFamily="18" charset="0"/>
                      </a:endParaRPr>
                    </a:p>
                  </a:txBody>
                  <a:tcPr/>
                </a:tc>
                <a:tc>
                  <a:txBody>
                    <a:bodyPr/>
                    <a:lstStyle/>
                    <a:p>
                      <a:pPr algn="ctr"/>
                      <a:r>
                        <a:rPr lang="en-US" sz="1600" dirty="0" smtClean="0"/>
                        <a:t>189.9</a:t>
                      </a:r>
                      <a:endParaRPr lang="en-US" sz="1600" dirty="0">
                        <a:latin typeface="Times New Roman" pitchFamily="18" charset="0"/>
                        <a:cs typeface="Times New Roman" pitchFamily="18" charset="0"/>
                      </a:endParaRPr>
                    </a:p>
                  </a:txBody>
                  <a:tcPr/>
                </a:tc>
                <a:tc>
                  <a:txBody>
                    <a:bodyPr/>
                    <a:lstStyle/>
                    <a:p>
                      <a:pPr algn="ctr"/>
                      <a:r>
                        <a:rPr lang="en-US" sz="1600" dirty="0" smtClean="0"/>
                        <a:t>39.29</a:t>
                      </a:r>
                      <a:endParaRPr lang="en-US" sz="1600" dirty="0">
                        <a:latin typeface="Times New Roman" pitchFamily="18" charset="0"/>
                        <a:cs typeface="Times New Roman" pitchFamily="18" charset="0"/>
                      </a:endParaRPr>
                    </a:p>
                  </a:txBody>
                  <a:tcPr/>
                </a:tc>
                <a:tc>
                  <a:txBody>
                    <a:bodyPr/>
                    <a:lstStyle/>
                    <a:p>
                      <a:pPr algn="ctr"/>
                      <a:r>
                        <a:rPr lang="en-US" sz="1600" dirty="0" smtClean="0"/>
                        <a:t>20.68</a:t>
                      </a:r>
                      <a:endParaRPr lang="en-US" sz="1600" dirty="0">
                        <a:latin typeface="Times New Roman" pitchFamily="18" charset="0"/>
                        <a:cs typeface="Times New Roman" pitchFamily="18" charset="0"/>
                      </a:endParaRPr>
                    </a:p>
                  </a:txBody>
                  <a:tcPr/>
                </a:tc>
              </a:tr>
            </a:tbl>
          </a:graphicData>
        </a:graphic>
      </p:graphicFrame>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xmlns="">
                  <a14:imgLayer r:embed="rId4">
                    <a14:imgEffect>
                      <a14:brightnessContrast contrast="-40000"/>
                    </a14:imgEffect>
                  </a14:imgLayer>
                </a14:imgProps>
              </a:ext>
            </a:extLst>
          </a:blip>
          <a:srcRect/>
          <a:stretch>
            <a:fillRect/>
          </a:stretch>
        </p:blipFill>
        <p:spPr bwMode="auto">
          <a:xfrm>
            <a:off x="3124199" y="2209800"/>
            <a:ext cx="2066925" cy="552450"/>
          </a:xfrm>
          <a:prstGeom prst="rect">
            <a:avLst/>
          </a:prstGeom>
          <a:noFill/>
        </p:spPr>
      </p:pic>
      <p:sp>
        <p:nvSpPr>
          <p:cNvPr id="1031" name="Rectangle 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2325806" y="6005380"/>
            <a:ext cx="4648200" cy="307777"/>
          </a:xfrm>
          <a:prstGeom prst="rect">
            <a:avLst/>
          </a:prstGeom>
          <a:noFill/>
        </p:spPr>
        <p:txBody>
          <a:bodyPr wrap="square" rtlCol="0">
            <a:spAutoFit/>
          </a:bodyPr>
          <a:lstStyle>
            <a:defPPr>
              <a:defRPr lang="en-US"/>
            </a:defPPr>
            <a:lvl1pPr algn="ctr">
              <a:defRPr sz="1400" b="1" u="sng">
                <a:latin typeface="Times New Roman" pitchFamily="18" charset="0"/>
                <a:cs typeface="Times New Roman" pitchFamily="18" charset="0"/>
              </a:defRPr>
            </a:lvl1pPr>
          </a:lstStyle>
          <a:p>
            <a:r>
              <a:rPr lang="en-US" dirty="0"/>
              <a:t>DLEPR test results for AISI 304 type stainless steel </a:t>
            </a:r>
          </a:p>
        </p:txBody>
      </p:sp>
      <p:sp>
        <p:nvSpPr>
          <p:cNvPr id="11" name="TextBox 10"/>
          <p:cNvSpPr txBox="1"/>
          <p:nvPr/>
        </p:nvSpPr>
        <p:spPr>
          <a:xfrm>
            <a:off x="1889388" y="195590"/>
            <a:ext cx="5521036"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DISCUSSION</a:t>
            </a:r>
          </a:p>
        </p:txBody>
      </p:sp>
      <p:sp>
        <p:nvSpPr>
          <p:cNvPr id="13" name="TextBox 12"/>
          <p:cNvSpPr txBox="1"/>
          <p:nvPr/>
        </p:nvSpPr>
        <p:spPr>
          <a:xfrm>
            <a:off x="488372" y="1076595"/>
            <a:ext cx="3290456"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EPR TEST </a:t>
            </a:r>
            <a:r>
              <a:rPr lang="en-US" dirty="0" smtClean="0"/>
              <a:t>RESULTS</a:t>
            </a:r>
            <a:endParaRPr lang="en-US" dirty="0"/>
          </a:p>
        </p:txBody>
      </p:sp>
      <p:sp>
        <p:nvSpPr>
          <p:cNvPr id="14"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21</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86839768"/>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021" y="1371600"/>
            <a:ext cx="8382000" cy="4431983"/>
          </a:xfrm>
          <a:prstGeom prst="rect">
            <a:avLst/>
          </a:prstGeom>
          <a:noFill/>
          <a:ln>
            <a:noFill/>
            <a:prstDash val="dash"/>
          </a:ln>
        </p:spPr>
        <p:txBody>
          <a:bodyPr wrap="square" rtlCol="0">
            <a:spAutoFit/>
          </a:bodyPr>
          <a:lstStyle/>
          <a:p>
            <a:pPr marL="342900" indent="-342900">
              <a:buFont typeface="Wingdings" pitchFamily="2" charset="2"/>
              <a:buChar char="§"/>
            </a:pPr>
            <a:r>
              <a:rPr lang="en-US" sz="2400" b="1" dirty="0" smtClean="0">
                <a:latin typeface="Times New Roman" pitchFamily="18" charset="0"/>
                <a:cs typeface="Times New Roman" pitchFamily="18" charset="0"/>
              </a:rPr>
              <a:t>ABSTRACT</a:t>
            </a:r>
          </a:p>
          <a:p>
            <a:pPr marL="342900" indent="-342900"/>
            <a:endParaRPr lang="en-US" sz="2400" b="1" dirty="0" smtClean="0">
              <a:latin typeface="Times New Roman" pitchFamily="18" charset="0"/>
              <a:cs typeface="Times New Roman" pitchFamily="18" charset="0"/>
            </a:endParaRPr>
          </a:p>
          <a:p>
            <a:pPr marL="342900" indent="-342900">
              <a:buFont typeface="Wingdings" pitchFamily="2" charset="2"/>
              <a:buChar char="§"/>
            </a:pPr>
            <a:r>
              <a:rPr lang="en-US" sz="2400" b="1" dirty="0" smtClean="0">
                <a:latin typeface="Times New Roman" pitchFamily="18" charset="0"/>
                <a:cs typeface="Times New Roman" pitchFamily="18" charset="0"/>
              </a:rPr>
              <a:t>INTRODUCTION</a:t>
            </a:r>
          </a:p>
          <a:p>
            <a:pPr marL="342900" indent="-342900">
              <a:buFont typeface="Wingdings" pitchFamily="2" charset="2"/>
              <a:buChar char="§"/>
            </a:pPr>
            <a:endParaRPr lang="en-US" sz="2400" b="1" dirty="0" smtClean="0">
              <a:latin typeface="Times New Roman" pitchFamily="18" charset="0"/>
              <a:cs typeface="Times New Roman" pitchFamily="18" charset="0"/>
            </a:endParaRPr>
          </a:p>
          <a:p>
            <a:pPr marL="342900" indent="-342900">
              <a:buFont typeface="Wingdings" pitchFamily="2" charset="2"/>
              <a:buChar char="§"/>
            </a:pPr>
            <a:r>
              <a:rPr lang="en-US" sz="2400" b="1" dirty="0" smtClean="0">
                <a:latin typeface="Times New Roman" pitchFamily="18" charset="0"/>
                <a:cs typeface="Times New Roman" pitchFamily="18" charset="0"/>
              </a:rPr>
              <a:t>EXPERIMENTAL WORK</a:t>
            </a:r>
          </a:p>
          <a:p>
            <a:pPr marL="342900" indent="-342900">
              <a:buFont typeface="Wingdings" pitchFamily="2" charset="2"/>
              <a:buChar char="§"/>
            </a:pPr>
            <a:endParaRPr lang="en-US" sz="2400" b="1" dirty="0">
              <a:latin typeface="Times New Roman" pitchFamily="18" charset="0"/>
              <a:cs typeface="Times New Roman" pitchFamily="18" charset="0"/>
            </a:endParaRPr>
          </a:p>
          <a:p>
            <a:pPr marL="342900" indent="-342900">
              <a:buFont typeface="Wingdings" pitchFamily="2" charset="2"/>
              <a:buChar char="§"/>
            </a:pPr>
            <a:r>
              <a:rPr lang="en-US" sz="2400" b="1" dirty="0" smtClean="0">
                <a:latin typeface="Times New Roman" pitchFamily="18" charset="0"/>
                <a:cs typeface="Times New Roman" pitchFamily="18" charset="0"/>
              </a:rPr>
              <a:t>RESULTS </a:t>
            </a:r>
            <a:r>
              <a:rPr lang="en-US" sz="2400" b="1" dirty="0" smtClean="0">
                <a:latin typeface="Times New Roman" pitchFamily="18" charset="0"/>
                <a:cs typeface="Times New Roman" pitchFamily="18" charset="0"/>
              </a:rPr>
              <a:t>AND DISCUSSION</a:t>
            </a:r>
          </a:p>
          <a:p>
            <a:pPr marL="342900" indent="-342900"/>
            <a:endParaRPr lang="en-US" sz="2400" b="1" dirty="0" smtClean="0">
              <a:latin typeface="Times New Roman" pitchFamily="18" charset="0"/>
              <a:cs typeface="Times New Roman" pitchFamily="18" charset="0"/>
            </a:endParaRPr>
          </a:p>
          <a:p>
            <a:pPr marL="342900" indent="-342900">
              <a:buFont typeface="Wingdings" pitchFamily="2" charset="2"/>
              <a:buChar char="§"/>
            </a:pPr>
            <a:r>
              <a:rPr lang="en-US" sz="2400" b="1" dirty="0" smtClean="0">
                <a:latin typeface="Times New Roman" pitchFamily="18" charset="0"/>
                <a:cs typeface="Times New Roman" pitchFamily="18" charset="0"/>
              </a:rPr>
              <a:t>CONCLUSION</a:t>
            </a:r>
          </a:p>
          <a:p>
            <a:endParaRPr lang="en-US" sz="2400" b="1" dirty="0" smtClean="0">
              <a:latin typeface="Times New Roman" pitchFamily="18" charset="0"/>
              <a:cs typeface="Times New Roman" pitchFamily="18" charset="0"/>
            </a:endParaRPr>
          </a:p>
          <a:p>
            <a:pPr marL="342900" indent="-342900">
              <a:buFont typeface="Wingdings" pitchFamily="2" charset="2"/>
              <a:buChar char="§"/>
            </a:pPr>
            <a:r>
              <a:rPr lang="en-US" sz="2400" b="1" dirty="0" smtClean="0">
                <a:latin typeface="Times New Roman" pitchFamily="18" charset="0"/>
                <a:cs typeface="Times New Roman" pitchFamily="18" charset="0"/>
              </a:rPr>
              <a:t>REFERENCES</a:t>
            </a:r>
          </a:p>
          <a:p>
            <a:endParaRPr lang="en-US" dirty="0"/>
          </a:p>
        </p:txBody>
      </p:sp>
      <p:sp>
        <p:nvSpPr>
          <p:cNvPr id="2" name="Rounded Rectangle 1"/>
          <p:cNvSpPr/>
          <p:nvPr/>
        </p:nvSpPr>
        <p:spPr>
          <a:xfrm>
            <a:off x="2151564" y="467435"/>
            <a:ext cx="4984174" cy="533400"/>
          </a:xfrm>
          <a:prstGeom prst="round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Maiandra GD" panose="020E0502030308020204" pitchFamily="34" charset="0"/>
                <a:cs typeface="Times New Roman" pitchFamily="18" charset="0"/>
              </a:rPr>
              <a:t>PRESENTATION LAYOUT</a:t>
            </a:r>
          </a:p>
        </p:txBody>
      </p:sp>
      <p:sp>
        <p:nvSpPr>
          <p:cNvPr id="5"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1</a:t>
            </a:r>
            <a:endParaRPr lang="en-US" sz="1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524000"/>
            <a:ext cx="8001000" cy="369332"/>
          </a:xfrm>
          <a:prstGeom prst="rect">
            <a:avLst/>
          </a:prstGeom>
          <a:noFill/>
        </p:spPr>
        <p:txBody>
          <a:bodyPr wrap="square" rtlCol="0">
            <a:spAutoFit/>
          </a:bodyPr>
          <a:lstStyle/>
          <a:p>
            <a:r>
              <a:rPr lang="en-US" dirty="0">
                <a:latin typeface="Times New Roman" pitchFamily="18" charset="0"/>
                <a:cs typeface="Times New Roman" pitchFamily="18" charset="0"/>
              </a:rPr>
              <a:t>DLEPR curve of AISI 304 </a:t>
            </a:r>
            <a:r>
              <a:rPr lang="en-US" dirty="0" err="1" smtClean="0">
                <a:latin typeface="Times New Roman" pitchFamily="18" charset="0"/>
                <a:cs typeface="Times New Roman" pitchFamily="18" charset="0"/>
              </a:rPr>
              <a:t>austenize</a:t>
            </a:r>
            <a:r>
              <a:rPr lang="en-US" dirty="0" smtClean="0">
                <a:latin typeface="Times New Roman" pitchFamily="18" charset="0"/>
                <a:cs typeface="Times New Roman" pitchFamily="18" charset="0"/>
              </a:rPr>
              <a:t> at 1050ºC </a:t>
            </a:r>
            <a:r>
              <a:rPr lang="en-US" dirty="0">
                <a:latin typeface="Times New Roman" pitchFamily="18" charset="0"/>
                <a:cs typeface="Times New Roman" pitchFamily="18" charset="0"/>
              </a:rPr>
              <a:t>for 40min followed by </a:t>
            </a:r>
            <a:r>
              <a:rPr lang="en-US" dirty="0" smtClean="0">
                <a:latin typeface="Times New Roman" pitchFamily="18" charset="0"/>
                <a:cs typeface="Times New Roman" pitchFamily="18" charset="0"/>
              </a:rPr>
              <a:t>quenching:</a:t>
            </a:r>
            <a:endParaRPr lang="en-US" dirty="0">
              <a:latin typeface="Times New Roman" pitchFamily="18" charset="0"/>
              <a:cs typeface="Times New Roman" pitchFamily="18" charset="0"/>
            </a:endParaRPr>
          </a:p>
        </p:txBody>
      </p:sp>
      <p:pic>
        <p:nvPicPr>
          <p:cNvPr id="1026" name="Picture 2" descr="\\172.16.104.134\Shared\FYP (Grp 7)\epr\epr grap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3101" y="2029161"/>
            <a:ext cx="5212080" cy="3292542"/>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0" y="2057400"/>
            <a:ext cx="3048000"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latin typeface="Times New Roman" pitchFamily="18" charset="0"/>
                <a:cs typeface="Times New Roman" pitchFamily="18" charset="0"/>
              </a:rPr>
              <a:t>Solution Annealed</a:t>
            </a:r>
            <a:endParaRPr lang="en-US" sz="1400" b="1" dirty="0">
              <a:latin typeface="Times New Roman" pitchFamily="18" charset="0"/>
              <a:cs typeface="Times New Roman" pitchFamily="18" charset="0"/>
            </a:endParaRPr>
          </a:p>
        </p:txBody>
      </p:sp>
      <p:sp>
        <p:nvSpPr>
          <p:cNvPr id="4" name="TextBox 3"/>
          <p:cNvSpPr txBox="1"/>
          <p:nvPr/>
        </p:nvSpPr>
        <p:spPr>
          <a:xfrm>
            <a:off x="3695700" y="5321001"/>
            <a:ext cx="17526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I (Amperes/cm</a:t>
            </a:r>
            <a:r>
              <a:rPr lang="en-US" sz="1200" b="1" dirty="0">
                <a:latin typeface="Times New Roman" panose="02020603050405020304" pitchFamily="18" charset="0"/>
                <a:cs typeface="Times New Roman" panose="02020603050405020304" pitchFamily="18" charset="0"/>
              </a:rPr>
              <a:t>²</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837967" y="3630486"/>
            <a:ext cx="1910827"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Potential v/s SCE (volts)</a:t>
            </a:r>
            <a:endParaRPr lang="en-US" sz="1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33400" y="5562600"/>
            <a:ext cx="7924800" cy="646331"/>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anodic current (</a:t>
            </a:r>
            <a:r>
              <a:rPr lang="en-US" dirty="0" err="1" smtClean="0">
                <a:latin typeface="Times New Roman" pitchFamily="18" charset="0"/>
                <a:cs typeface="Times New Roman" pitchFamily="18" charset="0"/>
              </a:rPr>
              <a:t>Ia</a:t>
            </a:r>
            <a:r>
              <a:rPr lang="en-US" dirty="0" smtClean="0">
                <a:latin typeface="Times New Roman" pitchFamily="18" charset="0"/>
                <a:cs typeface="Times New Roman" pitchFamily="18" charset="0"/>
              </a:rPr>
              <a:t>) is found to be 1.48expˉ¹ A and the reactivation current (</a:t>
            </a:r>
            <a:r>
              <a:rPr lang="en-US" dirty="0" err="1" smtClean="0">
                <a:latin typeface="Times New Roman" pitchFamily="18" charset="0"/>
                <a:cs typeface="Times New Roman" pitchFamily="18" charset="0"/>
              </a:rPr>
              <a:t>Ir</a:t>
            </a:r>
            <a:r>
              <a:rPr lang="en-US" dirty="0" smtClean="0">
                <a:latin typeface="Times New Roman" pitchFamily="18" charset="0"/>
                <a:cs typeface="Times New Roman" pitchFamily="18" charset="0"/>
              </a:rPr>
              <a:t>) is 0.02 expˉ¹ A, therefore the degree of sensitization for this curve is calculated as:</a:t>
            </a:r>
          </a:p>
        </p:txBody>
      </p:sp>
      <p:sp>
        <p:nvSpPr>
          <p:cNvPr id="11" name="TextBox 10"/>
          <p:cNvSpPr txBox="1"/>
          <p:nvPr/>
        </p:nvSpPr>
        <p:spPr>
          <a:xfrm>
            <a:off x="6629400" y="4267200"/>
            <a:ext cx="525781" cy="215444"/>
          </a:xfrm>
          <a:prstGeom prst="rect">
            <a:avLst/>
          </a:prstGeom>
          <a:solidFill>
            <a:schemeClr val="bg1"/>
          </a:solidFill>
        </p:spPr>
        <p:txBody>
          <a:bodyPr wrap="square" rtlCol="0">
            <a:spAutoFit/>
          </a:bodyPr>
          <a:lstStyle/>
          <a:p>
            <a:pPr algn="ctr"/>
            <a:r>
              <a:rPr lang="en-US" sz="800" b="1" dirty="0" err="1" smtClean="0">
                <a:latin typeface="Times New Roman" pitchFamily="18" charset="0"/>
                <a:cs typeface="Times New Roman" pitchFamily="18" charset="0"/>
              </a:rPr>
              <a:t>Ia</a:t>
            </a:r>
            <a:r>
              <a:rPr lang="en-US" sz="800" b="1" dirty="0" smtClean="0">
                <a:latin typeface="Times New Roman" pitchFamily="18" charset="0"/>
                <a:cs typeface="Times New Roman" pitchFamily="18" charset="0"/>
              </a:rPr>
              <a:t>=1.48</a:t>
            </a:r>
            <a:endParaRPr lang="en-US" sz="800" b="1" dirty="0">
              <a:latin typeface="Times New Roman" pitchFamily="18" charset="0"/>
              <a:cs typeface="Times New Roman" pitchFamily="18" charset="0"/>
            </a:endParaRPr>
          </a:p>
        </p:txBody>
      </p:sp>
      <p:sp>
        <p:nvSpPr>
          <p:cNvPr id="12" name="TextBox 11"/>
          <p:cNvSpPr txBox="1"/>
          <p:nvPr/>
        </p:nvSpPr>
        <p:spPr>
          <a:xfrm>
            <a:off x="3048000" y="4800600"/>
            <a:ext cx="609600" cy="246221"/>
          </a:xfrm>
          <a:prstGeom prst="rect">
            <a:avLst/>
          </a:prstGeom>
          <a:solidFill>
            <a:schemeClr val="bg1"/>
          </a:solidFill>
        </p:spPr>
        <p:txBody>
          <a:bodyPr wrap="square" rtlCol="0">
            <a:spAutoFit/>
          </a:bodyPr>
          <a:lstStyle/>
          <a:p>
            <a:pPr algn="ctr"/>
            <a:r>
              <a:rPr lang="en-US" sz="1000" b="1" dirty="0" err="1" smtClean="0">
                <a:latin typeface="Times New Roman" pitchFamily="18" charset="0"/>
                <a:cs typeface="Times New Roman" pitchFamily="18" charset="0"/>
              </a:rPr>
              <a:t>I</a:t>
            </a:r>
            <a:r>
              <a:rPr lang="en-US" sz="800" b="1" dirty="0" err="1" smtClean="0">
                <a:latin typeface="Times New Roman" pitchFamily="18" charset="0"/>
                <a:cs typeface="Times New Roman" pitchFamily="18" charset="0"/>
              </a:rPr>
              <a:t>r</a:t>
            </a:r>
            <a:r>
              <a:rPr lang="en-US" sz="1000" b="1" dirty="0" smtClean="0">
                <a:latin typeface="Times New Roman" pitchFamily="18" charset="0"/>
                <a:cs typeface="Times New Roman" pitchFamily="18" charset="0"/>
              </a:rPr>
              <a:t>= 0.02</a:t>
            </a:r>
            <a:endParaRPr lang="en-US" sz="1400" b="1" dirty="0">
              <a:latin typeface="Times New Roman" pitchFamily="18" charset="0"/>
              <a:cs typeface="Times New Roman" pitchFamily="18" charset="0"/>
            </a:endParaRPr>
          </a:p>
        </p:txBody>
      </p:sp>
      <p:sp>
        <p:nvSpPr>
          <p:cNvPr id="13314" name="Rectangle 2"/>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3" cstate="print">
            <a:clrChange>
              <a:clrFrom>
                <a:srgbClr val="FFFFFF"/>
              </a:clrFrom>
              <a:clrTo>
                <a:srgbClr val="FFFFFF">
                  <a:alpha val="0"/>
                </a:srgbClr>
              </a:clrTo>
            </a:clrChange>
            <a:biLevel thresh="75000"/>
          </a:blip>
          <a:srcRect/>
          <a:stretch>
            <a:fillRect/>
          </a:stretch>
        </p:blipFill>
        <p:spPr bwMode="auto">
          <a:xfrm>
            <a:off x="2819400" y="6172200"/>
            <a:ext cx="3514725" cy="533400"/>
          </a:xfrm>
          <a:prstGeom prst="rect">
            <a:avLst/>
          </a:prstGeom>
          <a:noFill/>
        </p:spPr>
      </p:pic>
      <p:sp>
        <p:nvSpPr>
          <p:cNvPr id="13315" name="Rectangle 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533400" y="1041930"/>
            <a:ext cx="28194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smtClean="0"/>
              <a:t>DLEPR CURVES</a:t>
            </a:r>
            <a:endParaRPr lang="en-US" dirty="0"/>
          </a:p>
        </p:txBody>
      </p:sp>
      <p:sp>
        <p:nvSpPr>
          <p:cNvPr id="18"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22</a:t>
            </a:r>
            <a:endParaRPr lang="en-US" sz="1400" b="1" dirty="0">
              <a:solidFill>
                <a:schemeClr val="tx1"/>
              </a:solidFill>
              <a:latin typeface="Times New Roman" pitchFamily="18" charset="0"/>
              <a:cs typeface="Times New Roman" pitchFamily="18" charset="0"/>
            </a:endParaRPr>
          </a:p>
        </p:txBody>
      </p:sp>
      <p:sp>
        <p:nvSpPr>
          <p:cNvPr id="19" name="TextBox 18"/>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1976200002"/>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2719"/>
            <a:ext cx="8153400" cy="944562"/>
          </a:xfrm>
        </p:spPr>
        <p:txBody>
          <a:bodyPr>
            <a:normAutofit/>
          </a:bodyPr>
          <a:lstStyle/>
          <a:p>
            <a:pPr marL="0" indent="0" algn="l">
              <a:buNone/>
            </a:pPr>
            <a:r>
              <a:rPr lang="en-US" sz="1800" b="0" dirty="0" smtClean="0">
                <a:solidFill>
                  <a:schemeClr val="tx1"/>
                </a:solidFill>
                <a:effectLst/>
                <a:latin typeface="Times New Roman" pitchFamily="18" charset="0"/>
                <a:cs typeface="Times New Roman" pitchFamily="18" charset="0"/>
              </a:rPr>
              <a:t>DLEPR curve of AISI 304 tempered at 600ºC for 40min followed by air cooling: </a:t>
            </a:r>
            <a:endParaRPr lang="en-US" sz="1800" b="0" dirty="0">
              <a:solidFill>
                <a:schemeClr val="tx1"/>
              </a:solidFill>
              <a:effectLst/>
            </a:endParaRPr>
          </a:p>
        </p:txBody>
      </p:sp>
      <p:pic>
        <p:nvPicPr>
          <p:cNvPr id="2050" name="Picture 2" descr="\\172.16.104.134\Shared\FYP (Grp 7)\epr\epr6.png"/>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905000"/>
            <a:ext cx="5212080" cy="3291840"/>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124200" y="1976437"/>
            <a:ext cx="3657600" cy="307777"/>
          </a:xfrm>
          <a:prstGeom prst="rect">
            <a:avLst/>
          </a:prstGeom>
          <a:solidFill>
            <a:schemeClr val="bg1"/>
          </a:solidFill>
        </p:spPr>
        <p:txBody>
          <a:bodyPr wrap="square" rtlCol="0">
            <a:spAutoFit/>
          </a:bodyPr>
          <a:lstStyle/>
          <a:p>
            <a:r>
              <a:rPr lang="en-US" sz="1400" b="1" dirty="0">
                <a:latin typeface="Times New Roman" panose="02020603050405020304" pitchFamily="18" charset="0"/>
                <a:cs typeface="Times New Roman" panose="02020603050405020304" pitchFamily="18" charset="0"/>
              </a:rPr>
              <a:t>Tempered at </a:t>
            </a:r>
            <a:r>
              <a:rPr lang="en-US" sz="1400" b="1" dirty="0" smtClean="0">
                <a:latin typeface="Times New Roman" panose="02020603050405020304" pitchFamily="18" charset="0"/>
                <a:cs typeface="Times New Roman" panose="02020603050405020304" pitchFamily="18" charset="0"/>
              </a:rPr>
              <a:t>600ºC </a:t>
            </a:r>
            <a:r>
              <a:rPr lang="en-US" sz="1400" b="1" dirty="0">
                <a:latin typeface="Times New Roman" panose="02020603050405020304" pitchFamily="18" charset="0"/>
                <a:cs typeface="Times New Roman" panose="02020603050405020304" pitchFamily="18" charset="0"/>
              </a:rPr>
              <a:t>followed by air cooling </a:t>
            </a:r>
          </a:p>
        </p:txBody>
      </p:sp>
      <p:sp>
        <p:nvSpPr>
          <p:cNvPr id="8" name="TextBox 7"/>
          <p:cNvSpPr txBox="1"/>
          <p:nvPr/>
        </p:nvSpPr>
        <p:spPr>
          <a:xfrm>
            <a:off x="6248400" y="4191000"/>
            <a:ext cx="685800" cy="261610"/>
          </a:xfrm>
          <a:prstGeom prst="rect">
            <a:avLst/>
          </a:prstGeom>
          <a:solidFill>
            <a:schemeClr val="bg1"/>
          </a:solidFill>
        </p:spPr>
        <p:txBody>
          <a:bodyPr wrap="square" rtlCol="0">
            <a:spAutoFit/>
          </a:bodyPr>
          <a:lstStyle/>
          <a:p>
            <a:r>
              <a:rPr lang="en-US" sz="1100" b="1" dirty="0" err="1" smtClean="0">
                <a:latin typeface="Times New Roman" panose="02020603050405020304" pitchFamily="18" charset="0"/>
                <a:cs typeface="Times New Roman" panose="02020603050405020304" pitchFamily="18" charset="0"/>
              </a:rPr>
              <a:t>Ia</a:t>
            </a:r>
            <a:r>
              <a:rPr lang="en-US" sz="1100" b="1" dirty="0" smtClean="0">
                <a:latin typeface="Times New Roman" panose="02020603050405020304" pitchFamily="18" charset="0"/>
                <a:cs typeface="Times New Roman" panose="02020603050405020304" pitchFamily="18" charset="0"/>
              </a:rPr>
              <a:t>= 2.09</a:t>
            </a:r>
            <a:endParaRPr lang="en-US" sz="11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67000" y="4419600"/>
            <a:ext cx="838200" cy="276999"/>
          </a:xfrm>
          <a:prstGeom prst="rect">
            <a:avLst/>
          </a:prstGeom>
          <a:solidFill>
            <a:schemeClr val="bg1"/>
          </a:solid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Ia</a:t>
            </a:r>
            <a:r>
              <a:rPr lang="en-US" sz="1200" b="1" dirty="0" smtClean="0">
                <a:latin typeface="Times New Roman" panose="02020603050405020304" pitchFamily="18" charset="0"/>
                <a:cs typeface="Times New Roman" panose="02020603050405020304" pitchFamily="18" charset="0"/>
              </a:rPr>
              <a:t>= 0.05</a:t>
            </a:r>
            <a:endParaRPr lang="en-US" sz="1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886200" y="5181600"/>
            <a:ext cx="17526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I (Amperes/cm</a:t>
            </a:r>
            <a:r>
              <a:rPr lang="en-US" sz="1200" b="1" dirty="0">
                <a:latin typeface="Times New Roman" panose="02020603050405020304" pitchFamily="18" charset="0"/>
                <a:cs typeface="Times New Roman" panose="02020603050405020304" pitchFamily="18" charset="0"/>
              </a:rPr>
              <a:t>²</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rot="16200000">
            <a:off x="862401" y="3481000"/>
            <a:ext cx="19050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Potential v/s SCE (volts)</a:t>
            </a:r>
            <a:endParaRPr lang="en-US" sz="12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600" y="5410200"/>
            <a:ext cx="7924800" cy="646331"/>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anodic current (</a:t>
            </a:r>
            <a:r>
              <a:rPr lang="en-US" dirty="0" err="1" smtClean="0">
                <a:latin typeface="Times New Roman" pitchFamily="18" charset="0"/>
                <a:cs typeface="Times New Roman" pitchFamily="18" charset="0"/>
              </a:rPr>
              <a:t>Ia</a:t>
            </a:r>
            <a:r>
              <a:rPr lang="en-US" dirty="0" smtClean="0">
                <a:latin typeface="Times New Roman" pitchFamily="18" charset="0"/>
                <a:cs typeface="Times New Roman" pitchFamily="18" charset="0"/>
              </a:rPr>
              <a:t>) is found to be 0.05expˉ¹ A and the reactivation current (</a:t>
            </a:r>
            <a:r>
              <a:rPr lang="en-US" dirty="0" err="1" smtClean="0">
                <a:latin typeface="Times New Roman" pitchFamily="18" charset="0"/>
                <a:cs typeface="Times New Roman" pitchFamily="18" charset="0"/>
              </a:rPr>
              <a:t>Ir</a:t>
            </a:r>
            <a:r>
              <a:rPr lang="en-US" dirty="0" smtClean="0">
                <a:latin typeface="Times New Roman" pitchFamily="18" charset="0"/>
                <a:cs typeface="Times New Roman" pitchFamily="18" charset="0"/>
              </a:rPr>
              <a:t>) is 2.09 expˉ¹ A, therefore the degree of sensitization for this curve is calculated as:</a:t>
            </a:r>
          </a:p>
        </p:txBody>
      </p:sp>
      <p:pic>
        <p:nvPicPr>
          <p:cNvPr id="13" name="Picture 1"/>
          <p:cNvPicPr>
            <a:picLocks noChangeAspect="1" noChangeArrowheads="1"/>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xmlns="">
                  <a14:imgLayer r:embed="rId4">
                    <a14:imgEffect>
                      <a14:sharpenSoften amount="-25000"/>
                    </a14:imgEffect>
                  </a14:imgLayer>
                </a14:imgProps>
              </a:ext>
            </a:extLst>
          </a:blip>
          <a:srcRect/>
          <a:stretch>
            <a:fillRect/>
          </a:stretch>
        </p:blipFill>
        <p:spPr bwMode="auto">
          <a:xfrm>
            <a:off x="2971800" y="6096000"/>
            <a:ext cx="3362325" cy="542925"/>
          </a:xfrm>
          <a:prstGeom prst="rect">
            <a:avLst/>
          </a:prstGeom>
          <a:noFill/>
        </p:spPr>
      </p:pic>
      <p:sp>
        <p:nvSpPr>
          <p:cNvPr id="14" name="TextBox 13"/>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
        <p:nvSpPr>
          <p:cNvPr id="15" name="TextBox 14"/>
          <p:cNvSpPr txBox="1"/>
          <p:nvPr/>
        </p:nvSpPr>
        <p:spPr>
          <a:xfrm>
            <a:off x="571500" y="914400"/>
            <a:ext cx="28194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smtClean="0"/>
              <a:t>DLEPR CURVES</a:t>
            </a:r>
            <a:endParaRPr lang="en-US" dirty="0"/>
          </a:p>
        </p:txBody>
      </p:sp>
      <p:sp>
        <p:nvSpPr>
          <p:cNvPr id="16"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23</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554431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78512" y="152400"/>
            <a:ext cx="6786976" cy="8397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pic>
        <p:nvPicPr>
          <p:cNvPr id="3074" name="Picture 2" descr="\\172.16.104.134\Shared\FYP (Grp 7)\epr\epr 2.png"/>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2057400"/>
            <a:ext cx="5212080" cy="3291840"/>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581400" y="5029200"/>
            <a:ext cx="17526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I (Amperes/cm</a:t>
            </a:r>
            <a:r>
              <a:rPr lang="en-US" sz="1200" b="1" dirty="0">
                <a:latin typeface="Times New Roman" panose="02020603050405020304" pitchFamily="18" charset="0"/>
                <a:cs typeface="Times New Roman" panose="02020603050405020304" pitchFamily="18" charset="0"/>
              </a:rPr>
              <a:t>²</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1052901" y="3442900"/>
            <a:ext cx="18288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Potential v/s SCE (volts)</a:t>
            </a:r>
            <a:endParaRPr lang="en-US" sz="12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533400" y="990600"/>
            <a:ext cx="8153400" cy="944562"/>
          </a:xfrm>
        </p:spPr>
        <p:txBody>
          <a:bodyPr>
            <a:normAutofit fontScale="90000"/>
          </a:bodyPr>
          <a:lstStyle/>
          <a:p>
            <a:pPr marL="0" indent="0" algn="l">
              <a:buNone/>
            </a:pP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b="0" dirty="0" smtClean="0">
                <a:solidFill>
                  <a:schemeClr val="tx1"/>
                </a:solidFill>
                <a:effectLst/>
                <a:latin typeface="Times New Roman" pitchFamily="18" charset="0"/>
                <a:cs typeface="Times New Roman" pitchFamily="18" charset="0"/>
              </a:rPr>
              <a:t>DLEPR curve of AISI 304 at tempered 675ºC for 40min followed by air cooling: </a:t>
            </a:r>
            <a:endParaRPr lang="en-US" sz="2000" b="0" dirty="0">
              <a:solidFill>
                <a:schemeClr val="tx1"/>
              </a:solidFill>
              <a:effectLst/>
              <a:latin typeface="Times New Roman" pitchFamily="18" charset="0"/>
              <a:cs typeface="Times New Roman" pitchFamily="18" charset="0"/>
            </a:endParaRPr>
          </a:p>
        </p:txBody>
      </p:sp>
      <p:sp>
        <p:nvSpPr>
          <p:cNvPr id="7" name="TextBox 6"/>
          <p:cNvSpPr txBox="1"/>
          <p:nvPr/>
        </p:nvSpPr>
        <p:spPr>
          <a:xfrm>
            <a:off x="609600" y="5410200"/>
            <a:ext cx="7924800" cy="646331"/>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anodic current (</a:t>
            </a:r>
            <a:r>
              <a:rPr lang="en-US" dirty="0" err="1" smtClean="0">
                <a:latin typeface="Times New Roman" pitchFamily="18" charset="0"/>
                <a:cs typeface="Times New Roman" pitchFamily="18" charset="0"/>
              </a:rPr>
              <a:t>Ia</a:t>
            </a:r>
            <a:r>
              <a:rPr lang="en-US" dirty="0" smtClean="0">
                <a:latin typeface="Times New Roman" pitchFamily="18" charset="0"/>
                <a:cs typeface="Times New Roman" pitchFamily="18" charset="0"/>
              </a:rPr>
              <a:t>) is found to be 1.71expˉ¹ A and the reactivation current (</a:t>
            </a:r>
            <a:r>
              <a:rPr lang="en-US" dirty="0" err="1" smtClean="0">
                <a:latin typeface="Times New Roman" pitchFamily="18" charset="0"/>
                <a:cs typeface="Times New Roman" pitchFamily="18" charset="0"/>
              </a:rPr>
              <a:t>Ir</a:t>
            </a:r>
            <a:r>
              <a:rPr lang="en-US" dirty="0" smtClean="0">
                <a:latin typeface="Times New Roman" pitchFamily="18" charset="0"/>
                <a:cs typeface="Times New Roman" pitchFamily="18" charset="0"/>
              </a:rPr>
              <a:t>) is 0.23expˉ¹ A, therefore the degree of sensitization for this curve is calculated as:</a:t>
            </a: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
          <p:cNvPicPr>
            <a:picLocks noChangeAspect="1" noChangeArrowheads="1"/>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xmlns="">
                  <a14:imgLayer r:embed="rId4">
                    <a14:imgEffect>
                      <a14:sharpenSoften amount="-25000"/>
                    </a14:imgEffect>
                  </a14:imgLayer>
                </a14:imgProps>
              </a:ext>
            </a:extLst>
          </a:blip>
          <a:srcRect/>
          <a:stretch>
            <a:fillRect/>
          </a:stretch>
        </p:blipFill>
        <p:spPr bwMode="auto">
          <a:xfrm>
            <a:off x="2743200" y="6096000"/>
            <a:ext cx="3514725" cy="533400"/>
          </a:xfrm>
          <a:prstGeom prst="rect">
            <a:avLst/>
          </a:prstGeom>
          <a:noFill/>
        </p:spPr>
      </p:pic>
      <p:sp>
        <p:nvSpPr>
          <p:cNvPr id="11267" name="Rectangle 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533400" y="1041930"/>
            <a:ext cx="28194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smtClean="0"/>
              <a:t>DLEPR CURVES</a:t>
            </a:r>
            <a:endParaRPr lang="en-US" dirty="0"/>
          </a:p>
        </p:txBody>
      </p:sp>
      <p:sp>
        <p:nvSpPr>
          <p:cNvPr id="13"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24</a:t>
            </a:r>
            <a:endParaRPr lang="en-US" sz="1400" b="1" dirty="0">
              <a:solidFill>
                <a:schemeClr val="tx1"/>
              </a:solidFill>
              <a:latin typeface="Times New Roman" pitchFamily="18" charset="0"/>
              <a:cs typeface="Times New Roman" pitchFamily="18" charset="0"/>
            </a:endParaRPr>
          </a:p>
        </p:txBody>
      </p:sp>
      <p:sp>
        <p:nvSpPr>
          <p:cNvPr id="14" name="TextBox 13"/>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153195139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72.16.104.134\Shared\FYP (Grp 7)\epr\epr4.png"/>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905000"/>
            <a:ext cx="5394960" cy="3291840"/>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962400" y="4876800"/>
            <a:ext cx="17526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I (Amperes/cm</a:t>
            </a:r>
            <a:r>
              <a:rPr lang="en-US" sz="1200" b="1" dirty="0">
                <a:latin typeface="Times New Roman" panose="02020603050405020304" pitchFamily="18" charset="0"/>
                <a:cs typeface="Times New Roman" panose="02020603050405020304" pitchFamily="18" charset="0"/>
              </a:rPr>
              <a:t>²</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1510102" y="3519100"/>
            <a:ext cx="18288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Potential v/s SCE (volts)</a:t>
            </a:r>
            <a:endParaRPr lang="en-US" sz="12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95300" y="1524000"/>
            <a:ext cx="8153400" cy="944562"/>
          </a:xfrm>
        </p:spPr>
        <p:txBody>
          <a:bodyPr>
            <a:normAutofit/>
          </a:bodyPr>
          <a:lstStyle/>
          <a:p>
            <a:pPr marL="0" indent="0" algn="l">
              <a:buNone/>
            </a:pPr>
            <a:r>
              <a:rPr lang="en-US" sz="1800" b="0" dirty="0" smtClean="0">
                <a:solidFill>
                  <a:schemeClr val="tx1"/>
                </a:solidFill>
                <a:effectLst/>
                <a:latin typeface="Times New Roman" pitchFamily="18" charset="0"/>
                <a:cs typeface="Times New Roman" pitchFamily="18" charset="0"/>
              </a:rPr>
              <a:t>DLEPR curve of AISI 304 tempered at 750ºC for 40min followed by air cooling: </a:t>
            </a:r>
            <a:endParaRPr lang="en-US" sz="1800" b="0" dirty="0">
              <a:solidFill>
                <a:schemeClr val="tx1"/>
              </a:solidFill>
              <a:effectLst/>
              <a:latin typeface="Times New Roman" pitchFamily="18" charset="0"/>
              <a:cs typeface="Times New Roman" pitchFamily="18" charset="0"/>
            </a:endParaRPr>
          </a:p>
        </p:txBody>
      </p:sp>
      <p:sp>
        <p:nvSpPr>
          <p:cNvPr id="7" name="TextBox 6"/>
          <p:cNvSpPr txBox="1"/>
          <p:nvPr/>
        </p:nvSpPr>
        <p:spPr>
          <a:xfrm>
            <a:off x="609600" y="5334000"/>
            <a:ext cx="7924800" cy="646331"/>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anodic current (</a:t>
            </a:r>
            <a:r>
              <a:rPr lang="en-US" dirty="0" err="1" smtClean="0">
                <a:latin typeface="Times New Roman" pitchFamily="18" charset="0"/>
                <a:cs typeface="Times New Roman" pitchFamily="18" charset="0"/>
              </a:rPr>
              <a:t>Ia</a:t>
            </a:r>
            <a:r>
              <a:rPr lang="en-US" dirty="0" smtClean="0">
                <a:latin typeface="Times New Roman" pitchFamily="18" charset="0"/>
                <a:cs typeface="Times New Roman" pitchFamily="18" charset="0"/>
              </a:rPr>
              <a:t>) is found to be 2.11expˉ¹ A and the reactivation current (</a:t>
            </a:r>
            <a:r>
              <a:rPr lang="en-US" dirty="0" err="1" smtClean="0">
                <a:latin typeface="Times New Roman" pitchFamily="18" charset="0"/>
                <a:cs typeface="Times New Roman" pitchFamily="18" charset="0"/>
              </a:rPr>
              <a:t>Ir</a:t>
            </a:r>
            <a:r>
              <a:rPr lang="en-US" dirty="0" smtClean="0">
                <a:latin typeface="Times New Roman" pitchFamily="18" charset="0"/>
                <a:cs typeface="Times New Roman" pitchFamily="18" charset="0"/>
              </a:rPr>
              <a:t>) is 0.39expˉ¹ A, therefore the degree of sensitization for this curve is calculated as:</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xmlns="">
                  <a14:imgLayer r:embed="rId4">
                    <a14:imgEffect>
                      <a14:sharpenSoften amount="-25000"/>
                    </a14:imgEffect>
                  </a14:imgLayer>
                </a14:imgProps>
              </a:ext>
            </a:extLst>
          </a:blip>
          <a:srcRect/>
          <a:stretch>
            <a:fillRect/>
          </a:stretch>
        </p:blipFill>
        <p:spPr bwMode="auto">
          <a:xfrm>
            <a:off x="2971800" y="5943600"/>
            <a:ext cx="3590925" cy="533400"/>
          </a:xfrm>
          <a:prstGeom prst="rect">
            <a:avLst/>
          </a:prstGeom>
          <a:noFill/>
        </p:spPr>
      </p:pic>
      <p:sp>
        <p:nvSpPr>
          <p:cNvPr id="11" name="TextBox 10"/>
          <p:cNvSpPr txBox="1"/>
          <p:nvPr/>
        </p:nvSpPr>
        <p:spPr>
          <a:xfrm>
            <a:off x="533400" y="1041930"/>
            <a:ext cx="28194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smtClean="0"/>
              <a:t>DLEPR CURVES</a:t>
            </a:r>
            <a:endParaRPr lang="en-US" dirty="0"/>
          </a:p>
        </p:txBody>
      </p:sp>
      <p:sp>
        <p:nvSpPr>
          <p:cNvPr id="12"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25</a:t>
            </a:r>
            <a:endParaRPr lang="en-US" sz="1400" b="1" dirty="0">
              <a:solidFill>
                <a:schemeClr val="tx1"/>
              </a:solidFill>
              <a:latin typeface="Times New Roman" pitchFamily="18" charset="0"/>
              <a:cs typeface="Times New Roman" pitchFamily="18" charset="0"/>
            </a:endParaRPr>
          </a:p>
        </p:txBody>
      </p:sp>
      <p:sp>
        <p:nvSpPr>
          <p:cNvPr id="13" name="TextBox 12"/>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405952660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72.16.104.134\Shared\FYP (Grp 7)\epr\epr5.png"/>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981200"/>
            <a:ext cx="5394960" cy="3291840"/>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962400" y="4953000"/>
            <a:ext cx="17526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I (Amperes/cm</a:t>
            </a:r>
            <a:r>
              <a:rPr lang="en-US" sz="1200" b="1" dirty="0">
                <a:latin typeface="Times New Roman" panose="02020603050405020304" pitchFamily="18" charset="0"/>
                <a:cs typeface="Times New Roman" panose="02020603050405020304" pitchFamily="18" charset="0"/>
              </a:rPr>
              <a:t>²</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1281500" y="3595300"/>
            <a:ext cx="18288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Potential v/s SCE (volts)</a:t>
            </a:r>
            <a:endParaRPr lang="en-US" sz="1200" b="1" dirty="0">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33400" y="1508919"/>
            <a:ext cx="8153400" cy="944562"/>
          </a:xfrm>
        </p:spPr>
        <p:txBody>
          <a:bodyPr>
            <a:normAutofit/>
          </a:bodyPr>
          <a:lstStyle/>
          <a:p>
            <a:pPr marL="0" indent="0" algn="l">
              <a:buNone/>
            </a:pPr>
            <a:r>
              <a:rPr lang="en-US" sz="1800" b="0" dirty="0" smtClean="0">
                <a:solidFill>
                  <a:schemeClr val="tx1"/>
                </a:solidFill>
                <a:effectLst/>
                <a:latin typeface="Times New Roman" pitchFamily="18" charset="0"/>
                <a:cs typeface="Times New Roman" pitchFamily="18" charset="0"/>
              </a:rPr>
              <a:t>DLEPR curve of AISI 304 tempered at 800ºC for 40min followed by air cooling</a:t>
            </a:r>
            <a:r>
              <a:rPr lang="en-US" sz="2000" b="0" dirty="0" smtClean="0">
                <a:solidFill>
                  <a:schemeClr val="tx1"/>
                </a:solidFill>
                <a:effectLst/>
                <a:latin typeface="Times New Roman" pitchFamily="18" charset="0"/>
                <a:cs typeface="Times New Roman" pitchFamily="18" charset="0"/>
              </a:rPr>
              <a:t>: </a:t>
            </a:r>
            <a:endParaRPr lang="en-US" sz="2000" b="0" dirty="0">
              <a:solidFill>
                <a:schemeClr val="tx1"/>
              </a:solidFill>
              <a:effectLst/>
              <a:latin typeface="Times New Roman" pitchFamily="18" charset="0"/>
              <a:cs typeface="Times New Roman" pitchFamily="18" charset="0"/>
            </a:endParaRPr>
          </a:p>
        </p:txBody>
      </p:sp>
      <p:sp>
        <p:nvSpPr>
          <p:cNvPr id="9" name="TextBox 8"/>
          <p:cNvSpPr txBox="1"/>
          <p:nvPr/>
        </p:nvSpPr>
        <p:spPr>
          <a:xfrm>
            <a:off x="609600" y="5334000"/>
            <a:ext cx="79248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anodic current (</a:t>
            </a:r>
            <a:r>
              <a:rPr lang="en-US" dirty="0" err="1" smtClean="0">
                <a:latin typeface="Times New Roman" pitchFamily="18" charset="0"/>
                <a:cs typeface="Times New Roman" pitchFamily="18" charset="0"/>
              </a:rPr>
              <a:t>Ia</a:t>
            </a:r>
            <a:r>
              <a:rPr lang="en-US" dirty="0" smtClean="0">
                <a:latin typeface="Times New Roman" pitchFamily="18" charset="0"/>
                <a:cs typeface="Times New Roman" pitchFamily="18" charset="0"/>
              </a:rPr>
              <a:t>) is found to be 1.89expˉ¹ A and the reactivation current (</a:t>
            </a:r>
            <a:r>
              <a:rPr lang="en-US" dirty="0" err="1" smtClean="0">
                <a:latin typeface="Times New Roman" pitchFamily="18" charset="0"/>
                <a:cs typeface="Times New Roman" pitchFamily="18" charset="0"/>
              </a:rPr>
              <a:t>Ir</a:t>
            </a:r>
            <a:r>
              <a:rPr lang="en-US" dirty="0" smtClean="0">
                <a:latin typeface="Times New Roman" pitchFamily="18" charset="0"/>
                <a:cs typeface="Times New Roman" pitchFamily="18" charset="0"/>
              </a:rPr>
              <a:t>) is 0.39expˉ¹ A, therefore the degree of sensitization for this curve is calculated as:</a:t>
            </a: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xmlns="">
                  <a14:imgLayer r:embed="rId4">
                    <a14:imgEffect>
                      <a14:sharpenSoften amount="-25000"/>
                    </a14:imgEffect>
                  </a14:imgLayer>
                </a14:imgProps>
              </a:ext>
            </a:extLst>
          </a:blip>
          <a:srcRect/>
          <a:stretch>
            <a:fillRect/>
          </a:stretch>
        </p:blipFill>
        <p:spPr bwMode="auto">
          <a:xfrm>
            <a:off x="2743200" y="6019800"/>
            <a:ext cx="3629025" cy="533400"/>
          </a:xfrm>
          <a:prstGeom prst="rect">
            <a:avLst/>
          </a:prstGeom>
          <a:noFill/>
        </p:spPr>
      </p:pic>
      <p:sp>
        <p:nvSpPr>
          <p:cNvPr id="8195" name="Rectangle 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533400" y="1041930"/>
            <a:ext cx="28194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smtClean="0"/>
              <a:t>DLEPR CURVES</a:t>
            </a:r>
            <a:endParaRPr lang="en-US" dirty="0"/>
          </a:p>
        </p:txBody>
      </p:sp>
      <p:sp>
        <p:nvSpPr>
          <p:cNvPr id="14"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26</a:t>
            </a:r>
            <a:endParaRPr lang="en-US" sz="1400" b="1" dirty="0">
              <a:solidFill>
                <a:schemeClr val="tx1"/>
              </a:solidFill>
              <a:latin typeface="Times New Roman" pitchFamily="18" charset="0"/>
              <a:cs typeface="Times New Roman" pitchFamily="18" charset="0"/>
            </a:endParaRPr>
          </a:p>
        </p:txBody>
      </p:sp>
      <p:sp>
        <p:nvSpPr>
          <p:cNvPr id="15" name="TextBox 14"/>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2515980321"/>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1295400"/>
            <a:ext cx="7848600" cy="533400"/>
          </a:xfrm>
        </p:spPr>
        <p:txBody>
          <a:bodyPr>
            <a:noAutofit/>
          </a:bodyPr>
          <a:lstStyle/>
          <a:p>
            <a:pPr marL="0" indent="0" algn="just">
              <a:buNone/>
            </a:pPr>
            <a:r>
              <a:rPr lang="en-US" sz="1800" b="0" dirty="0" smtClean="0">
                <a:solidFill>
                  <a:schemeClr val="tx1"/>
                </a:solidFill>
                <a:effectLst/>
                <a:latin typeface="Times New Roman" pitchFamily="18" charset="0"/>
                <a:cs typeface="Times New Roman" pitchFamily="18" charset="0"/>
              </a:rPr>
              <a:t>Comparison between DLEPR curves tempered at different temperatures followed by air cooling :</a:t>
            </a:r>
            <a:endParaRPr lang="en-US" sz="1800" dirty="0">
              <a:latin typeface="Times New Roman" pitchFamily="18" charset="0"/>
              <a:cs typeface="Times New Roman" pitchFamily="18" charset="0"/>
            </a:endParaRPr>
          </a:p>
        </p:txBody>
      </p:sp>
      <p:sp>
        <p:nvSpPr>
          <p:cNvPr id="11" name="TextBox 10"/>
          <p:cNvSpPr txBox="1"/>
          <p:nvPr/>
        </p:nvSpPr>
        <p:spPr>
          <a:xfrm>
            <a:off x="533400" y="5181600"/>
            <a:ext cx="7924800" cy="1477328"/>
          </a:xfrm>
          <a:prstGeom prst="rect">
            <a:avLst/>
          </a:prstGeom>
          <a:noFill/>
        </p:spPr>
        <p:txBody>
          <a:bodyPr wrap="square" rtlCol="0">
            <a:spAutoFit/>
          </a:bodyPr>
          <a:lstStyle/>
          <a:p>
            <a:pPr algn="just">
              <a:buFont typeface="Arial" pitchFamily="34" charset="0"/>
              <a:buChar char="•"/>
            </a:pPr>
            <a:r>
              <a:rPr lang="en-US" sz="16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can be seen that 600ºC temperature curve showed no such degree of sensitization as this temperature is quite low for carbide precipitation to occur</a:t>
            </a: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 On the other hand 750ºC and 800ºC curves show more reactivation currents  than 675ºC indicating the increase of degree of sensitization with respect to temperature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8775" y="1905000"/>
            <a:ext cx="6169823" cy="3276600"/>
          </a:xfrm>
          <a:prstGeom prst="rect">
            <a:avLst/>
          </a:prstGeom>
          <a:noFill/>
          <a:ln w="12700">
            <a:solidFill>
              <a:schemeClr val="tx1"/>
            </a:solidFill>
            <a:miter lim="800000"/>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rot="16200000">
            <a:off x="772875" y="3311715"/>
            <a:ext cx="1828800" cy="276999"/>
          </a:xfrm>
          <a:prstGeom prst="rect">
            <a:avLst/>
          </a:prstGeom>
          <a:noFill/>
        </p:spPr>
        <p:txBody>
          <a:bodyPr wrap="square" rtlCol="0">
            <a:spAutoFit/>
          </a:bodyPr>
          <a:lstStyle/>
          <a:p>
            <a:pPr algn="ctr"/>
            <a:r>
              <a:rPr lang="en-US" sz="1200" b="1" dirty="0" smtClean="0">
                <a:solidFill>
                  <a:schemeClr val="bg1"/>
                </a:solidFill>
                <a:latin typeface="Times New Roman" panose="02020603050405020304" pitchFamily="18" charset="0"/>
                <a:cs typeface="Times New Roman" panose="02020603050405020304" pitchFamily="18" charset="0"/>
              </a:rPr>
              <a:t>Potential v/s SCE (volts)</a:t>
            </a:r>
            <a:endParaRPr lang="en-US" sz="1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19500" y="4878190"/>
            <a:ext cx="1752600" cy="276999"/>
          </a:xfrm>
          <a:prstGeom prst="rect">
            <a:avLst/>
          </a:prstGeom>
          <a:noFill/>
        </p:spPr>
        <p:txBody>
          <a:bodyPr wrap="square" rtlCol="0">
            <a:spAutoFit/>
          </a:bodyPr>
          <a:lstStyle/>
          <a:p>
            <a:pPr algn="ctr"/>
            <a:r>
              <a:rPr lang="en-US" sz="1200" b="1" dirty="0" smtClean="0">
                <a:solidFill>
                  <a:schemeClr val="bg1"/>
                </a:solidFill>
                <a:latin typeface="Times New Roman" panose="02020603050405020304" pitchFamily="18" charset="0"/>
                <a:cs typeface="Times New Roman" panose="02020603050405020304" pitchFamily="18" charset="0"/>
              </a:rPr>
              <a:t>I (Amperes/cm</a:t>
            </a:r>
            <a:r>
              <a:rPr lang="en-US" sz="1200" b="1" dirty="0">
                <a:solidFill>
                  <a:schemeClr val="bg1"/>
                </a:solidFill>
                <a:latin typeface="Times New Roman" panose="02020603050405020304" pitchFamily="18" charset="0"/>
                <a:cs typeface="Times New Roman" panose="02020603050405020304" pitchFamily="18" charset="0"/>
              </a:rPr>
              <a:t>²</a:t>
            </a:r>
            <a:r>
              <a:rPr lang="en-US" sz="1200" b="1" dirty="0" smtClean="0">
                <a:solidFill>
                  <a:schemeClr val="bg1"/>
                </a:solidFill>
                <a:latin typeface="Times New Roman" panose="02020603050405020304" pitchFamily="18" charset="0"/>
                <a:cs typeface="Times New Roman" panose="02020603050405020304" pitchFamily="18" charset="0"/>
              </a:rPr>
              <a:t>)</a:t>
            </a:r>
            <a:endParaRPr lang="en-US" sz="12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33399" y="895290"/>
            <a:ext cx="3341925"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DLEPR R</a:t>
            </a:r>
            <a:r>
              <a:rPr lang="en-US" dirty="0" smtClean="0"/>
              <a:t>esult’s Discussion</a:t>
            </a:r>
            <a:endParaRPr lang="en-US" dirty="0"/>
          </a:p>
        </p:txBody>
      </p:sp>
      <p:sp>
        <p:nvSpPr>
          <p:cNvPr id="16" name="TextBox 15"/>
          <p:cNvSpPr txBox="1"/>
          <p:nvPr/>
        </p:nvSpPr>
        <p:spPr>
          <a:xfrm>
            <a:off x="3766208" y="4878190"/>
            <a:ext cx="17526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I (Amperes/cm</a:t>
            </a:r>
            <a:r>
              <a:rPr lang="en-US" sz="1200" b="1" dirty="0">
                <a:latin typeface="Times New Roman" panose="02020603050405020304" pitchFamily="18" charset="0"/>
                <a:cs typeface="Times New Roman" panose="02020603050405020304" pitchFamily="18" charset="0"/>
              </a:rPr>
              <a:t>²</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rot="16200000">
            <a:off x="779758" y="3311716"/>
            <a:ext cx="1828800"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Potential v/s SCE (volts)</a:t>
            </a:r>
            <a:endParaRPr lang="en-US" sz="1200" b="1" dirty="0">
              <a:latin typeface="Times New Roman" panose="02020603050405020304" pitchFamily="18" charset="0"/>
              <a:cs typeface="Times New Roman" panose="02020603050405020304" pitchFamily="18" charset="0"/>
            </a:endParaRPr>
          </a:p>
        </p:txBody>
      </p:sp>
      <p:sp>
        <p:nvSpPr>
          <p:cNvPr id="14"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27</a:t>
            </a:r>
            <a:endParaRPr lang="en-US" sz="1400" b="1" dirty="0">
              <a:solidFill>
                <a:schemeClr val="tx1"/>
              </a:solidFill>
              <a:latin typeface="Times New Roman" pitchFamily="18" charset="0"/>
              <a:cs typeface="Times New Roman" pitchFamily="18" charset="0"/>
            </a:endParaRPr>
          </a:p>
        </p:txBody>
      </p:sp>
      <p:sp>
        <p:nvSpPr>
          <p:cNvPr id="18" name="TextBox 17"/>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176563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3800" y="5209401"/>
            <a:ext cx="220980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Degree of Sensitization (%) </a:t>
            </a:r>
          </a:p>
        </p:txBody>
      </p:sp>
      <p:sp>
        <p:nvSpPr>
          <p:cNvPr id="7" name="TextBox 6"/>
          <p:cNvSpPr txBox="1"/>
          <p:nvPr/>
        </p:nvSpPr>
        <p:spPr>
          <a:xfrm rot="16200000">
            <a:off x="320753" y="3326322"/>
            <a:ext cx="1905000" cy="461665"/>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Tempering Temperature </a:t>
            </a:r>
            <a:r>
              <a:rPr lang="en-US" sz="1200" b="1" dirty="0" smtClean="0"/>
              <a:t>(</a:t>
            </a:r>
            <a:r>
              <a:rPr lang="en-US" sz="1200" b="1" dirty="0">
                <a:latin typeface="Times New Roman" pitchFamily="18" charset="0"/>
                <a:cs typeface="Times New Roman" pitchFamily="18" charset="0"/>
              </a:rPr>
              <a:t>⁰</a:t>
            </a:r>
            <a:r>
              <a:rPr lang="en-US" sz="1200" b="1" dirty="0" smtClean="0">
                <a:latin typeface="Times New Roman" pitchFamily="18" charset="0"/>
                <a:cs typeface="Times New Roman" pitchFamily="18" charset="0"/>
              </a:rPr>
              <a:t>C)</a:t>
            </a:r>
            <a:endParaRPr lang="en-US" sz="1200" b="1" dirty="0">
              <a:latin typeface="Times New Roman" pitchFamily="18" charset="0"/>
              <a:cs typeface="Times New Roman" pitchFamily="18" charset="0"/>
            </a:endParaRPr>
          </a:p>
        </p:txBody>
      </p:sp>
      <p:sp>
        <p:nvSpPr>
          <p:cNvPr id="10" name="Title 1"/>
          <p:cNvSpPr>
            <a:spLocks noGrp="1"/>
          </p:cNvSpPr>
          <p:nvPr>
            <p:ph type="title"/>
          </p:nvPr>
        </p:nvSpPr>
        <p:spPr>
          <a:xfrm>
            <a:off x="533400" y="1371600"/>
            <a:ext cx="8229600" cy="381000"/>
          </a:xfrm>
        </p:spPr>
        <p:txBody>
          <a:bodyPr>
            <a:noAutofit/>
          </a:bodyPr>
          <a:lstStyle/>
          <a:p>
            <a:pPr marL="0" indent="0" algn="just">
              <a:buNone/>
            </a:pPr>
            <a:r>
              <a:rPr lang="en-US" sz="1800" b="0" dirty="0">
                <a:solidFill>
                  <a:schemeClr val="tx1"/>
                </a:solidFill>
                <a:effectLst/>
                <a:latin typeface="Times New Roman" pitchFamily="18" charset="0"/>
                <a:ea typeface="+mn-ea"/>
                <a:cs typeface="Times New Roman" pitchFamily="18" charset="0"/>
              </a:rPr>
              <a:t>Graph showing tempering temperature as a function of degree of sensitization :</a:t>
            </a:r>
          </a:p>
        </p:txBody>
      </p:sp>
      <p:sp>
        <p:nvSpPr>
          <p:cNvPr id="11" name="TextBox 10"/>
          <p:cNvSpPr txBox="1"/>
          <p:nvPr/>
        </p:nvSpPr>
        <p:spPr>
          <a:xfrm>
            <a:off x="609600" y="5486400"/>
            <a:ext cx="7924800" cy="646331"/>
          </a:xfrm>
          <a:prstGeom prst="rect">
            <a:avLst/>
          </a:prstGeom>
          <a:noFill/>
        </p:spPr>
        <p:txBody>
          <a:bodyPr wrap="square" rtlCol="0">
            <a:spAutoFit/>
          </a:bodyPr>
          <a:lstStyle/>
          <a:p>
            <a:pPr algn="just">
              <a:buFont typeface="Arial" pitchFamily="34" charset="0"/>
              <a:buChar char="•"/>
            </a:pPr>
            <a:r>
              <a:rPr lang="en-US" dirty="0" smtClean="0">
                <a:latin typeface="Times New Roman" pitchFamily="18" charset="0"/>
                <a:cs typeface="Times New Roman" pitchFamily="18" charset="0"/>
              </a:rPr>
              <a:t> The graph pattern indicates the increase in degree of sensitization as the tempering temperature increases, this has also been reported by Ayo S. </a:t>
            </a:r>
            <a:r>
              <a:rPr lang="en-US" dirty="0" err="1" smtClean="0">
                <a:latin typeface="Times New Roman" pitchFamily="18" charset="0"/>
                <a:cs typeface="Times New Roman" pitchFamily="18" charset="0"/>
              </a:rPr>
              <a:t>Afolabi</a:t>
            </a:r>
            <a:r>
              <a:rPr lang="en-US" dirty="0" smtClean="0">
                <a:latin typeface="Times New Roman" pitchFamily="18" charset="0"/>
                <a:cs typeface="Times New Roman" pitchFamily="18" charset="0"/>
              </a:rPr>
              <a:t> et al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0188" y="1885949"/>
            <a:ext cx="6143625" cy="33147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609600" y="960151"/>
            <a:ext cx="3341925"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DLEPR R</a:t>
            </a:r>
            <a:r>
              <a:rPr lang="en-US" dirty="0" smtClean="0"/>
              <a:t>esult’s Discussion</a:t>
            </a:r>
            <a:endParaRPr lang="en-US" dirty="0"/>
          </a:p>
        </p:txBody>
      </p:sp>
      <p:sp>
        <p:nvSpPr>
          <p:cNvPr id="12"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28</a:t>
            </a:r>
            <a:endParaRPr lang="en-US" sz="1400" b="1" dirty="0">
              <a:solidFill>
                <a:schemeClr val="tx1"/>
              </a:solidFill>
              <a:latin typeface="Times New Roman" pitchFamily="18" charset="0"/>
              <a:cs typeface="Times New Roman" pitchFamily="18" charset="0"/>
            </a:endParaRPr>
          </a:p>
        </p:txBody>
      </p:sp>
      <p:sp>
        <p:nvSpPr>
          <p:cNvPr id="13" name="TextBox 12"/>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426001371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04800" y="914400"/>
            <a:ext cx="8229600" cy="4525963"/>
          </a:xfrm>
          <a:prstGeom prst="rect">
            <a:avLst/>
          </a:prstGeom>
        </p:spPr>
        <p:txBody>
          <a:bodyPr vert="horz" lIns="91440" tIns="45720" rIns="91440" bIns="45720" rtlCol="0">
            <a:normAutofit/>
          </a:bodyPr>
          <a:lstStyle/>
          <a:p>
            <a:pPr lvl="0" algn="just">
              <a:spcBef>
                <a:spcPct val="20000"/>
              </a:spcBef>
            </a:pPr>
            <a:endParaRPr lang="en-US" dirty="0" smtClean="0">
              <a:latin typeface="Times New Roman" pitchFamily="18" charset="0"/>
              <a:cs typeface="Times New Roman" pitchFamily="18" charset="0"/>
            </a:endParaRPr>
          </a:p>
          <a:p>
            <a:pPr lvl="0" algn="just">
              <a:spcBef>
                <a:spcPct val="20000"/>
              </a:spcBef>
            </a:pPr>
            <a:endParaRPr lang="en-US" dirty="0">
              <a:latin typeface="Times New Roman" pitchFamily="18" charset="0"/>
              <a:cs typeface="Times New Roman" pitchFamily="18" charset="0"/>
            </a:endParaRPr>
          </a:p>
          <a:p>
            <a:pPr lvl="0" algn="just">
              <a:spcBef>
                <a:spcPct val="20000"/>
              </a:spcBef>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optical </a:t>
            </a:r>
            <a:r>
              <a:rPr lang="en-US" dirty="0" smtClean="0">
                <a:latin typeface="Times New Roman" pitchFamily="18" charset="0"/>
                <a:cs typeface="Times New Roman" pitchFamily="18" charset="0"/>
              </a:rPr>
              <a:t>micrographs obtained after electrolytic etching in 10wt% oxalic acid (by dissolving 10gram oxalic acid into 100ml water) according to ASTM A262 Practice A, are shown </a:t>
            </a:r>
            <a:r>
              <a:rPr lang="en-US" dirty="0">
                <a:latin typeface="Times New Roman" pitchFamily="18" charset="0"/>
                <a:cs typeface="Times New Roman" pitchFamily="18" charset="0"/>
              </a:rPr>
              <a:t>below in the </a:t>
            </a:r>
            <a:r>
              <a:rPr lang="en-US" dirty="0" smtClean="0">
                <a:latin typeface="Times New Roman" pitchFamily="18" charset="0"/>
                <a:cs typeface="Times New Roman" pitchFamily="18" charset="0"/>
              </a:rPr>
              <a:t>figures: </a:t>
            </a:r>
            <a:endPar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9" name="TextBox 8"/>
          <p:cNvSpPr txBox="1"/>
          <p:nvPr/>
        </p:nvSpPr>
        <p:spPr>
          <a:xfrm>
            <a:off x="1970487" y="5744068"/>
            <a:ext cx="5221222" cy="523220"/>
          </a:xfrm>
          <a:prstGeom prst="rect">
            <a:avLst/>
          </a:prstGeom>
          <a:noFill/>
        </p:spPr>
        <p:txBody>
          <a:bodyPr wrap="square" rtlCol="0">
            <a:spAutoFit/>
          </a:bodyPr>
          <a:lstStyle/>
          <a:p>
            <a:pPr algn="ctr"/>
            <a:r>
              <a:rPr lang="en-US" sz="1400" b="1" u="sng" dirty="0">
                <a:latin typeface="Times New Roman" pitchFamily="18" charset="0"/>
                <a:cs typeface="Times New Roman" pitchFamily="18" charset="0"/>
              </a:rPr>
              <a:t>Micrograph of AISI 304 </a:t>
            </a:r>
            <a:r>
              <a:rPr lang="en-US" sz="1400" b="1" u="sng" dirty="0" smtClean="0">
                <a:latin typeface="Times New Roman" pitchFamily="18" charset="0"/>
                <a:cs typeface="Times New Roman" pitchFamily="18" charset="0"/>
              </a:rPr>
              <a:t>sample at 1050</a:t>
            </a:r>
            <a:r>
              <a:rPr lang="en-US" sz="1400" b="1" u="sng" dirty="0" smtClean="0">
                <a:latin typeface="Times New Roman"/>
                <a:cs typeface="Times New Roman"/>
              </a:rPr>
              <a:t>º</a:t>
            </a:r>
            <a:r>
              <a:rPr lang="en-US" sz="1400" b="1" u="sng" dirty="0" smtClean="0">
                <a:latin typeface="Times New Roman" pitchFamily="18" charset="0"/>
                <a:cs typeface="Times New Roman" pitchFamily="18" charset="0"/>
              </a:rPr>
              <a:t>C </a:t>
            </a:r>
            <a:r>
              <a:rPr lang="en-US" sz="1400" b="1" u="sng" dirty="0">
                <a:latin typeface="Times New Roman" pitchFamily="18" charset="0"/>
                <a:cs typeface="Times New Roman" pitchFamily="18" charset="0"/>
              </a:rPr>
              <a:t>at </a:t>
            </a:r>
            <a:r>
              <a:rPr lang="en-US" sz="1400" b="1" u="sng" dirty="0" smtClean="0">
                <a:latin typeface="Times New Roman" pitchFamily="18" charset="0"/>
                <a:cs typeface="Times New Roman" pitchFamily="18" charset="0"/>
              </a:rPr>
              <a:t>400x </a:t>
            </a:r>
            <a:r>
              <a:rPr lang="en-US" sz="1400" b="1" u="sng" dirty="0">
                <a:latin typeface="Times New Roman" pitchFamily="18" charset="0"/>
                <a:cs typeface="Times New Roman" pitchFamily="18" charset="0"/>
              </a:rPr>
              <a:t>(solution annealed</a:t>
            </a:r>
            <a:r>
              <a:rPr lang="en-US" sz="1400" b="1" u="sng" dirty="0" smtClean="0">
                <a:latin typeface="Times New Roman" pitchFamily="18" charset="0"/>
                <a:cs typeface="Times New Roman" pitchFamily="18" charset="0"/>
              </a:rPr>
              <a:t>)</a:t>
            </a:r>
            <a:endParaRPr lang="en-US" sz="1400" b="1" u="sng" dirty="0">
              <a:latin typeface="Times New Roman" pitchFamily="18" charset="0"/>
              <a:cs typeface="Times New Roman" pitchFamily="18" charset="0"/>
            </a:endParaRPr>
          </a:p>
        </p:txBody>
      </p:sp>
      <p:sp>
        <p:nvSpPr>
          <p:cNvPr id="12" name="TextBox 11"/>
          <p:cNvSpPr txBox="1"/>
          <p:nvPr/>
        </p:nvSpPr>
        <p:spPr>
          <a:xfrm>
            <a:off x="304800" y="1100600"/>
            <a:ext cx="3341925"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pPr lvl="0">
              <a:spcBef>
                <a:spcPct val="20000"/>
              </a:spcBef>
              <a:defRPr/>
            </a:pPr>
            <a:r>
              <a:rPr lang="en-US" dirty="0">
                <a:solidFill>
                  <a:schemeClr val="tx1"/>
                </a:solidFill>
              </a:rPr>
              <a:t>Oxalic acid etch test results</a:t>
            </a:r>
          </a:p>
        </p:txBody>
      </p:sp>
      <p:sp>
        <p:nvSpPr>
          <p:cNvPr id="7"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29</a:t>
            </a:r>
            <a:endParaRPr lang="en-US" sz="1400" b="1" dirty="0">
              <a:solidFill>
                <a:schemeClr val="tx1"/>
              </a:solidFill>
              <a:latin typeface="Times New Roman" pitchFamily="18" charset="0"/>
              <a:cs typeface="Times New Roman" pitchFamily="18" charset="0"/>
            </a:endParaRPr>
          </a:p>
        </p:txBody>
      </p:sp>
      <p:sp>
        <p:nvSpPr>
          <p:cNvPr id="10" name="TextBox 9"/>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pic>
        <p:nvPicPr>
          <p:cNvPr id="13" name="Picture 12" descr="C:\Users\LAB\Downloads\IMG_0601.jpg"/>
          <p:cNvPicPr/>
          <p:nvPr/>
        </p:nvPicPr>
        <p:blipFill rotWithShape="1">
          <a:blip r:embed="rId2" cstate="print">
            <a:grayscl/>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rcRect r="13449" b="5730"/>
          <a:stretch/>
        </p:blipFill>
        <p:spPr bwMode="auto">
          <a:xfrm>
            <a:off x="2680861" y="2524836"/>
            <a:ext cx="3800475" cy="318135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63110106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cstate="print"/>
          <a:srcRect/>
          <a:stretch>
            <a:fillRect/>
          </a:stretch>
        </p:blipFill>
        <p:spPr bwMode="auto">
          <a:xfrm>
            <a:off x="4343400" y="2667000"/>
            <a:ext cx="2926080" cy="2926080"/>
          </a:xfrm>
          <a:prstGeom prst="rect">
            <a:avLst/>
          </a:prstGeom>
          <a:noFill/>
          <a:ln w="9525">
            <a:solidFill>
              <a:schemeClr val="tx1"/>
            </a:solidFill>
            <a:miter lim="800000"/>
            <a:headEnd/>
            <a:tailEnd/>
          </a:ln>
          <a:effectLst/>
        </p:spPr>
      </p:pic>
      <p:sp>
        <p:nvSpPr>
          <p:cNvPr id="7" name="TextBox 6"/>
          <p:cNvSpPr txBox="1"/>
          <p:nvPr/>
        </p:nvSpPr>
        <p:spPr>
          <a:xfrm>
            <a:off x="1447800" y="5867400"/>
            <a:ext cx="6324600" cy="738664"/>
          </a:xfrm>
          <a:prstGeom prst="rect">
            <a:avLst/>
          </a:prstGeom>
          <a:noFill/>
        </p:spPr>
        <p:txBody>
          <a:bodyPr wrap="square" rtlCol="0">
            <a:spAutoFit/>
          </a:bodyPr>
          <a:lstStyle/>
          <a:p>
            <a:pPr algn="ctr"/>
            <a:r>
              <a:rPr lang="en-US" sz="1400" b="1" u="sng" dirty="0">
                <a:latin typeface="Times New Roman" pitchFamily="18" charset="0"/>
                <a:cs typeface="Times New Roman" pitchFamily="18" charset="0"/>
              </a:rPr>
              <a:t>Micrograph of AISI 304 sample </a:t>
            </a:r>
            <a:r>
              <a:rPr lang="en-US" sz="1400" b="1" u="sng" dirty="0" smtClean="0">
                <a:latin typeface="Times New Roman" pitchFamily="18" charset="0"/>
                <a:cs typeface="Times New Roman" pitchFamily="18" charset="0"/>
              </a:rPr>
              <a:t>tempered at </a:t>
            </a:r>
            <a:r>
              <a:rPr lang="en-US" sz="1400" b="1" u="sng" dirty="0">
                <a:latin typeface="Times New Roman" pitchFamily="18" charset="0"/>
                <a:cs typeface="Times New Roman" pitchFamily="18" charset="0"/>
              </a:rPr>
              <a:t>(a) </a:t>
            </a:r>
            <a:r>
              <a:rPr lang="en-US" sz="1400" b="1" u="sng" dirty="0" smtClean="0">
                <a:latin typeface="Times New Roman" pitchFamily="18" charset="0"/>
                <a:cs typeface="Times New Roman" pitchFamily="18" charset="0"/>
              </a:rPr>
              <a:t>600ºC </a:t>
            </a:r>
            <a:r>
              <a:rPr lang="en-US" sz="1400" b="1" u="sng" dirty="0">
                <a:latin typeface="Times New Roman" pitchFamily="18" charset="0"/>
                <a:cs typeface="Times New Roman" pitchFamily="18" charset="0"/>
              </a:rPr>
              <a:t>at </a:t>
            </a:r>
            <a:r>
              <a:rPr lang="en-US" sz="1400" b="1" u="sng" dirty="0" smtClean="0">
                <a:latin typeface="Times New Roman" pitchFamily="18" charset="0"/>
                <a:cs typeface="Times New Roman" pitchFamily="18" charset="0"/>
              </a:rPr>
              <a:t>400x (</a:t>
            </a:r>
            <a:r>
              <a:rPr lang="en-US" sz="1400" b="1" u="sng" dirty="0">
                <a:latin typeface="Times New Roman" pitchFamily="18" charset="0"/>
                <a:cs typeface="Times New Roman" pitchFamily="18" charset="0"/>
              </a:rPr>
              <a:t>b) tempered at </a:t>
            </a:r>
            <a:r>
              <a:rPr lang="en-US" sz="1400" b="1" u="sng" dirty="0" smtClean="0">
                <a:latin typeface="Times New Roman" pitchFamily="18" charset="0"/>
                <a:cs typeface="Times New Roman" pitchFamily="18" charset="0"/>
              </a:rPr>
              <a:t>675</a:t>
            </a:r>
            <a:r>
              <a:rPr lang="en-US" sz="1400" b="1" u="sng" dirty="0" smtClean="0">
                <a:latin typeface="Times New Roman"/>
                <a:cs typeface="Times New Roman"/>
              </a:rPr>
              <a:t>º</a:t>
            </a:r>
            <a:r>
              <a:rPr lang="en-US" sz="1400" b="1" u="sng" dirty="0" smtClean="0">
                <a:latin typeface="Times New Roman" pitchFamily="18" charset="0"/>
                <a:cs typeface="Times New Roman" pitchFamily="18" charset="0"/>
              </a:rPr>
              <a:t>C </a:t>
            </a:r>
            <a:r>
              <a:rPr lang="en-US" sz="1400" b="1" u="sng" dirty="0">
                <a:latin typeface="Times New Roman" pitchFamily="18" charset="0"/>
                <a:cs typeface="Times New Roman" pitchFamily="18" charset="0"/>
              </a:rPr>
              <a:t>at 400x, followed by air cooling </a:t>
            </a:r>
          </a:p>
          <a:p>
            <a:pPr algn="ctr"/>
            <a:endParaRPr lang="en-US" sz="1400" b="1" u="sng" dirty="0" smtClean="0">
              <a:latin typeface="Times New Roman" pitchFamily="18" charset="0"/>
              <a:cs typeface="Times New Roman" pitchFamily="18" charset="0"/>
            </a:endParaRPr>
          </a:p>
        </p:txBody>
      </p:sp>
      <p:sp>
        <p:nvSpPr>
          <p:cNvPr id="8" name="TextBox 7"/>
          <p:cNvSpPr txBox="1"/>
          <p:nvPr/>
        </p:nvSpPr>
        <p:spPr>
          <a:xfrm>
            <a:off x="2362200" y="56388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sp>
        <p:nvSpPr>
          <p:cNvPr id="9" name="TextBox 8"/>
          <p:cNvSpPr txBox="1"/>
          <p:nvPr/>
        </p:nvSpPr>
        <p:spPr>
          <a:xfrm>
            <a:off x="6172200" y="56388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12" name="Content Placeholder 2"/>
          <p:cNvSpPr txBox="1">
            <a:spLocks/>
          </p:cNvSpPr>
          <p:nvPr/>
        </p:nvSpPr>
        <p:spPr>
          <a:xfrm>
            <a:off x="304800" y="734291"/>
            <a:ext cx="8229600" cy="4525963"/>
          </a:xfrm>
          <a:prstGeom prst="rect">
            <a:avLst/>
          </a:prstGeom>
        </p:spPr>
        <p:txBody>
          <a:bodyPr vert="horz" lIns="91440" tIns="45720" rIns="91440" bIns="45720" rtlCol="0">
            <a:normAutofit/>
          </a:bodyPr>
          <a:lstStyle/>
          <a:p>
            <a:pPr lvl="0" algn="just">
              <a:spcBef>
                <a:spcPct val="20000"/>
              </a:spcBef>
            </a:pPr>
            <a:endParaRPr lang="en-US" dirty="0" smtClean="0">
              <a:latin typeface="Times New Roman" pitchFamily="18" charset="0"/>
              <a:cs typeface="Times New Roman" pitchFamily="18" charset="0"/>
            </a:endParaRPr>
          </a:p>
          <a:p>
            <a:pPr lvl="0" algn="just">
              <a:spcBef>
                <a:spcPct val="20000"/>
              </a:spcBef>
            </a:pPr>
            <a:endParaRPr lang="en-US" dirty="0" smtClean="0">
              <a:latin typeface="Times New Roman" pitchFamily="18" charset="0"/>
              <a:cs typeface="Times New Roman" pitchFamily="18" charset="0"/>
            </a:endParaRPr>
          </a:p>
          <a:p>
            <a:pPr lvl="0" algn="just">
              <a:spcBef>
                <a:spcPct val="20000"/>
              </a:spcBef>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optical </a:t>
            </a:r>
            <a:r>
              <a:rPr lang="en-US" dirty="0" smtClean="0">
                <a:latin typeface="Times New Roman" pitchFamily="18" charset="0"/>
                <a:cs typeface="Times New Roman" pitchFamily="18" charset="0"/>
              </a:rPr>
              <a:t>micrographs of AISI 304 obtained after electrolytic etching in 10wt% oxalic acid, are shown </a:t>
            </a:r>
            <a:r>
              <a:rPr lang="en-US" dirty="0">
                <a:latin typeface="Times New Roman" pitchFamily="18" charset="0"/>
                <a:cs typeface="Times New Roman" pitchFamily="18" charset="0"/>
              </a:rPr>
              <a:t>below in the </a:t>
            </a:r>
            <a:r>
              <a:rPr lang="en-US" dirty="0" smtClean="0">
                <a:latin typeface="Times New Roman" pitchFamily="18" charset="0"/>
                <a:cs typeface="Times New Roman" pitchFamily="18" charset="0"/>
              </a:rPr>
              <a:t>figures: </a:t>
            </a:r>
          </a:p>
          <a:p>
            <a:pPr lvl="0" algn="just">
              <a:spcBef>
                <a:spcPct val="20000"/>
              </a:spcBef>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dirty="0">
                <a:latin typeface="Times New Roman" pitchFamily="18" charset="0"/>
                <a:cs typeface="Times New Roman" pitchFamily="18" charset="0"/>
              </a:rPr>
              <a:t>T</a:t>
            </a:r>
            <a:r>
              <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he microstructure</a:t>
            </a: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of </a:t>
            </a:r>
            <a:r>
              <a:rPr lang="en-US" dirty="0" smtClean="0">
                <a:latin typeface="Times New Roman" pitchFamily="18" charset="0"/>
                <a:cs typeface="Times New Roman" pitchFamily="18" charset="0"/>
              </a:rPr>
              <a:t> T600 sample shows minimum signs of carbide precipitation, while T675 sample shows some signs of carbide precipitation on grain boundaries</a:t>
            </a:r>
            <a:endParaRPr lang="en-US" dirty="0">
              <a:latin typeface="Times New Roman" pitchFamily="18" charset="0"/>
              <a:cs typeface="Times New Roman" pitchFamily="18" charset="0"/>
            </a:endParaRPr>
          </a:p>
        </p:txBody>
      </p:sp>
      <p:sp>
        <p:nvSpPr>
          <p:cNvPr id="11" name="TextBox 10"/>
          <p:cNvSpPr txBox="1"/>
          <p:nvPr/>
        </p:nvSpPr>
        <p:spPr>
          <a:xfrm>
            <a:off x="368531" y="900545"/>
            <a:ext cx="3341925"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pPr lvl="0">
              <a:spcBef>
                <a:spcPct val="20000"/>
              </a:spcBef>
              <a:defRPr/>
            </a:pPr>
            <a:r>
              <a:rPr lang="en-US" dirty="0">
                <a:solidFill>
                  <a:schemeClr val="tx1"/>
                </a:solidFill>
              </a:rPr>
              <a:t>Oxalic acid etch test results</a:t>
            </a:r>
          </a:p>
        </p:txBody>
      </p:sp>
      <p:pic>
        <p:nvPicPr>
          <p:cNvPr id="13" name="Picture 4"/>
          <p:cNvPicPr>
            <a:picLocks noChangeArrowheads="1"/>
          </p:cNvPicPr>
          <p:nvPr/>
        </p:nvPicPr>
        <p:blipFill>
          <a:blip r:embed="rId3" cstate="print"/>
          <a:srcRect/>
          <a:stretch>
            <a:fillRect/>
          </a:stretch>
        </p:blipFill>
        <p:spPr bwMode="auto">
          <a:xfrm>
            <a:off x="1219200" y="2667000"/>
            <a:ext cx="2926080" cy="2926080"/>
          </a:xfrm>
          <a:prstGeom prst="rect">
            <a:avLst/>
          </a:prstGeom>
          <a:noFill/>
          <a:ln w="9525">
            <a:solidFill>
              <a:schemeClr val="tx1"/>
            </a:solidFill>
            <a:miter lim="800000"/>
            <a:headEnd/>
            <a:tailEnd/>
          </a:ln>
          <a:effectLst/>
        </p:spPr>
      </p:pic>
      <p:sp>
        <p:nvSpPr>
          <p:cNvPr id="15"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30</a:t>
            </a:r>
            <a:endParaRPr lang="en-US" sz="1400" b="1" dirty="0">
              <a:solidFill>
                <a:schemeClr val="tx1"/>
              </a:solidFill>
              <a:latin typeface="Times New Roman" pitchFamily="18" charset="0"/>
              <a:cs typeface="Times New Roman" pitchFamily="18" charset="0"/>
            </a:endParaRPr>
          </a:p>
        </p:txBody>
      </p:sp>
      <p:sp>
        <p:nvSpPr>
          <p:cNvPr id="16" name="TextBox 15"/>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309161365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cstate="print"/>
          <a:srcRect/>
          <a:stretch>
            <a:fillRect/>
          </a:stretch>
        </p:blipFill>
        <p:spPr bwMode="auto">
          <a:xfrm>
            <a:off x="1295400" y="2971800"/>
            <a:ext cx="2926080" cy="2743200"/>
          </a:xfrm>
          <a:prstGeom prst="rect">
            <a:avLst/>
          </a:prstGeom>
          <a:noFill/>
          <a:ln w="9525">
            <a:solidFill>
              <a:schemeClr val="tx1"/>
            </a:solidFill>
            <a:miter lim="800000"/>
            <a:headEnd/>
            <a:tailEnd/>
          </a:ln>
          <a:effectLst/>
        </p:spPr>
      </p:pic>
      <p:pic>
        <p:nvPicPr>
          <p:cNvPr id="25603" name="Picture 3"/>
          <p:cNvPicPr>
            <a:picLocks noChangeArrowheads="1"/>
          </p:cNvPicPr>
          <p:nvPr/>
        </p:nvPicPr>
        <p:blipFill>
          <a:blip r:embed="rId3" cstate="print"/>
          <a:srcRect/>
          <a:stretch>
            <a:fillRect/>
          </a:stretch>
        </p:blipFill>
        <p:spPr bwMode="auto">
          <a:xfrm>
            <a:off x="4724400" y="2971800"/>
            <a:ext cx="2926080" cy="2743200"/>
          </a:xfrm>
          <a:prstGeom prst="rect">
            <a:avLst/>
          </a:prstGeom>
          <a:noFill/>
          <a:ln w="9525">
            <a:solidFill>
              <a:schemeClr val="tx1"/>
            </a:solidFill>
            <a:miter lim="800000"/>
            <a:headEnd/>
            <a:tailEnd/>
          </a:ln>
          <a:effectLst/>
        </p:spPr>
      </p:pic>
      <p:sp>
        <p:nvSpPr>
          <p:cNvPr id="6" name="TextBox 5"/>
          <p:cNvSpPr txBox="1"/>
          <p:nvPr/>
        </p:nvSpPr>
        <p:spPr>
          <a:xfrm>
            <a:off x="1219200" y="6019800"/>
            <a:ext cx="6477000" cy="523220"/>
          </a:xfrm>
          <a:prstGeom prst="rect">
            <a:avLst/>
          </a:prstGeom>
          <a:noFill/>
        </p:spPr>
        <p:txBody>
          <a:bodyPr wrap="square" rtlCol="0">
            <a:spAutoFit/>
          </a:bodyPr>
          <a:lstStyle/>
          <a:p>
            <a:pPr algn="ctr"/>
            <a:r>
              <a:rPr lang="en-US" sz="1400" b="1" u="sng" dirty="0">
                <a:latin typeface="Times New Roman" pitchFamily="18" charset="0"/>
                <a:cs typeface="Times New Roman" pitchFamily="18" charset="0"/>
              </a:rPr>
              <a:t>Micrograph of AISI 304 </a:t>
            </a:r>
            <a:r>
              <a:rPr lang="en-US" sz="1400" b="1" u="sng" dirty="0" smtClean="0">
                <a:latin typeface="Times New Roman" pitchFamily="18" charset="0"/>
                <a:cs typeface="Times New Roman" pitchFamily="18" charset="0"/>
              </a:rPr>
              <a:t>sample tempered </a:t>
            </a:r>
            <a:r>
              <a:rPr lang="en-US" sz="1400" b="1" u="sng" dirty="0">
                <a:latin typeface="Times New Roman" pitchFamily="18" charset="0"/>
                <a:cs typeface="Times New Roman" pitchFamily="18" charset="0"/>
              </a:rPr>
              <a:t>at (a) </a:t>
            </a:r>
            <a:r>
              <a:rPr lang="en-US" sz="1400" b="1" u="sng" dirty="0" smtClean="0">
                <a:latin typeface="Times New Roman" pitchFamily="18" charset="0"/>
                <a:cs typeface="Times New Roman" pitchFamily="18" charset="0"/>
              </a:rPr>
              <a:t>750ºC </a:t>
            </a:r>
            <a:r>
              <a:rPr lang="en-US" sz="1400" b="1" u="sng" dirty="0">
                <a:latin typeface="Times New Roman" pitchFamily="18" charset="0"/>
                <a:cs typeface="Times New Roman" pitchFamily="18" charset="0"/>
              </a:rPr>
              <a:t>at </a:t>
            </a:r>
            <a:r>
              <a:rPr lang="en-US" sz="1400" b="1" u="sng" dirty="0" smtClean="0">
                <a:latin typeface="Times New Roman" pitchFamily="18" charset="0"/>
                <a:cs typeface="Times New Roman" pitchFamily="18" charset="0"/>
              </a:rPr>
              <a:t>400x</a:t>
            </a:r>
          </a:p>
          <a:p>
            <a:pPr algn="ctr"/>
            <a:r>
              <a:rPr lang="en-US" sz="1400" b="1" u="sng" dirty="0" smtClean="0">
                <a:latin typeface="Times New Roman" pitchFamily="18" charset="0"/>
                <a:cs typeface="Times New Roman" pitchFamily="18" charset="0"/>
              </a:rPr>
              <a:t>(</a:t>
            </a:r>
            <a:r>
              <a:rPr lang="en-US" sz="1400" b="1" u="sng" dirty="0">
                <a:latin typeface="Times New Roman" pitchFamily="18" charset="0"/>
                <a:cs typeface="Times New Roman" pitchFamily="18" charset="0"/>
              </a:rPr>
              <a:t>b) </a:t>
            </a:r>
            <a:r>
              <a:rPr lang="en-US" sz="1400" b="1" u="sng" dirty="0" smtClean="0">
                <a:latin typeface="Times New Roman" pitchFamily="18" charset="0"/>
                <a:cs typeface="Times New Roman" pitchFamily="18" charset="0"/>
              </a:rPr>
              <a:t>800ºC </a:t>
            </a:r>
            <a:r>
              <a:rPr lang="en-US" sz="1400" b="1" u="sng" dirty="0">
                <a:latin typeface="Times New Roman" pitchFamily="18" charset="0"/>
                <a:cs typeface="Times New Roman" pitchFamily="18" charset="0"/>
              </a:rPr>
              <a:t>at </a:t>
            </a:r>
            <a:r>
              <a:rPr lang="en-US" sz="1400" b="1" u="sng" dirty="0" smtClean="0">
                <a:latin typeface="Times New Roman" pitchFamily="18" charset="0"/>
                <a:cs typeface="Times New Roman" pitchFamily="18" charset="0"/>
              </a:rPr>
              <a:t>400x, followed by air cooling</a:t>
            </a:r>
            <a:endParaRPr lang="en-US" sz="1400" b="1" u="sng" dirty="0">
              <a:latin typeface="Times New Roman" pitchFamily="18" charset="0"/>
              <a:cs typeface="Times New Roman" pitchFamily="18" charset="0"/>
            </a:endParaRPr>
          </a:p>
        </p:txBody>
      </p:sp>
      <p:sp>
        <p:nvSpPr>
          <p:cNvPr id="7" name="Content Placeholder 2"/>
          <p:cNvSpPr txBox="1">
            <a:spLocks/>
          </p:cNvSpPr>
          <p:nvPr/>
        </p:nvSpPr>
        <p:spPr>
          <a:xfrm>
            <a:off x="304800" y="1086746"/>
            <a:ext cx="8229600" cy="4525963"/>
          </a:xfrm>
          <a:prstGeom prst="rect">
            <a:avLst/>
          </a:prstGeom>
        </p:spPr>
        <p:txBody>
          <a:bodyPr vert="horz" lIns="91440" tIns="45720" rIns="91440" bIns="45720" rtlCol="0">
            <a:normAutofit/>
          </a:bodyPr>
          <a:lstStyle/>
          <a:p>
            <a:pPr lvl="0" algn="just">
              <a:spcBef>
                <a:spcPct val="20000"/>
              </a:spcBef>
            </a:pPr>
            <a:endParaRPr lang="en-US" dirty="0" smtClean="0">
              <a:latin typeface="Times New Roman" pitchFamily="18" charset="0"/>
              <a:cs typeface="Times New Roman" pitchFamily="18" charset="0"/>
            </a:endParaRPr>
          </a:p>
          <a:p>
            <a:pPr lvl="0" algn="just">
              <a:spcBef>
                <a:spcPct val="20000"/>
              </a:spcBef>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optical </a:t>
            </a:r>
            <a:r>
              <a:rPr lang="en-US" dirty="0" smtClean="0">
                <a:latin typeface="Times New Roman" pitchFamily="18" charset="0"/>
                <a:cs typeface="Times New Roman" pitchFamily="18" charset="0"/>
              </a:rPr>
              <a:t>micrographs of AISI 304 obtained after electrolytic etching in 10wt% oxalic acid, are shown </a:t>
            </a:r>
            <a:r>
              <a:rPr lang="en-US" dirty="0">
                <a:latin typeface="Times New Roman" pitchFamily="18" charset="0"/>
                <a:cs typeface="Times New Roman" pitchFamily="18" charset="0"/>
              </a:rPr>
              <a:t>below in the </a:t>
            </a:r>
            <a:r>
              <a:rPr lang="en-US" dirty="0" smtClean="0">
                <a:latin typeface="Times New Roman" pitchFamily="18" charset="0"/>
                <a:cs typeface="Times New Roman" pitchFamily="18" charset="0"/>
              </a:rPr>
              <a:t>figures: </a:t>
            </a:r>
          </a:p>
          <a:p>
            <a:pPr algn="just">
              <a:spcBef>
                <a:spcPct val="20000"/>
              </a:spcBef>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a:t>
            </a:r>
            <a:r>
              <a:rPr kumimoji="0" lang="en-US"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lang="en-US" dirty="0">
                <a:latin typeface="Times New Roman" pitchFamily="18" charset="0"/>
                <a:cs typeface="Times New Roman" pitchFamily="18" charset="0"/>
              </a:rPr>
              <a:t>microstructure of </a:t>
            </a:r>
            <a:r>
              <a:rPr lang="en-US" dirty="0" smtClean="0">
                <a:latin typeface="Times New Roman" pitchFamily="18" charset="0"/>
                <a:cs typeface="Times New Roman" pitchFamily="18" charset="0"/>
              </a:rPr>
              <a:t>T 750 </a:t>
            </a:r>
            <a:r>
              <a:rPr lang="en-US" dirty="0">
                <a:latin typeface="Times New Roman" pitchFamily="18" charset="0"/>
                <a:cs typeface="Times New Roman" pitchFamily="18" charset="0"/>
              </a:rPr>
              <a:t>is characterized as dual structure </a:t>
            </a:r>
            <a:r>
              <a:rPr lang="en-US" dirty="0" smtClean="0">
                <a:latin typeface="Times New Roman" pitchFamily="18" charset="0"/>
                <a:cs typeface="Times New Roman" pitchFamily="18" charset="0"/>
              </a:rPr>
              <a:t>while that of T 800 </a:t>
            </a:r>
            <a:r>
              <a:rPr lang="en-US" dirty="0">
                <a:latin typeface="Times New Roman" pitchFamily="18" charset="0"/>
                <a:cs typeface="Times New Roman" pitchFamily="18" charset="0"/>
              </a:rPr>
              <a:t>is a ditch structure where one or more grains </a:t>
            </a:r>
            <a:r>
              <a:rPr lang="en-US" dirty="0" smtClean="0">
                <a:latin typeface="Times New Roman" pitchFamily="18" charset="0"/>
                <a:cs typeface="Times New Roman" pitchFamily="18" charset="0"/>
              </a:rPr>
              <a:t>are completely </a:t>
            </a:r>
            <a:r>
              <a:rPr lang="en-US" dirty="0">
                <a:latin typeface="Times New Roman" pitchFamily="18" charset="0"/>
                <a:cs typeface="Times New Roman" pitchFamily="18" charset="0"/>
              </a:rPr>
              <a:t>surrounded by </a:t>
            </a:r>
            <a:r>
              <a:rPr lang="en-US" dirty="0" smtClean="0">
                <a:latin typeface="Times New Roman" pitchFamily="18" charset="0"/>
                <a:cs typeface="Times New Roman" pitchFamily="18" charset="0"/>
              </a:rPr>
              <a:t>Cr</a:t>
            </a:r>
            <a:r>
              <a:rPr lang="en-US" baseline="-25000" dirty="0" smtClean="0">
                <a:latin typeface="Times New Roman" pitchFamily="18" charset="0"/>
                <a:cs typeface="Times New Roman" pitchFamily="18" charset="0"/>
              </a:rPr>
              <a:t>23</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6</a:t>
            </a:r>
            <a:r>
              <a:rPr lang="en-US" dirty="0"/>
              <a:t>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8" name="TextBox 7"/>
          <p:cNvSpPr txBox="1"/>
          <p:nvPr/>
        </p:nvSpPr>
        <p:spPr>
          <a:xfrm>
            <a:off x="2438400" y="5715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sp>
        <p:nvSpPr>
          <p:cNvPr id="9" name="TextBox 8"/>
          <p:cNvSpPr txBox="1"/>
          <p:nvPr/>
        </p:nvSpPr>
        <p:spPr>
          <a:xfrm>
            <a:off x="5943600" y="5715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11" name="TextBox 10"/>
          <p:cNvSpPr txBox="1"/>
          <p:nvPr/>
        </p:nvSpPr>
        <p:spPr>
          <a:xfrm>
            <a:off x="387927" y="886691"/>
            <a:ext cx="3422073"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pPr lvl="0">
              <a:spcBef>
                <a:spcPct val="20000"/>
              </a:spcBef>
              <a:defRPr/>
            </a:pPr>
            <a:r>
              <a:rPr lang="en-US" dirty="0" smtClean="0">
                <a:solidFill>
                  <a:schemeClr val="tx1"/>
                </a:solidFill>
              </a:rPr>
              <a:t>Oxalic acid etch test results</a:t>
            </a:r>
            <a:endParaRPr lang="en-US" dirty="0">
              <a:solidFill>
                <a:schemeClr val="tx1"/>
              </a:solidFill>
            </a:endParaRPr>
          </a:p>
        </p:txBody>
      </p:sp>
      <p:sp>
        <p:nvSpPr>
          <p:cNvPr id="13"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31</a:t>
            </a:r>
            <a:endParaRPr lang="en-US" sz="1400" b="1" dirty="0">
              <a:solidFill>
                <a:schemeClr val="tx1"/>
              </a:solidFill>
              <a:latin typeface="Times New Roman" pitchFamily="18" charset="0"/>
              <a:cs typeface="Times New Roman" pitchFamily="18" charset="0"/>
            </a:endParaRPr>
          </a:p>
        </p:txBody>
      </p:sp>
      <p:sp>
        <p:nvSpPr>
          <p:cNvPr id="14" name="TextBox 13"/>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304858493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9200"/>
            <a:ext cx="7848600" cy="4616648"/>
          </a:xfrm>
          <a:prstGeom prst="rect">
            <a:avLst/>
          </a:prstGeom>
          <a:noFill/>
        </p:spPr>
        <p:txBody>
          <a:bodyPr wrap="square" rtlCol="0">
            <a:spAutoFit/>
          </a:bodyPr>
          <a:lstStyle/>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smtClean="0">
                <a:latin typeface="Times New Roman" pitchFamily="18" charset="0"/>
                <a:cs typeface="Times New Roman" pitchFamily="18" charset="0"/>
              </a:rPr>
              <a:t>Austenitic stainless steels undergo </a:t>
            </a:r>
            <a:r>
              <a:rPr lang="en-US" dirty="0" err="1" smtClean="0">
                <a:latin typeface="Times New Roman" pitchFamily="18" charset="0"/>
                <a:cs typeface="Times New Roman" pitchFamily="18" charset="0"/>
              </a:rPr>
              <a:t>intergranular</a:t>
            </a:r>
            <a:r>
              <a:rPr lang="en-US" dirty="0" smtClean="0">
                <a:latin typeface="Times New Roman" pitchFamily="18" charset="0"/>
                <a:cs typeface="Times New Roman" pitchFamily="18" charset="0"/>
              </a:rPr>
              <a:t> corrosion, when they are heated in the range of 500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to 850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and then slowly cooled. </a:t>
            </a:r>
            <a:r>
              <a:rPr lang="en-US" dirty="0" err="1" smtClean="0">
                <a:latin typeface="Times New Roman" pitchFamily="18" charset="0"/>
                <a:cs typeface="Times New Roman" pitchFamily="18" charset="0"/>
              </a:rPr>
              <a:t>Intergranular</a:t>
            </a:r>
            <a:r>
              <a:rPr lang="en-US" dirty="0" smtClean="0">
                <a:latin typeface="Times New Roman" pitchFamily="18" charset="0"/>
                <a:cs typeface="Times New Roman" pitchFamily="18" charset="0"/>
              </a:rPr>
              <a:t> corrosion is the cause of many failures in Austenitic stainless steel which causes the material to fail in a brittle manner.</a:t>
            </a:r>
          </a:p>
          <a:p>
            <a:pPr marL="342900" indent="-342900" algn="just"/>
            <a:endParaRPr lang="en-US"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en-US" dirty="0" smtClean="0">
                <a:latin typeface="Times New Roman" pitchFamily="18" charset="0"/>
                <a:cs typeface="Times New Roman" pitchFamily="18" charset="0"/>
              </a:rPr>
              <a:t>In </a:t>
            </a:r>
            <a:r>
              <a:rPr lang="en-US" dirty="0">
                <a:latin typeface="Times New Roman" panose="02020603050405020304" pitchFamily="18" charset="0"/>
                <a:cs typeface="Times New Roman" panose="02020603050405020304" pitchFamily="18" charset="0"/>
              </a:rPr>
              <a:t>this study, the effect of tempering temperature on susceptibility to </a:t>
            </a:r>
            <a:r>
              <a:rPr lang="en-US" dirty="0" err="1">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ntergranular</a:t>
            </a:r>
            <a:r>
              <a:rPr lang="en-US" dirty="0" smtClean="0">
                <a:latin typeface="Times New Roman" panose="02020603050405020304" pitchFamily="18" charset="0"/>
                <a:cs typeface="Times New Roman" panose="02020603050405020304" pitchFamily="18" charset="0"/>
              </a:rPr>
              <a:t> corrosion has been </a:t>
            </a:r>
            <a:r>
              <a:rPr lang="en-US" dirty="0">
                <a:latin typeface="Times New Roman" panose="02020603050405020304" pitchFamily="18" charset="0"/>
                <a:cs typeface="Times New Roman" panose="02020603050405020304" pitchFamily="18" charset="0"/>
              </a:rPr>
              <a:t>examined in AISI 304 by Double loop </a:t>
            </a:r>
            <a:r>
              <a:rPr lang="en-US" dirty="0" smtClean="0">
                <a:latin typeface="Times New Roman" panose="02020603050405020304" pitchFamily="18" charset="0"/>
                <a:cs typeface="Times New Roman" panose="02020603050405020304" pitchFamily="18" charset="0"/>
              </a:rPr>
              <a:t>Electrochemical </a:t>
            </a:r>
            <a:r>
              <a:rPr lang="en-US" dirty="0" err="1">
                <a:latin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otentiokinetic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eactivation </a:t>
            </a:r>
            <a:r>
              <a:rPr lang="en-US" dirty="0">
                <a:latin typeface="Times New Roman" panose="02020603050405020304" pitchFamily="18" charset="0"/>
                <a:cs typeface="Times New Roman" panose="02020603050405020304" pitchFamily="18" charset="0"/>
              </a:rPr>
              <a:t>test according to ASTM standard G108 and microscopic examination is carried out by oxalic etch </a:t>
            </a:r>
            <a:r>
              <a:rPr lang="en-US" dirty="0" smtClean="0">
                <a:latin typeface="Times New Roman" panose="02020603050405020304" pitchFamily="18" charset="0"/>
                <a:cs typeface="Times New Roman" panose="02020603050405020304" pitchFamily="18" charset="0"/>
              </a:rPr>
              <a:t>test according to </a:t>
            </a:r>
            <a:r>
              <a:rPr lang="en-US" dirty="0">
                <a:latin typeface="Times New Roman" panose="02020603050405020304" pitchFamily="18" charset="0"/>
                <a:cs typeface="Times New Roman" panose="02020603050405020304" pitchFamily="18" charset="0"/>
              </a:rPr>
              <a:t>ASTM standard A262 Practice </a:t>
            </a:r>
            <a:r>
              <a:rPr lang="en-US" dirty="0" smtClean="0">
                <a:latin typeface="Times New Roman" panose="02020603050405020304" pitchFamily="18" charset="0"/>
                <a:cs typeface="Times New Roman" panose="02020603050405020304" pitchFamily="18" charset="0"/>
              </a:rPr>
              <a:t>A.</a:t>
            </a:r>
          </a:p>
          <a:p>
            <a:pPr marL="342900" indent="-3429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result acquired through this research showed a linear behavior between increase in temperature and the resultant corrosion of samples</a:t>
            </a:r>
            <a:r>
              <a:rPr lang="en-US" dirty="0" smtClean="0">
                <a:latin typeface="Times New Roman" panose="02020603050405020304" pitchFamily="18" charset="0"/>
                <a:cs typeface="Times New Roman" panose="02020603050405020304" pitchFamily="18" charset="0"/>
              </a:rPr>
              <a:t>.</a:t>
            </a:r>
          </a:p>
          <a:p>
            <a:pPr marL="342900" indent="-342900" algn="just"/>
            <a:endParaRPr lang="en-US" sz="2000" i="1" dirty="0" smtClean="0"/>
          </a:p>
          <a:p>
            <a:pPr marL="342900" indent="-342900" algn="just"/>
            <a:r>
              <a:rPr lang="en-US" sz="2000" i="1" dirty="0" smtClean="0"/>
              <a:t>Keywords</a:t>
            </a:r>
            <a:r>
              <a:rPr lang="en-US" sz="2000" i="1" dirty="0" smtClean="0"/>
              <a:t>:</a:t>
            </a:r>
            <a:r>
              <a:rPr lang="en-US" sz="2000" b="1" dirty="0" smtClean="0"/>
              <a:t> </a:t>
            </a:r>
            <a:r>
              <a:rPr lang="en-US" sz="2000" dirty="0" err="1" smtClean="0"/>
              <a:t>Intergranular</a:t>
            </a:r>
            <a:r>
              <a:rPr lang="en-US" sz="2000" dirty="0" smtClean="0"/>
              <a:t> Corrosion, AISI 304</a:t>
            </a:r>
            <a:r>
              <a:rPr lang="en-US" sz="2000" smtClean="0"/>
              <a:t>, DLEPR</a:t>
            </a:r>
            <a:endParaRPr lang="en-US"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088943" y="600471"/>
            <a:ext cx="3276599"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smtClean="0"/>
              <a:t>ABSTRACT</a:t>
            </a:r>
            <a:endParaRPr lang="en-US" dirty="0"/>
          </a:p>
        </p:txBody>
      </p:sp>
      <p:sp>
        <p:nvSpPr>
          <p:cNvPr id="7"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2</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2140809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828800"/>
            <a:ext cx="8229600" cy="2585323"/>
          </a:xfrm>
          <a:prstGeom prst="rect">
            <a:avLst/>
          </a:prstGeom>
          <a:noFill/>
        </p:spPr>
        <p:txBody>
          <a:bodyPr wrap="square" rtlCol="0">
            <a:spAutoFit/>
          </a:bodyPr>
          <a:lstStyle/>
          <a:p>
            <a:pPr marL="285750" lvl="0" indent="-285750" algn="just">
              <a:buFont typeface="Wingdings" pitchFamily="2" charset="2"/>
              <a:buChar char="§"/>
              <a:defRPr/>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all the above micrographs, there are several black spots present on the sample. These black spots </a:t>
            </a:r>
            <a:r>
              <a:rPr lang="en-US" dirty="0" smtClean="0">
                <a:latin typeface="Times New Roman" pitchFamily="18" charset="0"/>
                <a:cs typeface="Times New Roman" pitchFamily="18" charset="0"/>
              </a:rPr>
              <a:t>are pits </a:t>
            </a:r>
            <a:r>
              <a:rPr lang="en-US" dirty="0">
                <a:latin typeface="Times New Roman" pitchFamily="18" charset="0"/>
                <a:cs typeface="Times New Roman" pitchFamily="18" charset="0"/>
              </a:rPr>
              <a:t>on the sample. W</a:t>
            </a:r>
            <a:r>
              <a:rPr lang="en-US" dirty="0" smtClean="0">
                <a:latin typeface="Times New Roman" pitchFamily="18" charset="0"/>
                <a:cs typeface="Times New Roman" pitchFamily="18" charset="0"/>
              </a:rPr>
              <a:t>e </a:t>
            </a:r>
            <a:r>
              <a:rPr lang="en-US" dirty="0">
                <a:latin typeface="Times New Roman" pitchFamily="18" charset="0"/>
                <a:cs typeface="Times New Roman" pitchFamily="18" charset="0"/>
              </a:rPr>
              <a:t>use KSCN as an activator. It is used for breaking of passivation and to corrode the sample. Drawback of using KSCN is that it introduces pitting corrosion in the </a:t>
            </a:r>
            <a:r>
              <a:rPr lang="en-US" dirty="0" smtClean="0">
                <a:latin typeface="Times New Roman" pitchFamily="18" charset="0"/>
                <a:cs typeface="Times New Roman" pitchFamily="18" charset="0"/>
              </a:rPr>
              <a:t>sample. After oxalic etching, these pits are clearly visible</a:t>
            </a:r>
            <a:endParaRPr lang="en-US" dirty="0">
              <a:latin typeface="Times New Roman" pitchFamily="18" charset="0"/>
              <a:cs typeface="Times New Roman" pitchFamily="18" charset="0"/>
            </a:endParaRPr>
          </a:p>
          <a:p>
            <a:pPr lvl="0" algn="just">
              <a:buFont typeface="Wingdings" pitchFamily="2" charset="2"/>
              <a:buChar char="§"/>
              <a:defRPr/>
            </a:pPr>
            <a:endParaRPr lang="en-US" dirty="0" smtClean="0">
              <a:latin typeface="Times New Roman" pitchFamily="18" charset="0"/>
              <a:cs typeface="Times New Roman" pitchFamily="18" charset="0"/>
            </a:endParaRPr>
          </a:p>
          <a:p>
            <a:pPr marL="285750" indent="-285750" algn="just">
              <a:buFont typeface="Wingdings" pitchFamily="2" charset="2"/>
              <a:buChar char="§"/>
            </a:pPr>
            <a:r>
              <a:rPr lang="en-US" dirty="0" smtClean="0">
                <a:latin typeface="Times New Roman" pitchFamily="18" charset="0"/>
                <a:cs typeface="Times New Roman" pitchFamily="18" charset="0"/>
              </a:rPr>
              <a:t> It is evident from above micrographs that the carbide precipitation along grain boundary increases as step, dual and ditch structures with increasing the tempering temperature. Similar features are noticeable by the results of DLEPR test. </a:t>
            </a:r>
            <a:endParaRPr lang="en-US" dirty="0"/>
          </a:p>
        </p:txBody>
      </p:sp>
      <p:sp>
        <p:nvSpPr>
          <p:cNvPr id="8" name="TextBox 7"/>
          <p:cNvSpPr txBox="1"/>
          <p:nvPr/>
        </p:nvSpPr>
        <p:spPr>
          <a:xfrm>
            <a:off x="387927" y="1086746"/>
            <a:ext cx="4565073"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pPr lvl="0">
              <a:spcBef>
                <a:spcPct val="20000"/>
              </a:spcBef>
              <a:defRPr/>
            </a:pPr>
            <a:r>
              <a:rPr lang="en-US" dirty="0" smtClean="0">
                <a:solidFill>
                  <a:schemeClr val="tx1"/>
                </a:solidFill>
              </a:rPr>
              <a:t>Oxalic acid etch test result’s Discussion</a:t>
            </a:r>
            <a:endParaRPr lang="en-US" dirty="0">
              <a:solidFill>
                <a:schemeClr val="tx1"/>
              </a:solidFill>
            </a:endParaRPr>
          </a:p>
        </p:txBody>
      </p:sp>
      <p:sp>
        <p:nvSpPr>
          <p:cNvPr id="9"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32</a:t>
            </a:r>
            <a:endParaRPr lang="en-US" sz="1400" b="1" dirty="0">
              <a:solidFill>
                <a:schemeClr val="tx1"/>
              </a:solidFill>
              <a:latin typeface="Times New Roman" pitchFamily="18" charset="0"/>
              <a:cs typeface="Times New Roman" pitchFamily="18" charset="0"/>
            </a:endParaRPr>
          </a:p>
        </p:txBody>
      </p:sp>
      <p:sp>
        <p:nvSpPr>
          <p:cNvPr id="10" name="TextBox 9"/>
          <p:cNvSpPr txBox="1"/>
          <p:nvPr/>
        </p:nvSpPr>
        <p:spPr>
          <a:xfrm>
            <a:off x="1444756" y="152400"/>
            <a:ext cx="6556244"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RESULTS AND </a:t>
            </a:r>
            <a:r>
              <a:rPr lang="en-US" dirty="0" smtClean="0"/>
              <a:t>DISCUSSION (CONT..)</a:t>
            </a:r>
            <a:endParaRPr lang="en-US" dirty="0"/>
          </a:p>
        </p:txBody>
      </p:sp>
    </p:spTree>
    <p:extLst>
      <p:ext uri="{BB962C8B-B14F-4D97-AF65-F5344CB8AC3E}">
        <p14:creationId xmlns:p14="http://schemas.microsoft.com/office/powerpoint/2010/main" xmlns="" val="2172835829"/>
      </p:ext>
    </p:extLst>
  </p:cSld>
  <p:clrMapOvr>
    <a:masterClrMapping/>
  </p:clrMapOvr>
  <mc:AlternateContent xmlns:mc="http://schemas.openxmlformats.org/markup-compatibility/2006">
    <mc:Choice xmlns:p14="http://schemas.microsoft.com/office/powerpoint/2010/main" xmlns="" Requires="p14">
      <p:transition spd="slow" p14:dur="125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27" y="2514600"/>
            <a:ext cx="9144000" cy="1752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sz="6000" dirty="0" smtClean="0"/>
              <a:t>CONCLUSION</a:t>
            </a:r>
            <a:endParaRPr lang="en-US" sz="6000" dirty="0"/>
          </a:p>
        </p:txBody>
      </p:sp>
      <p:sp>
        <p:nvSpPr>
          <p:cNvPr id="6"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34</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24390703"/>
      </p:ext>
    </p:extLst>
  </p:cSld>
  <p:clrMapOvr>
    <a:masterClrMapping/>
  </p:clrMapOvr>
  <mc:AlternateContent xmlns:mc="http://schemas.openxmlformats.org/markup-compatibility/2006">
    <mc:Choice xmlns:p14="http://schemas.microsoft.com/office/powerpoint/2010/main" xmlns="" Requires="p14">
      <p:transition spd="slow" p14:dur="1500">
        <p14:shred/>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219200"/>
            <a:ext cx="7772400" cy="5105400"/>
          </a:xfrm>
        </p:spPr>
        <p:txBody>
          <a:bodyPr>
            <a:normAutofit fontScale="32500" lnSpcReduction="20000"/>
          </a:bodyPr>
          <a:lstStyle/>
          <a:p>
            <a:pPr marL="45720" indent="0" algn="just">
              <a:buNone/>
            </a:pPr>
            <a:r>
              <a:rPr lang="en-US" sz="7200" dirty="0" smtClean="0">
                <a:solidFill>
                  <a:schemeClr val="tx1"/>
                </a:solidFill>
                <a:latin typeface="Times New Roman" pitchFamily="18" charset="0"/>
                <a:cs typeface="Times New Roman" pitchFamily="18" charset="0"/>
              </a:rPr>
              <a:t>Based on the results obtained and the observations made during the course of this work, the following conclusions are to be made:</a:t>
            </a:r>
          </a:p>
          <a:p>
            <a:pPr algn="just">
              <a:buFont typeface="Wingdings" pitchFamily="2" charset="2"/>
              <a:buChar char="§"/>
            </a:pPr>
            <a:endParaRPr lang="en-US" sz="7200" dirty="0" smtClean="0">
              <a:solidFill>
                <a:schemeClr val="tx1"/>
              </a:solidFill>
              <a:latin typeface="Times New Roman" pitchFamily="18" charset="0"/>
              <a:cs typeface="Times New Roman" pitchFamily="18" charset="0"/>
            </a:endParaRPr>
          </a:p>
          <a:p>
            <a:pPr algn="just">
              <a:buFont typeface="Wingdings" pitchFamily="2" charset="2"/>
              <a:buChar char="§"/>
            </a:pPr>
            <a:r>
              <a:rPr lang="en-US" sz="7200" dirty="0" smtClean="0">
                <a:solidFill>
                  <a:schemeClr val="tx1"/>
                </a:solidFill>
                <a:latin typeface="Times New Roman" pitchFamily="18" charset="0"/>
                <a:cs typeface="Times New Roman" pitchFamily="18" charset="0"/>
              </a:rPr>
              <a:t>The DLEPR test results show that the degree of sensitization increases with increase in tempering temperature. The duration of 40minutes treatment is </a:t>
            </a:r>
            <a:r>
              <a:rPr lang="en-US" sz="7200" dirty="0" smtClean="0">
                <a:solidFill>
                  <a:schemeClr val="tx1"/>
                </a:solidFill>
                <a:latin typeface="Times New Roman" pitchFamily="18" charset="0"/>
                <a:cs typeface="Times New Roman" pitchFamily="18" charset="0"/>
              </a:rPr>
              <a:t>also </a:t>
            </a:r>
            <a:r>
              <a:rPr lang="en-US" sz="7200" dirty="0" smtClean="0">
                <a:solidFill>
                  <a:schemeClr val="tx1"/>
                </a:solidFill>
                <a:latin typeface="Times New Roman" pitchFamily="18" charset="0"/>
                <a:cs typeface="Times New Roman" pitchFamily="18" charset="0"/>
              </a:rPr>
              <a:t>sufficient for carbide precipitation to occur at some temperatures.</a:t>
            </a:r>
          </a:p>
          <a:p>
            <a:pPr algn="just">
              <a:buFont typeface="Wingdings" pitchFamily="2" charset="2"/>
              <a:buChar char="§"/>
            </a:pPr>
            <a:endParaRPr lang="en-US" sz="7200" dirty="0" smtClean="0">
              <a:solidFill>
                <a:schemeClr val="tx1"/>
              </a:solidFill>
              <a:latin typeface="Times New Roman" pitchFamily="18" charset="0"/>
              <a:cs typeface="Times New Roman" pitchFamily="18" charset="0"/>
            </a:endParaRPr>
          </a:p>
          <a:p>
            <a:pPr algn="just">
              <a:buFont typeface="Wingdings" pitchFamily="2" charset="2"/>
              <a:buChar char="§"/>
            </a:pPr>
            <a:r>
              <a:rPr lang="en-US" sz="7200" dirty="0" smtClean="0">
                <a:solidFill>
                  <a:schemeClr val="tx1"/>
                </a:solidFill>
                <a:latin typeface="Times New Roman" pitchFamily="18" charset="0"/>
                <a:cs typeface="Times New Roman" pitchFamily="18" charset="0"/>
              </a:rPr>
              <a:t>The microstructures obtained through oxalic etch test showed the occurrence of carbide precipitation, with the increase in tempering temperatures. Pitting corrosion was also observed because of KSCN that acts as an activator in the test solution.</a:t>
            </a:r>
          </a:p>
          <a:p>
            <a:pPr algn="just">
              <a:buFont typeface="Wingdings" pitchFamily="2" charset="2"/>
              <a:buChar char="§"/>
            </a:pPr>
            <a:endParaRPr lang="en-US" sz="7200" dirty="0" smtClean="0">
              <a:solidFill>
                <a:schemeClr val="tx1"/>
              </a:solidFill>
              <a:latin typeface="Times New Roman" pitchFamily="18" charset="0"/>
              <a:cs typeface="Times New Roman" pitchFamily="18" charset="0"/>
            </a:endParaRPr>
          </a:p>
          <a:p>
            <a:pPr algn="just">
              <a:buNone/>
            </a:pPr>
            <a:endParaRPr lang="en-US" sz="7200" dirty="0" smtClean="0">
              <a:solidFill>
                <a:schemeClr val="tx1"/>
              </a:solidFill>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1800" dirty="0" smtClean="0"/>
          </a:p>
          <a:p>
            <a:endParaRPr lang="en-US" sz="1800" dirty="0"/>
          </a:p>
        </p:txBody>
      </p:sp>
      <p:sp>
        <p:nvSpPr>
          <p:cNvPr id="4" name="TextBox 3"/>
          <p:cNvSpPr txBox="1"/>
          <p:nvPr/>
        </p:nvSpPr>
        <p:spPr>
          <a:xfrm>
            <a:off x="2895600" y="193966"/>
            <a:ext cx="3200400" cy="609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CONCLUSION</a:t>
            </a:r>
          </a:p>
        </p:txBody>
      </p:sp>
      <p:sp>
        <p:nvSpPr>
          <p:cNvPr id="5"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35</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2882218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228600"/>
            <a:ext cx="35814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a:t>REFERENCES</a:t>
            </a:r>
          </a:p>
        </p:txBody>
      </p:sp>
      <p:sp>
        <p:nvSpPr>
          <p:cNvPr id="2" name="TextBox 1"/>
          <p:cNvSpPr txBox="1"/>
          <p:nvPr/>
        </p:nvSpPr>
        <p:spPr>
          <a:xfrm>
            <a:off x="685800" y="1143000"/>
            <a:ext cx="7848600" cy="830997"/>
          </a:xfrm>
          <a:prstGeom prst="rect">
            <a:avLst/>
          </a:prstGeom>
          <a:noFill/>
        </p:spPr>
        <p:txBody>
          <a:bodyPr wrap="square" rtlCol="0">
            <a:spAutoFit/>
          </a:bodyPr>
          <a:lstStyle/>
          <a:p>
            <a:pPr marL="285750" indent="-285750">
              <a:lnSpc>
                <a:spcPct val="150000"/>
              </a:lnSpc>
              <a:buFont typeface="Wingdings" pitchFamily="2" charset="2"/>
              <a:buChar char="§"/>
            </a:pPr>
            <a:endParaRPr lang="en-US" sz="1600" dirty="0" smtClean="0">
              <a:latin typeface="Times New Roman" pitchFamily="18" charset="0"/>
              <a:cs typeface="Times New Roman" pitchFamily="18" charset="0"/>
            </a:endParaRPr>
          </a:p>
          <a:p>
            <a:pPr>
              <a:lnSpc>
                <a:spcPct val="150000"/>
              </a:lnSpc>
            </a:pPr>
            <a:endParaRPr lang="en-US" sz="1600" dirty="0">
              <a:latin typeface="Times New Roman" pitchFamily="18" charset="0"/>
              <a:cs typeface="Times New Roman" pitchFamily="18" charset="0"/>
            </a:endParaRPr>
          </a:p>
        </p:txBody>
      </p:sp>
      <p:sp>
        <p:nvSpPr>
          <p:cNvPr id="5"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36</a:t>
            </a:r>
            <a:endParaRPr lang="en-US" sz="1400" b="1" dirty="0">
              <a:solidFill>
                <a:schemeClr val="tx1"/>
              </a:solidFill>
              <a:latin typeface="Times New Roman" pitchFamily="18" charset="0"/>
              <a:cs typeface="Times New Roman" pitchFamily="18" charset="0"/>
            </a:endParaRPr>
          </a:p>
        </p:txBody>
      </p:sp>
      <p:sp>
        <p:nvSpPr>
          <p:cNvPr id="6" name="TextBox 5"/>
          <p:cNvSpPr txBox="1"/>
          <p:nvPr/>
        </p:nvSpPr>
        <p:spPr>
          <a:xfrm>
            <a:off x="0" y="762000"/>
            <a:ext cx="9144000" cy="5786199"/>
          </a:xfrm>
          <a:prstGeom prst="rect">
            <a:avLst/>
          </a:prstGeom>
          <a:noFill/>
        </p:spPr>
        <p:txBody>
          <a:bodyPr wrap="square" rtlCol="0">
            <a:spAutoFit/>
          </a:bodyPr>
          <a:lstStyle/>
          <a:p>
            <a:r>
              <a:rPr lang="en-US" sz="1600" dirty="0" smtClean="0"/>
              <a:t>[</a:t>
            </a:r>
            <a:r>
              <a:rPr lang="en-US" sz="1600" dirty="0" smtClean="0">
                <a:latin typeface="Times New Roman" pitchFamily="18" charset="0"/>
                <a:cs typeface="Times New Roman" pitchFamily="18" charset="0"/>
              </a:rPr>
              <a:t>1] N. </a:t>
            </a:r>
            <a:r>
              <a:rPr lang="en-US" sz="1600" dirty="0" err="1" smtClean="0">
                <a:latin typeface="Times New Roman" pitchFamily="18" charset="0"/>
                <a:cs typeface="Times New Roman" pitchFamily="18" charset="0"/>
              </a:rPr>
              <a:t>Parvathavarthini</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Corrosion of Austenitic Stainless Steels: Mechanism, Mitigation and Monitoring, ed. by H. S. </a:t>
            </a:r>
            <a:r>
              <a:rPr lang="en-US" sz="1600" i="1" dirty="0" err="1" smtClean="0">
                <a:latin typeface="Times New Roman" pitchFamily="18" charset="0"/>
                <a:cs typeface="Times New Roman" pitchFamily="18" charset="0"/>
              </a:rPr>
              <a:t>Khatak</a:t>
            </a:r>
            <a:r>
              <a:rPr lang="en-US" sz="1600" i="1" dirty="0" smtClean="0">
                <a:latin typeface="Times New Roman" pitchFamily="18" charset="0"/>
                <a:cs typeface="Times New Roman" pitchFamily="18" charset="0"/>
              </a:rPr>
              <a:t> and </a:t>
            </a:r>
            <a:r>
              <a:rPr lang="en-US" sz="1600" i="1" dirty="0" err="1" smtClean="0">
                <a:latin typeface="Times New Roman" pitchFamily="18" charset="0"/>
                <a:cs typeface="Times New Roman" pitchFamily="18" charset="0"/>
              </a:rPr>
              <a:t>Baldev</a:t>
            </a:r>
            <a:r>
              <a:rPr lang="en-US" sz="1600" i="1" dirty="0" smtClean="0">
                <a:latin typeface="Times New Roman" pitchFamily="18" charset="0"/>
                <a:cs typeface="Times New Roman" pitchFamily="18" charset="0"/>
              </a:rPr>
              <a:t> Raj</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Woodhead</a:t>
            </a:r>
            <a:r>
              <a:rPr lang="en-US" sz="1600" dirty="0" smtClean="0">
                <a:latin typeface="Times New Roman" pitchFamily="18" charset="0"/>
                <a:cs typeface="Times New Roman" pitchFamily="18" charset="0"/>
              </a:rPr>
              <a:t> Publishing House, Cambridge, England, (2002), 287.</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[2] </a:t>
            </a:r>
            <a:r>
              <a:rPr lang="en-US" sz="1600" dirty="0" err="1" smtClean="0">
                <a:latin typeface="Times New Roman" pitchFamily="18" charset="0"/>
                <a:cs typeface="Times New Roman" pitchFamily="18" charset="0"/>
              </a:rPr>
              <a:t>Aydogdu</a:t>
            </a:r>
            <a:r>
              <a:rPr lang="en-US" sz="1600" dirty="0" smtClean="0">
                <a:latin typeface="Times New Roman" pitchFamily="18" charset="0"/>
                <a:cs typeface="Times New Roman" pitchFamily="18" charset="0"/>
              </a:rPr>
              <a:t>, G.H., 2004. Determination of Susceptibility to </a:t>
            </a:r>
            <a:r>
              <a:rPr lang="en-US" sz="1600" dirty="0" err="1" smtClean="0">
                <a:latin typeface="Times New Roman" pitchFamily="18" charset="0"/>
                <a:cs typeface="Times New Roman" pitchFamily="18" charset="0"/>
              </a:rPr>
              <a:t>Intergranular</a:t>
            </a:r>
            <a:r>
              <a:rPr lang="en-US" sz="1600" dirty="0" smtClean="0">
                <a:latin typeface="Times New Roman" pitchFamily="18" charset="0"/>
                <a:cs typeface="Times New Roman" pitchFamily="18" charset="0"/>
              </a:rPr>
              <a:t> Corrosion in AISI 304l and 316l Type Stainless Steels, </a:t>
            </a:r>
            <a:r>
              <a:rPr lang="en-US" sz="1600" i="1" dirty="0" smtClean="0">
                <a:latin typeface="Times New Roman" pitchFamily="18" charset="0"/>
                <a:cs typeface="Times New Roman" pitchFamily="18" charset="0"/>
              </a:rPr>
              <a:t>Journal of Corrosion science 48 (2006) 3565–3583.</a:t>
            </a:r>
          </a:p>
          <a:p>
            <a:endParaRPr lang="en-US" sz="1600" dirty="0" smtClean="0">
              <a:latin typeface="Times New Roman" pitchFamily="18" charset="0"/>
              <a:cs typeface="Times New Roman" pitchFamily="18" charset="0"/>
            </a:endParaRPr>
          </a:p>
          <a:p>
            <a:pPr fontAlgn="base"/>
            <a:r>
              <a:rPr lang="en-US" sz="1600" dirty="0" smtClean="0">
                <a:latin typeface="Times New Roman" pitchFamily="18" charset="0"/>
                <a:cs typeface="Times New Roman" pitchFamily="18" charset="0"/>
              </a:rPr>
              <a:t>[3] ASTM G108: Standard Test Method for Electrochemical Reactivation (EPR) for Detecting Sensitization of AISI Type 304 and 304L Stainless Steels.</a:t>
            </a:r>
          </a:p>
          <a:p>
            <a:pPr fontAlgn="base"/>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[4] Michael F. Mc </a:t>
            </a:r>
            <a:r>
              <a:rPr lang="en-US" sz="1600" dirty="0" err="1" smtClean="0">
                <a:latin typeface="Times New Roman" pitchFamily="18" charset="0"/>
                <a:cs typeface="Times New Roman" pitchFamily="18" charset="0"/>
              </a:rPr>
              <a:t>Guire</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Stainless steel for design engineers, American Society for Metals</a:t>
            </a:r>
            <a:r>
              <a:rPr lang="en-US" sz="1600" dirty="0" smtClean="0">
                <a:latin typeface="Times New Roman" pitchFamily="18" charset="0"/>
                <a:cs typeface="Times New Roman" pitchFamily="18" charset="0"/>
              </a:rPr>
              <a:t>, Metals Park, OH,2008.p.76-77.</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Schluter</a:t>
            </a:r>
            <a:r>
              <a:rPr lang="en-US" sz="1600" dirty="0" smtClean="0">
                <a:latin typeface="Times New Roman" pitchFamily="18" charset="0"/>
                <a:cs typeface="Times New Roman" pitchFamily="18" charset="0"/>
              </a:rPr>
              <a:t>, J.M., </a:t>
            </a:r>
            <a:r>
              <a:rPr lang="en-US" sz="1600" dirty="0" err="1" smtClean="0">
                <a:latin typeface="Times New Roman" pitchFamily="18" charset="0"/>
                <a:cs typeface="Times New Roman" pitchFamily="18" charset="0"/>
              </a:rPr>
              <a:t>Chivinsky</a:t>
            </a:r>
            <a:r>
              <a:rPr lang="en-US" sz="1600" dirty="0" smtClean="0">
                <a:latin typeface="Times New Roman" pitchFamily="18" charset="0"/>
                <a:cs typeface="Times New Roman" pitchFamily="18" charset="0"/>
              </a:rPr>
              <a:t>, J.A., 1985. ASTM A 262, in: Laboratory Corrosion Tests and Standards: A Symposium by ASTM Committee G-1 on Corrosion of Metals, Babel Harbor, FL 14-16 Nov. 1993. p. 455.</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[6] </a:t>
            </a:r>
            <a:r>
              <a:rPr lang="en-US" sz="1600" dirty="0" err="1" smtClean="0">
                <a:latin typeface="Times New Roman" pitchFamily="18" charset="0"/>
                <a:cs typeface="Times New Roman" pitchFamily="18" charset="0"/>
              </a:rPr>
              <a:t>Leiva-García</a:t>
            </a:r>
            <a:r>
              <a:rPr lang="en-US" sz="1600" dirty="0" smtClean="0">
                <a:latin typeface="Times New Roman" pitchFamily="18" charset="0"/>
                <a:cs typeface="Times New Roman" pitchFamily="18" charset="0"/>
              </a:rPr>
              <a:t>, R., </a:t>
            </a:r>
            <a:r>
              <a:rPr lang="en-US" sz="1600" dirty="0" err="1" smtClean="0">
                <a:latin typeface="Times New Roman" pitchFamily="18" charset="0"/>
                <a:cs typeface="Times New Roman" pitchFamily="18" charset="0"/>
              </a:rPr>
              <a:t>Muñoz-Portero</a:t>
            </a:r>
            <a:r>
              <a:rPr lang="en-US" sz="1600" dirty="0" smtClean="0">
                <a:latin typeface="Times New Roman" pitchFamily="18" charset="0"/>
                <a:cs typeface="Times New Roman" pitchFamily="18" charset="0"/>
              </a:rPr>
              <a:t>, M.J., </a:t>
            </a:r>
            <a:r>
              <a:rPr lang="en-US" sz="1600" dirty="0" err="1" smtClean="0">
                <a:latin typeface="Times New Roman" pitchFamily="18" charset="0"/>
                <a:cs typeface="Times New Roman" pitchFamily="18" charset="0"/>
              </a:rPr>
              <a:t>García-Antón</a:t>
            </a:r>
            <a:r>
              <a:rPr lang="en-US" sz="1600" dirty="0" smtClean="0">
                <a:latin typeface="Times New Roman" pitchFamily="18" charset="0"/>
                <a:cs typeface="Times New Roman" pitchFamily="18" charset="0"/>
              </a:rPr>
              <a:t>, J., 2011. In-Situ Study of Single and Double Loop Reactivation Methods during the Characterization of the Degree of Sensitization of a Duplex Stainless Steel (UNS 1.4462) Using a </a:t>
            </a:r>
            <a:r>
              <a:rPr lang="en-US" sz="1600" dirty="0" err="1" smtClean="0">
                <a:latin typeface="Times New Roman" pitchFamily="18" charset="0"/>
                <a:cs typeface="Times New Roman" pitchFamily="18" charset="0"/>
              </a:rPr>
              <a:t>Minicell</a:t>
            </a:r>
            <a:r>
              <a:rPr lang="en-US" sz="1600" dirty="0" smtClean="0">
                <a:latin typeface="Times New Roman" pitchFamily="18" charset="0"/>
                <a:cs typeface="Times New Roman" pitchFamily="18" charset="0"/>
              </a:rPr>
              <a:t> and a </a:t>
            </a:r>
            <a:r>
              <a:rPr lang="en-US" sz="1600" dirty="0" err="1" smtClean="0">
                <a:latin typeface="Times New Roman" pitchFamily="18" charset="0"/>
                <a:cs typeface="Times New Roman" pitchFamily="18" charset="0"/>
              </a:rPr>
              <a:t>Confocal</a:t>
            </a:r>
            <a:r>
              <a:rPr lang="en-US" sz="1600" dirty="0" smtClean="0">
                <a:latin typeface="Times New Roman" pitchFamily="18" charset="0"/>
                <a:cs typeface="Times New Roman" pitchFamily="18" charset="0"/>
              </a:rPr>
              <a:t> Microscope. </a:t>
            </a:r>
            <a:r>
              <a:rPr lang="en-US" sz="1600" i="1" dirty="0" smtClean="0">
                <a:latin typeface="Times New Roman" pitchFamily="18" charset="0"/>
                <a:cs typeface="Times New Roman" pitchFamily="18" charset="0"/>
              </a:rPr>
              <a:t>Int. J. </a:t>
            </a:r>
            <a:r>
              <a:rPr lang="en-US" sz="1600" i="1" dirty="0" err="1" smtClean="0">
                <a:latin typeface="Times New Roman" pitchFamily="18" charset="0"/>
                <a:cs typeface="Times New Roman" pitchFamily="18" charset="0"/>
              </a:rPr>
              <a:t>Electrochem</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Sci</a:t>
            </a:r>
            <a:r>
              <a:rPr lang="en-US" sz="1600" i="1" dirty="0" smtClean="0">
                <a:latin typeface="Times New Roman" pitchFamily="18" charset="0"/>
                <a:cs typeface="Times New Roman" pitchFamily="18" charset="0"/>
              </a:rPr>
              <a:t> 6, 830–846.</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[7] </a:t>
            </a:r>
            <a:r>
              <a:rPr lang="en-US" sz="1600" dirty="0" err="1" smtClean="0">
                <a:latin typeface="Times New Roman" pitchFamily="18" charset="0"/>
                <a:cs typeface="Times New Roman" pitchFamily="18" charset="0"/>
              </a:rPr>
              <a:t>Afolabi</a:t>
            </a:r>
            <a:r>
              <a:rPr lang="en-US" sz="1600" dirty="0" smtClean="0">
                <a:latin typeface="Times New Roman" pitchFamily="18" charset="0"/>
                <a:cs typeface="Times New Roman" pitchFamily="18" charset="0"/>
              </a:rPr>
              <a:t>, A.S., </a:t>
            </a:r>
            <a:r>
              <a:rPr lang="en-US" sz="1600" dirty="0" err="1" smtClean="0">
                <a:latin typeface="Times New Roman" pitchFamily="18" charset="0"/>
                <a:cs typeface="Times New Roman" pitchFamily="18" charset="0"/>
              </a:rPr>
              <a:t>Potgieter</a:t>
            </a:r>
            <a:r>
              <a:rPr lang="en-US" sz="1600" dirty="0" smtClean="0">
                <a:latin typeface="Times New Roman" pitchFamily="18" charset="0"/>
                <a:cs typeface="Times New Roman" pitchFamily="18" charset="0"/>
              </a:rPr>
              <a:t>, J.H., </a:t>
            </a:r>
            <a:r>
              <a:rPr lang="en-US" sz="1600" dirty="0" err="1" smtClean="0">
                <a:latin typeface="Times New Roman" pitchFamily="18" charset="0"/>
                <a:cs typeface="Times New Roman" pitchFamily="18" charset="0"/>
              </a:rPr>
              <a:t>Abdulkareem</a:t>
            </a:r>
            <a:r>
              <a:rPr lang="en-US" sz="1600" dirty="0" smtClean="0">
                <a:latin typeface="Times New Roman" pitchFamily="18" charset="0"/>
                <a:cs typeface="Times New Roman" pitchFamily="18" charset="0"/>
              </a:rPr>
              <a:t>, A.S., </a:t>
            </a:r>
            <a:r>
              <a:rPr lang="en-US" sz="1600" dirty="0" err="1" smtClean="0">
                <a:latin typeface="Times New Roman" pitchFamily="18" charset="0"/>
                <a:cs typeface="Times New Roman" pitchFamily="18" charset="0"/>
              </a:rPr>
              <a:t>Fungura</a:t>
            </a:r>
            <a:r>
              <a:rPr lang="en-US" sz="1600" dirty="0" smtClean="0">
                <a:latin typeface="Times New Roman" pitchFamily="18" charset="0"/>
                <a:cs typeface="Times New Roman" pitchFamily="18" charset="0"/>
              </a:rPr>
              <a:t>, N., 2011. Effect of tempering temperature and time on the corrosion behavior of 304 and 316 austenitic stainless steels in oxalic acid.</a:t>
            </a:r>
            <a:r>
              <a:rPr lang="en-US" sz="1600" b="1"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International Science Index Vol:5, No:7, 2011 waset.org/Publication/518</a:t>
            </a:r>
            <a:endParaRPr lang="en-US" sz="1600" dirty="0" smtClean="0">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wner\My Documents\Downloads\thnky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1406857"/>
            <a:ext cx="396240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37</a:t>
            </a:r>
            <a:endParaRPr lang="en-US" sz="1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dirty="0"/>
          </a:p>
        </p:txBody>
      </p:sp>
      <p:pic>
        <p:nvPicPr>
          <p:cNvPr id="53250" name="Picture 2" descr="https://encrypted-tbn0.gstatic.com/images?q=tbn:ANd9GcSJSwMuj2vwkrdKZit2tlIfYDUpjbW4SibVfAaynaOlz5pLMba7Cg"/>
          <p:cNvPicPr>
            <a:picLocks noChangeAspect="1" noChangeArrowheads="1"/>
          </p:cNvPicPr>
          <p:nvPr/>
        </p:nvPicPr>
        <p:blipFill>
          <a:blip r:embed="rId2" cstate="print"/>
          <a:srcRect/>
          <a:stretch>
            <a:fillRect/>
          </a:stretch>
        </p:blipFill>
        <p:spPr bwMode="auto">
          <a:xfrm>
            <a:off x="990600" y="381000"/>
            <a:ext cx="6972300" cy="4648200"/>
          </a:xfrm>
          <a:prstGeom prst="rect">
            <a:avLst/>
          </a:prstGeom>
          <a:noFill/>
        </p:spPr>
      </p:pic>
      <p:sp>
        <p:nvSpPr>
          <p:cNvPr id="4" name="TextBox 3"/>
          <p:cNvSpPr txBox="1"/>
          <p:nvPr/>
        </p:nvSpPr>
        <p:spPr>
          <a:xfrm>
            <a:off x="762000" y="5257800"/>
            <a:ext cx="68580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Questions may now be asked </a:t>
            </a:r>
            <a:endParaRPr lang="en-US" sz="32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7" y="2514600"/>
            <a:ext cx="9144000" cy="175260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sz="6000" dirty="0" smtClean="0"/>
              <a:t>INTRODUCTION</a:t>
            </a:r>
            <a:endParaRPr lang="en-US" sz="6000" dirty="0"/>
          </a:p>
        </p:txBody>
      </p:sp>
      <p:sp>
        <p:nvSpPr>
          <p:cNvPr id="5"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4</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36319826"/>
      </p:ext>
    </p:extLst>
  </p:cSld>
  <p:clrMapOvr>
    <a:masterClrMapping/>
  </p:clrMapOvr>
  <mc:AlternateContent xmlns:mc="http://schemas.openxmlformats.org/markup-compatibility/2006">
    <mc:Choice xmlns:p14="http://schemas.microsoft.com/office/powerpoint/2010/main" xmlns="" Requires="p14">
      <p:transition spd="med">
        <p14:reveal/>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9433" y="1826258"/>
            <a:ext cx="5000767" cy="3416320"/>
          </a:xfrm>
          <a:prstGeom prst="rect">
            <a:avLst/>
          </a:prstGeom>
          <a:noFill/>
        </p:spPr>
        <p:txBody>
          <a:bodyPr wrap="square" rtlCol="0">
            <a:spAutoFit/>
          </a:bodyPr>
          <a:lstStyle/>
          <a:p>
            <a:endParaRPr lang="en-US" dirty="0"/>
          </a:p>
          <a:p>
            <a:pPr algn="just"/>
            <a:r>
              <a:rPr lang="en-US" dirty="0" smtClean="0">
                <a:latin typeface="Times New Roman" panose="02020603050405020304" pitchFamily="18" charset="0"/>
                <a:cs typeface="Times New Roman" panose="02020603050405020304" pitchFamily="18" charset="0"/>
              </a:rPr>
              <a:t>The grade selected for this study is AISI 304SS</a:t>
            </a:r>
          </a:p>
          <a:p>
            <a:pPr algn="just">
              <a:buFont typeface="Arial" pitchFamily="34" charset="0"/>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a general purpose steel, cost effective,  contains higher carbon content (0.065%) which aids in the research work for better sensitization evaluation</a:t>
            </a:r>
          </a:p>
          <a:p>
            <a:pPr algn="just">
              <a:buFont typeface="Arial" pitchFamily="34" charset="0"/>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exposure, </a:t>
            </a:r>
            <a:r>
              <a:rPr lang="en-US" dirty="0">
                <a:latin typeface="Times New Roman" panose="02020603050405020304" pitchFamily="18" charset="0"/>
                <a:cs typeface="Times New Roman" panose="02020603050405020304" pitchFamily="18" charset="0"/>
              </a:rPr>
              <a:t>in the temperature range of </a:t>
            </a:r>
            <a:r>
              <a:rPr lang="en-US" dirty="0" smtClean="0">
                <a:latin typeface="Times New Roman" panose="02020603050405020304" pitchFamily="18" charset="0"/>
                <a:cs typeface="Times New Roman" panose="02020603050405020304" pitchFamily="18" charset="0"/>
              </a:rPr>
              <a:t>450-850°C leads </a:t>
            </a:r>
            <a:r>
              <a:rPr lang="en-US" dirty="0">
                <a:latin typeface="Times New Roman" panose="02020603050405020304" pitchFamily="18" charset="0"/>
                <a:cs typeface="Times New Roman" panose="02020603050405020304" pitchFamily="18" charset="0"/>
              </a:rPr>
              <a:t>to the grain boundary precipitation of chromium rich carbides Cr23C6 and to </a:t>
            </a:r>
            <a:r>
              <a:rPr lang="en-US" dirty="0" smtClean="0">
                <a:latin typeface="Times New Roman" panose="02020603050405020304" pitchFamily="18" charset="0"/>
                <a:cs typeface="Times New Roman" panose="02020603050405020304" pitchFamily="18" charset="0"/>
              </a:rPr>
              <a:t>the formation of chromium depletion regions</a:t>
            </a:r>
          </a:p>
        </p:txBody>
      </p:sp>
      <p:sp>
        <p:nvSpPr>
          <p:cNvPr id="8" name="TextBox 7"/>
          <p:cNvSpPr txBox="1"/>
          <p:nvPr/>
        </p:nvSpPr>
        <p:spPr>
          <a:xfrm>
            <a:off x="409433" y="1179731"/>
            <a:ext cx="4314967"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AUSTENITIC STAINLESS STEEL</a:t>
            </a:r>
          </a:p>
        </p:txBody>
      </p:sp>
      <p:pic>
        <p:nvPicPr>
          <p:cNvPr id="2052" name="Picture 4" descr="Seamless Austenitic Stainless Steel Tub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91034" y="1795551"/>
            <a:ext cx="3324366" cy="3324366"/>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996558" y="5088689"/>
            <a:ext cx="2513317" cy="307777"/>
          </a:xfrm>
          <a:prstGeom prst="rect">
            <a:avLst/>
          </a:prstGeom>
        </p:spPr>
        <p:txBody>
          <a:bodyPr wrap="none">
            <a:spAutoFit/>
          </a:bodyPr>
          <a:lstStyle/>
          <a:p>
            <a:pPr algn="ctr"/>
            <a:r>
              <a:rPr lang="en-US" sz="1400" b="1" u="sng" dirty="0">
                <a:latin typeface="Times New Roman" pitchFamily="18" charset="0"/>
                <a:cs typeface="Times New Roman" pitchFamily="18" charset="0"/>
              </a:rPr>
              <a:t>Austenitic Stainless Steel Tube</a:t>
            </a:r>
          </a:p>
        </p:txBody>
      </p:sp>
      <p:sp>
        <p:nvSpPr>
          <p:cNvPr id="11"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6</a:t>
            </a:r>
            <a:endParaRPr lang="en-US" sz="1400" b="1" dirty="0">
              <a:solidFill>
                <a:schemeClr val="tx1"/>
              </a:solidFill>
              <a:latin typeface="Times New Roman" pitchFamily="18" charset="0"/>
              <a:cs typeface="Times New Roman" pitchFamily="18" charset="0"/>
            </a:endParaRPr>
          </a:p>
        </p:txBody>
      </p:sp>
      <p:sp>
        <p:nvSpPr>
          <p:cNvPr id="12" name="TextBox 11"/>
          <p:cNvSpPr txBox="1"/>
          <p:nvPr/>
        </p:nvSpPr>
        <p:spPr>
          <a:xfrm>
            <a:off x="2007072" y="228600"/>
            <a:ext cx="48387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smtClean="0"/>
              <a:t>INTRODUCTION (CONT..)</a:t>
            </a:r>
            <a:endParaRPr lang="en-US" dirty="0"/>
          </a:p>
        </p:txBody>
      </p:sp>
    </p:spTree>
    <p:extLst>
      <p:ext uri="{BB962C8B-B14F-4D97-AF65-F5344CB8AC3E}">
        <p14:creationId xmlns:p14="http://schemas.microsoft.com/office/powerpoint/2010/main" xmlns="" val="1417080889"/>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433" y="1179731"/>
            <a:ext cx="4314967"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p>
            <a:pPr algn="ctr">
              <a:defRPr/>
            </a:pPr>
            <a:r>
              <a:rPr lang="en-US" sz="2000" b="1" dirty="0" smtClean="0">
                <a:solidFill>
                  <a:srgbClr val="000000"/>
                </a:solidFill>
                <a:latin typeface="Times New Roman" pitchFamily="18" charset="0"/>
                <a:cs typeface="Times New Roman" pitchFamily="18" charset="0"/>
              </a:rPr>
              <a:t>INTERGRANULAR CORROSION</a:t>
            </a:r>
            <a:endParaRPr lang="en-US" sz="2000" b="1" dirty="0">
              <a:solidFill>
                <a:srgbClr val="000000"/>
              </a:solidFill>
              <a:latin typeface="Times New Roman" pitchFamily="18" charset="0"/>
              <a:cs typeface="Times New Roman" pitchFamily="18" charset="0"/>
            </a:endParaRPr>
          </a:p>
        </p:txBody>
      </p:sp>
      <p:sp>
        <p:nvSpPr>
          <p:cNvPr id="7" name="TextBox 6"/>
          <p:cNvSpPr txBox="1"/>
          <p:nvPr/>
        </p:nvSpPr>
        <p:spPr>
          <a:xfrm>
            <a:off x="409433" y="1752600"/>
            <a:ext cx="8458200" cy="2585323"/>
          </a:xfrm>
          <a:prstGeom prst="rect">
            <a:avLst/>
          </a:prstGeom>
          <a:noFill/>
        </p:spPr>
        <p:txBody>
          <a:bodyPr wrap="square" rtlCol="0">
            <a:spAutoFit/>
          </a:bodyPr>
          <a:lstStyle/>
          <a:p>
            <a:r>
              <a:rPr lang="en-US" dirty="0" err="1" smtClean="0">
                <a:latin typeface="Times New Roman" pitchFamily="18" charset="0"/>
                <a:cs typeface="Times New Roman" pitchFamily="18" charset="0"/>
              </a:rPr>
              <a:t>Intergranular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corrosion is a form of relatively </a:t>
            </a:r>
            <a:r>
              <a:rPr lang="en-US" dirty="0" smtClean="0">
                <a:latin typeface="Times New Roman" pitchFamily="18" charset="0"/>
                <a:cs typeface="Times New Roman" pitchFamily="18" charset="0"/>
              </a:rPr>
              <a:t>rapid and </a:t>
            </a:r>
            <a:r>
              <a:rPr lang="en-US" dirty="0" err="1" smtClean="0">
                <a:latin typeface="Times New Roman" pitchFamily="18" charset="0"/>
                <a:cs typeface="Times New Roman" pitchFamily="18" charset="0"/>
              </a:rPr>
              <a:t>localised</a:t>
            </a:r>
            <a:r>
              <a:rPr lang="en-US" dirty="0" smtClean="0">
                <a:latin typeface="Times New Roman" pitchFamily="18" charset="0"/>
                <a:cs typeface="Times New Roman" pitchFamily="18" charset="0"/>
              </a:rPr>
              <a:t> corrosion </a:t>
            </a:r>
            <a:r>
              <a:rPr lang="en-US" dirty="0">
                <a:latin typeface="Times New Roman" pitchFamily="18" charset="0"/>
                <a:cs typeface="Times New Roman" pitchFamily="18" charset="0"/>
              </a:rPr>
              <a:t>associated with a </a:t>
            </a:r>
            <a:r>
              <a:rPr lang="en-US" dirty="0" smtClean="0">
                <a:latin typeface="Times New Roman" pitchFamily="18" charset="0"/>
                <a:cs typeface="Times New Roman" pitchFamily="18" charset="0"/>
              </a:rPr>
              <a:t>defective microstructure containing </a:t>
            </a:r>
            <a:r>
              <a:rPr lang="en-US" dirty="0">
                <a:latin typeface="Times New Roman" pitchFamily="18" charset="0"/>
                <a:cs typeface="Times New Roman" pitchFamily="18" charset="0"/>
              </a:rPr>
              <a:t>carbide </a:t>
            </a:r>
            <a:r>
              <a:rPr lang="en-US" dirty="0" smtClean="0">
                <a:latin typeface="Times New Roman" pitchFamily="18" charset="0"/>
                <a:cs typeface="Times New Roman" pitchFamily="18" charset="0"/>
              </a:rPr>
              <a:t>precipitates</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gathering of carbide precipitates along grain boundaries leads to the susceptibility to corrosion attack due to depletion of chromium adjacent to the grain boundary region. This phenomena is called as sensitization</a:t>
            </a:r>
          </a:p>
          <a:p>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effects of </a:t>
            </a:r>
            <a:r>
              <a:rPr lang="en-US" dirty="0" err="1" smtClean="0">
                <a:latin typeface="Times New Roman" pitchFamily="18" charset="0"/>
                <a:cs typeface="Times New Roman" pitchFamily="18" charset="0"/>
              </a:rPr>
              <a:t>intergranular</a:t>
            </a:r>
            <a:r>
              <a:rPr lang="en-US" dirty="0" smtClean="0">
                <a:latin typeface="Times New Roman" pitchFamily="18" charset="0"/>
                <a:cs typeface="Times New Roman" pitchFamily="18" charset="0"/>
              </a:rPr>
              <a:t> corrosion can also lead to </a:t>
            </a:r>
            <a:r>
              <a:rPr lang="en-US" dirty="0" err="1" smtClean="0">
                <a:latin typeface="Times New Roman" pitchFamily="18" charset="0"/>
                <a:cs typeface="Times New Roman" pitchFamily="18" charset="0"/>
              </a:rPr>
              <a:t>intergranular</a:t>
            </a:r>
            <a:r>
              <a:rPr lang="en-US" dirty="0" smtClean="0">
                <a:latin typeface="Times New Roman" pitchFamily="18" charset="0"/>
                <a:cs typeface="Times New Roman" pitchFamily="18" charset="0"/>
              </a:rPr>
              <a:t> stress corrosion cracking</a:t>
            </a:r>
          </a:p>
        </p:txBody>
      </p:sp>
      <p:sp>
        <p:nvSpPr>
          <p:cNvPr id="9" name="TextBox 8"/>
          <p:cNvSpPr txBox="1"/>
          <p:nvPr/>
        </p:nvSpPr>
        <p:spPr>
          <a:xfrm>
            <a:off x="2819400" y="304800"/>
            <a:ext cx="35814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smtClean="0"/>
              <a:t>INTRODUCTION</a:t>
            </a:r>
            <a:endParaRPr lang="en-US" dirty="0"/>
          </a:p>
        </p:txBody>
      </p:sp>
      <p:pic>
        <p:nvPicPr>
          <p:cNvPr id="11" name="Picture 10" descr="grain boundary precipitate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1516" y="4490322"/>
            <a:ext cx="2590800" cy="1910477"/>
          </a:xfrm>
          <a:prstGeom prst="rect">
            <a:avLst/>
          </a:prstGeom>
          <a:noFill/>
          <a:ln w="9525">
            <a:solidFill>
              <a:schemeClr val="tx1"/>
            </a:solidFill>
          </a:ln>
        </p:spPr>
      </p:pic>
      <p:sp>
        <p:nvSpPr>
          <p:cNvPr id="12" name="TextBox 8"/>
          <p:cNvSpPr txBox="1"/>
          <p:nvPr/>
        </p:nvSpPr>
        <p:spPr>
          <a:xfrm>
            <a:off x="1547884" y="6400800"/>
            <a:ext cx="2057400" cy="307777"/>
          </a:xfrm>
          <a:prstGeom prst="rect">
            <a:avLst/>
          </a:prstGeom>
          <a:noFill/>
        </p:spPr>
        <p:txBody>
          <a:bodyPr wrap="square" rtlCol="0">
            <a:spAutoFit/>
          </a:bodyPr>
          <a:lstStyle>
            <a:defPPr>
              <a:defRPr lang="en-US"/>
            </a:defPPr>
            <a:lvl1pPr algn="ctr">
              <a:defRPr sz="1400" b="1" u="sng">
                <a:latin typeface="Times New Roman" panose="02020603050405020304" pitchFamily="18" charset="0"/>
                <a:cs typeface="Times New Roman" panose="02020603050405020304" pitchFamily="18" charset="0"/>
              </a:defRPr>
            </a:lvl1pPr>
          </a:lstStyle>
          <a:p>
            <a:r>
              <a:rPr lang="en-US" dirty="0"/>
              <a:t>Carbide precipitates</a:t>
            </a:r>
          </a:p>
        </p:txBody>
      </p:sp>
      <p:pic>
        <p:nvPicPr>
          <p:cNvPr id="14" name="Picture 13" descr="http://nuclearpowertraining.tpub.com/h1015v1/img/h1015v1_135_1.jpg"/>
          <p:cNvPicPr>
            <a:picLocks noChangeArrowheads="1"/>
          </p:cNvPicPr>
          <p:nvPr/>
        </p:nvPicPr>
        <p:blipFill>
          <a:blip r:embed="rId3" cstate="print"/>
          <a:srcRect r="13767" b="3645"/>
          <a:stretch>
            <a:fillRect/>
          </a:stretch>
        </p:blipFill>
        <p:spPr bwMode="auto">
          <a:xfrm>
            <a:off x="4267200" y="4165445"/>
            <a:ext cx="3962400" cy="2235354"/>
          </a:xfrm>
          <a:prstGeom prst="rect">
            <a:avLst/>
          </a:prstGeom>
          <a:noFill/>
          <a:ln w="9525">
            <a:solidFill>
              <a:schemeClr val="tx1"/>
            </a:solidFill>
          </a:ln>
        </p:spPr>
      </p:pic>
      <p:sp>
        <p:nvSpPr>
          <p:cNvPr id="2" name="Rectangle 1"/>
          <p:cNvSpPr/>
          <p:nvPr/>
        </p:nvSpPr>
        <p:spPr>
          <a:xfrm>
            <a:off x="4495549" y="6406407"/>
            <a:ext cx="3502755"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Crack propagating through depleted zones </a:t>
            </a:r>
          </a:p>
        </p:txBody>
      </p:sp>
      <p:sp>
        <p:nvSpPr>
          <p:cNvPr id="15" name="Slide Number Placeholder 3"/>
          <p:cNvSpPr>
            <a:spLocks noGrp="1"/>
          </p:cNvSpPr>
          <p:nvPr>
            <p:ph type="sldNum" sz="quarter" idx="12"/>
          </p:nvPr>
        </p:nvSpPr>
        <p:spPr>
          <a:xfrm>
            <a:off x="7848600" y="6554173"/>
            <a:ext cx="1295400" cy="288925"/>
          </a:xfrm>
        </p:spPr>
        <p:txBody>
          <a:bodyPr/>
          <a:lstStyle/>
          <a:p>
            <a:r>
              <a:rPr lang="en-US" sz="1400" dirty="0">
                <a:solidFill>
                  <a:schemeClr val="tx1"/>
                </a:solidFill>
                <a:latin typeface="Times New Roman" pitchFamily="18" charset="0"/>
                <a:cs typeface="Times New Roman" pitchFamily="18" charset="0"/>
              </a:rPr>
              <a:t>5</a:t>
            </a:r>
            <a:endParaRPr lang="en-US" sz="1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5" name="Picture 4"/>
          <p:cNvPicPr>
            <a:picLocks noChangeAspect="1" noChangeArrowheads="1"/>
          </p:cNvPicPr>
          <p:nvPr/>
        </p:nvPicPr>
        <p:blipFill>
          <a:blip r:embed="rId2" cstate="print"/>
          <a:srcRect r="33727" b="9776"/>
          <a:stretch>
            <a:fillRect/>
          </a:stretch>
        </p:blipFill>
        <p:spPr bwMode="auto">
          <a:xfrm>
            <a:off x="1447800" y="3908037"/>
            <a:ext cx="6034015" cy="2949963"/>
          </a:xfrm>
          <a:prstGeom prst="rect">
            <a:avLst/>
          </a:prstGeom>
          <a:noFill/>
          <a:ln w="9525">
            <a:solidFill>
              <a:schemeClr val="tx1"/>
            </a:solidFill>
            <a:miter lim="800000"/>
            <a:headEnd/>
            <a:tailEnd/>
          </a:ln>
          <a:effectLst/>
        </p:spPr>
      </p:pic>
      <p:sp>
        <p:nvSpPr>
          <p:cNvPr id="6" name="TextBox 5"/>
          <p:cNvSpPr txBox="1"/>
          <p:nvPr/>
        </p:nvSpPr>
        <p:spPr>
          <a:xfrm>
            <a:off x="2895600" y="4038600"/>
            <a:ext cx="5500615" cy="307777"/>
          </a:xfrm>
          <a:prstGeom prst="rect">
            <a:avLst/>
          </a:prstGeom>
          <a:noFill/>
        </p:spPr>
        <p:txBody>
          <a:bodyPr wrap="square" rtlCol="0">
            <a:spAutoFit/>
          </a:bodyPr>
          <a:lstStyle>
            <a:defPPr>
              <a:defRPr lang="en-US"/>
            </a:defPPr>
            <a:lvl1pPr algn="ctr">
              <a:defRPr sz="1400" b="1" u="sng">
                <a:latin typeface="Times New Roman" panose="02020603050405020304" pitchFamily="18" charset="0"/>
                <a:cs typeface="Times New Roman" panose="02020603050405020304" pitchFamily="18" charset="0"/>
              </a:defRPr>
            </a:lvl1pPr>
          </a:lstStyle>
          <a:p>
            <a:r>
              <a:rPr lang="en-US" dirty="0"/>
              <a:t>Time Temperature Sensitization </a:t>
            </a:r>
            <a:r>
              <a:rPr lang="en-US" dirty="0" smtClean="0"/>
              <a:t>curves</a:t>
            </a:r>
            <a:endParaRPr lang="en-US" dirty="0"/>
          </a:p>
        </p:txBody>
      </p:sp>
      <p:sp>
        <p:nvSpPr>
          <p:cNvPr id="7" name="TextBox 6"/>
          <p:cNvSpPr txBox="1"/>
          <p:nvPr/>
        </p:nvSpPr>
        <p:spPr>
          <a:xfrm>
            <a:off x="304800" y="1447800"/>
            <a:ext cx="8153400" cy="2723823"/>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What is Sensitization?</a:t>
            </a:r>
          </a:p>
          <a:p>
            <a:pPr algn="just"/>
            <a:r>
              <a:rPr lang="en-US" dirty="0" smtClean="0">
                <a:latin typeface="Times New Roman" panose="02020603050405020304" pitchFamily="18" charset="0"/>
                <a:cs typeface="Times New Roman" panose="02020603050405020304" pitchFamily="18" charset="0"/>
              </a:rPr>
              <a:t>Precipitation of chromium carbide at the grain boundaries, resulting in the formation of chromium-depleted zones adjacent to the grain boundaries</a:t>
            </a:r>
          </a:p>
          <a:p>
            <a:pPr algn="just"/>
            <a:r>
              <a:rPr lang="en-US" dirty="0" smtClean="0">
                <a:latin typeface="Times New Roman" panose="02020603050405020304" pitchFamily="18" charset="0"/>
                <a:cs typeface="Times New Roman" panose="02020603050405020304" pitchFamily="18" charset="0"/>
              </a:rPr>
              <a:t>What is TTS diagram?</a:t>
            </a:r>
          </a:p>
          <a:p>
            <a:pPr algn="just">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The curve of 0.062</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carbon content is nearest to chose material. The time to cause sensitization is </a:t>
            </a:r>
            <a:r>
              <a:rPr lang="en-US" dirty="0" err="1" smtClean="0">
                <a:latin typeface="Times New Roman" panose="02020603050405020304" pitchFamily="18" charset="0"/>
                <a:cs typeface="Times New Roman" panose="02020603050405020304" pitchFamily="18" charset="0"/>
              </a:rPr>
              <a:t>comparitively</a:t>
            </a:r>
            <a:r>
              <a:rPr lang="en-US" dirty="0" smtClean="0">
                <a:latin typeface="Times New Roman" panose="02020603050405020304" pitchFamily="18" charset="0"/>
                <a:cs typeface="Times New Roman" panose="02020603050405020304" pitchFamily="18" charset="0"/>
              </a:rPr>
              <a:t> less than other grades of Austenitic stainless steel 304L,316,316L etc.</a:t>
            </a:r>
          </a:p>
          <a:p>
            <a:pPr algn="just"/>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0" y="1040148"/>
            <a:ext cx="9144000"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pPr algn="l"/>
            <a:r>
              <a:rPr lang="en-US" dirty="0" smtClean="0"/>
              <a:t>INTERGRANULAR CORROSION OF AUSTENITIC </a:t>
            </a:r>
            <a:r>
              <a:rPr lang="en-US" dirty="0"/>
              <a:t>STAINLESS </a:t>
            </a:r>
            <a:r>
              <a:rPr lang="en-US" dirty="0" smtClean="0"/>
              <a:t>STEELS</a:t>
            </a:r>
            <a:endParaRPr lang="en-US" dirty="0"/>
          </a:p>
        </p:txBody>
      </p:sp>
      <p:sp>
        <p:nvSpPr>
          <p:cNvPr id="12" name="Slide Number Placeholder 3"/>
          <p:cNvSpPr txBox="1">
            <a:spLocks/>
          </p:cNvSpPr>
          <p:nvPr/>
        </p:nvSpPr>
        <p:spPr>
          <a:xfrm>
            <a:off x="7848600" y="6548774"/>
            <a:ext cx="1295400" cy="2889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1"/>
                </a:solidFill>
                <a:latin typeface="Times New Roman" pitchFamily="18" charset="0"/>
                <a:cs typeface="Times New Roman" pitchFamily="18" charset="0"/>
              </a:rPr>
              <a:t>7</a:t>
            </a:r>
            <a:endParaRPr lang="en-US" sz="1400" dirty="0">
              <a:solidFill>
                <a:schemeClr val="tx1"/>
              </a:solidFill>
              <a:latin typeface="Times New Roman" pitchFamily="18" charset="0"/>
              <a:cs typeface="Times New Roman" pitchFamily="18" charset="0"/>
            </a:endParaRPr>
          </a:p>
        </p:txBody>
      </p:sp>
      <p:sp>
        <p:nvSpPr>
          <p:cNvPr id="13" name="TextBox 12"/>
          <p:cNvSpPr txBox="1"/>
          <p:nvPr/>
        </p:nvSpPr>
        <p:spPr>
          <a:xfrm>
            <a:off x="2007072" y="228600"/>
            <a:ext cx="48387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smtClean="0"/>
              <a:t>INTRODUCTION (CONT..)</a:t>
            </a:r>
            <a:endParaRPr lang="en-US" dirty="0"/>
          </a:p>
        </p:txBody>
      </p:sp>
    </p:spTree>
    <p:extLst>
      <p:ext uri="{BB962C8B-B14F-4D97-AF65-F5344CB8AC3E}">
        <p14:creationId xmlns:p14="http://schemas.microsoft.com/office/powerpoint/2010/main" xmlns="" val="307518518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464022" y="1756153"/>
            <a:ext cx="7924800"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latin typeface="Times New Roman" pitchFamily="18" charset="0"/>
                <a:cs typeface="Times New Roman" pitchFamily="18" charset="0"/>
              </a:rPr>
              <a:t>ASTM A262</a:t>
            </a:r>
          </a:p>
          <a:p>
            <a:pPr eaLnBrk="1" hangingPunct="1">
              <a:buFont typeface="Wingdings" pitchFamily="2" charset="2"/>
              <a:buNone/>
            </a:pPr>
            <a:r>
              <a:rPr lang="en-US" dirty="0">
                <a:latin typeface="Times New Roman" pitchFamily="18" charset="0"/>
                <a:cs typeface="Times New Roman" pitchFamily="18" charset="0"/>
              </a:rPr>
              <a:t>According to ASTM A262 there are 5 tests for determining sensitization:</a:t>
            </a:r>
          </a:p>
          <a:p>
            <a:pPr lvl="1" eaLnBrk="1" hangingPunct="1">
              <a:buFont typeface="Arial" charset="0"/>
              <a:buChar char="•"/>
            </a:pPr>
            <a:r>
              <a:rPr lang="en-US" dirty="0">
                <a:latin typeface="Times New Roman" pitchFamily="18" charset="0"/>
                <a:cs typeface="Times New Roman" pitchFamily="18" charset="0"/>
              </a:rPr>
              <a:t>Oxalic etch test</a:t>
            </a:r>
          </a:p>
          <a:p>
            <a:pPr lvl="1" eaLnBrk="1" hangingPunct="1">
              <a:buFont typeface="Arial" charset="0"/>
              <a:buChar char="•"/>
            </a:pPr>
            <a:r>
              <a:rPr lang="en-US" dirty="0">
                <a:latin typeface="Times New Roman" pitchFamily="18" charset="0"/>
                <a:cs typeface="Times New Roman" pitchFamily="18" charset="0"/>
              </a:rPr>
              <a:t>Ferric Sulfate–Sulfuric Acid Test</a:t>
            </a:r>
          </a:p>
          <a:p>
            <a:pPr lvl="1" eaLnBrk="1" hangingPunct="1">
              <a:buFont typeface="Arial" charset="0"/>
              <a:buChar char="•"/>
            </a:pPr>
            <a:r>
              <a:rPr lang="en-US" dirty="0">
                <a:latin typeface="Times New Roman" pitchFamily="18" charset="0"/>
                <a:cs typeface="Times New Roman" pitchFamily="18" charset="0"/>
              </a:rPr>
              <a:t>Nitric Acid Test</a:t>
            </a:r>
          </a:p>
          <a:p>
            <a:pPr lvl="1" eaLnBrk="1" hangingPunct="1">
              <a:buFont typeface="Arial" charset="0"/>
              <a:buChar char="•"/>
            </a:pPr>
            <a:r>
              <a:rPr lang="en-US" dirty="0">
                <a:latin typeface="Times New Roman" pitchFamily="18" charset="0"/>
                <a:cs typeface="Times New Roman" pitchFamily="18" charset="0"/>
              </a:rPr>
              <a:t>Copper–Copper Sulfate–Sulfuric Acid Test</a:t>
            </a:r>
          </a:p>
          <a:p>
            <a:pPr lvl="1" eaLnBrk="1" hangingPunct="1">
              <a:buFont typeface="Arial" charset="0"/>
              <a:buChar char="•"/>
            </a:pPr>
            <a:r>
              <a:rPr lang="en-US" dirty="0">
                <a:latin typeface="Times New Roman" pitchFamily="18" charset="0"/>
                <a:cs typeface="Times New Roman" pitchFamily="18" charset="0"/>
              </a:rPr>
              <a:t>Copper–Copper Sulfate–50 % Sulfuric Acid Test</a:t>
            </a:r>
          </a:p>
          <a:p>
            <a:pPr lvl="1" eaLnBrk="1" hangingPunct="1">
              <a:buFont typeface="Arial" charset="0"/>
              <a:buNone/>
            </a:pPr>
            <a:endParaRPr lang="en-US" dirty="0">
              <a:latin typeface="Times New Roman" pitchFamily="18" charset="0"/>
              <a:cs typeface="Times New Roman" pitchFamily="18" charset="0"/>
            </a:endParaRPr>
          </a:p>
          <a:p>
            <a:pPr eaLnBrk="1" hangingPunct="1"/>
            <a:r>
              <a:rPr lang="en-US" dirty="0">
                <a:latin typeface="Times New Roman" pitchFamily="18" charset="0"/>
                <a:cs typeface="Times New Roman" pitchFamily="18" charset="0"/>
              </a:rPr>
              <a:t>These practices have three draw backs:</a:t>
            </a:r>
          </a:p>
          <a:p>
            <a:pPr eaLnBrk="1" hangingPunct="1">
              <a:buFontTx/>
              <a:buChar char="•"/>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hey </a:t>
            </a:r>
            <a:r>
              <a:rPr lang="en-US" dirty="0">
                <a:latin typeface="Times New Roman" pitchFamily="18" charset="0"/>
                <a:cs typeface="Times New Roman" pitchFamily="18" charset="0"/>
              </a:rPr>
              <a:t>are only qualitative</a:t>
            </a:r>
          </a:p>
          <a:p>
            <a:pPr eaLnBrk="1" hangingPunct="1">
              <a:buFontTx/>
              <a:buChar char="•"/>
            </a:pP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estructive </a:t>
            </a:r>
            <a:endParaRPr lang="en-US" dirty="0">
              <a:latin typeface="Times New Roman" pitchFamily="18" charset="0"/>
              <a:cs typeface="Times New Roman" pitchFamily="18" charset="0"/>
            </a:endParaRPr>
          </a:p>
          <a:p>
            <a:pPr eaLnBrk="1" hangingPunct="1">
              <a:buFontTx/>
              <a:buChar char="•"/>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ime-consuming </a:t>
            </a:r>
            <a:r>
              <a:rPr lang="en-US" dirty="0">
                <a:latin typeface="Times New Roman" pitchFamily="18" charset="0"/>
                <a:cs typeface="Times New Roman" pitchFamily="18" charset="0"/>
              </a:rPr>
              <a:t>(except practice 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eaLnBrk="1" hangingPunct="1">
              <a:buFont typeface="Wingdings" pitchFamily="2" charset="2"/>
              <a:buNone/>
            </a:pPr>
            <a:endParaRPr lang="en-US" dirty="0">
              <a:latin typeface="Times New Roman" pitchFamily="18" charset="0"/>
              <a:cs typeface="Times New Roman" pitchFamily="18" charset="0"/>
            </a:endParaRPr>
          </a:p>
          <a:p>
            <a:pPr eaLnBrk="1" hangingPunct="1"/>
            <a:endParaRPr lang="en-US" dirty="0"/>
          </a:p>
          <a:p>
            <a:pPr eaLnBrk="1" hangingPunct="1"/>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0297" y="3874686"/>
            <a:ext cx="3438525" cy="2420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6"/>
          <p:cNvSpPr txBox="1">
            <a:spLocks noChangeArrowheads="1"/>
          </p:cNvSpPr>
          <p:nvPr/>
        </p:nvSpPr>
        <p:spPr bwMode="auto">
          <a:xfrm>
            <a:off x="5031259" y="6300778"/>
            <a:ext cx="3276600"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algn="ctr">
              <a:defRPr sz="1400" b="1" u="sng">
                <a:latin typeface="Times New Roman" panose="02020603050405020304" pitchFamily="18" charset="0"/>
                <a:cs typeface="Times New Roman" panose="02020603050405020304" pitchFamily="18" charset="0"/>
              </a:defRPr>
            </a:lvl1pPr>
          </a:lstStyle>
          <a:p>
            <a:r>
              <a:rPr lang="en-US" dirty="0" smtClean="0"/>
              <a:t>ASTM A262 Test Apparatus</a:t>
            </a:r>
            <a:endParaRPr lang="en-US" dirty="0"/>
          </a:p>
        </p:txBody>
      </p:sp>
      <p:sp>
        <p:nvSpPr>
          <p:cNvPr id="13" name="TextBox 12"/>
          <p:cNvSpPr txBox="1"/>
          <p:nvPr/>
        </p:nvSpPr>
        <p:spPr>
          <a:xfrm>
            <a:off x="2007072" y="228600"/>
            <a:ext cx="48387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smtClean="0"/>
              <a:t>INTRODUCTION (CONT..)</a:t>
            </a:r>
            <a:endParaRPr lang="en-US" dirty="0"/>
          </a:p>
        </p:txBody>
      </p:sp>
      <p:sp>
        <p:nvSpPr>
          <p:cNvPr id="14" name="TextBox 13"/>
          <p:cNvSpPr txBox="1"/>
          <p:nvPr/>
        </p:nvSpPr>
        <p:spPr>
          <a:xfrm>
            <a:off x="439419" y="1129668"/>
            <a:ext cx="4314967"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TEST FOR SENSITIZATION</a:t>
            </a:r>
          </a:p>
        </p:txBody>
      </p:sp>
      <p:sp>
        <p:nvSpPr>
          <p:cNvPr id="11"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8</a:t>
            </a:r>
            <a:endParaRPr lang="en-US" sz="1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a:xfrm>
            <a:off x="376450" y="1447800"/>
            <a:ext cx="8242465" cy="213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charset="0"/>
              <a:buNone/>
            </a:pPr>
            <a:r>
              <a:rPr lang="en-US" sz="1800" dirty="0" smtClean="0">
                <a:latin typeface="Times New Roman" pitchFamily="18" charset="0"/>
                <a:cs typeface="Times New Roman" pitchFamily="18" charset="0"/>
              </a:rPr>
              <a:t>Another test method according to ASTM G108:</a:t>
            </a:r>
          </a:p>
          <a:p>
            <a:pPr>
              <a:lnSpc>
                <a:spcPct val="90000"/>
              </a:lnSpc>
              <a:buFont typeface="Arial" charset="0"/>
              <a:buNone/>
            </a:pPr>
            <a:r>
              <a:rPr lang="en-US" sz="2000" b="1" u="sng" dirty="0" smtClean="0">
                <a:latin typeface="Times New Roman" pitchFamily="18" charset="0"/>
                <a:cs typeface="Times New Roman" pitchFamily="18" charset="0"/>
              </a:rPr>
              <a:t>Electrochemical </a:t>
            </a:r>
            <a:r>
              <a:rPr lang="en-US" sz="2000" b="1" u="sng" dirty="0" err="1" smtClean="0">
                <a:latin typeface="Times New Roman" pitchFamily="18" charset="0"/>
                <a:cs typeface="Times New Roman" pitchFamily="18" charset="0"/>
              </a:rPr>
              <a:t>potentiokinetic</a:t>
            </a:r>
            <a:r>
              <a:rPr lang="en-US" sz="2000" b="1" u="sng" dirty="0" smtClean="0">
                <a:latin typeface="Times New Roman" pitchFamily="18" charset="0"/>
                <a:cs typeface="Times New Roman" pitchFamily="18" charset="0"/>
              </a:rPr>
              <a:t> reactivation (EPR) test</a:t>
            </a:r>
          </a:p>
          <a:p>
            <a:pPr algn="just">
              <a:lnSpc>
                <a:spcPct val="90000"/>
              </a:lnSpc>
              <a:buFont typeface="Arial" charset="0"/>
              <a:buNone/>
            </a:pPr>
            <a:r>
              <a:rPr lang="en-US" sz="1800" dirty="0">
                <a:latin typeface="Times New Roman" pitchFamily="18" charset="0"/>
                <a:cs typeface="Times New Roman" pitchFamily="18" charset="0"/>
              </a:rPr>
              <a:t>E</a:t>
            </a:r>
            <a:r>
              <a:rPr lang="en-US" sz="1800" dirty="0" smtClean="0">
                <a:latin typeface="Times New Roman" pitchFamily="18" charset="0"/>
                <a:cs typeface="Times New Roman" pitchFamily="18" charset="0"/>
              </a:rPr>
              <a:t>lectrochemical techniques were developed to determine the degree of sensitization</a:t>
            </a:r>
          </a:p>
          <a:p>
            <a:pPr algn="just">
              <a:lnSpc>
                <a:spcPct val="90000"/>
              </a:lnSpc>
              <a:buFont typeface="Arial" charset="0"/>
              <a:buNone/>
            </a:pPr>
            <a:r>
              <a:rPr lang="en-US" sz="1800" dirty="0" smtClean="0">
                <a:latin typeface="Times New Roman" pitchFamily="18" charset="0"/>
                <a:cs typeface="Times New Roman" pitchFamily="18" charset="0"/>
              </a:rPr>
              <a:t>Having following benefits:</a:t>
            </a:r>
          </a:p>
          <a:p>
            <a:pPr algn="just">
              <a:lnSpc>
                <a:spcPct val="90000"/>
              </a:lnSpc>
            </a:pPr>
            <a:r>
              <a:rPr lang="en-US" sz="1800" dirty="0" smtClean="0">
                <a:latin typeface="Times New Roman" pitchFamily="18" charset="0"/>
                <a:cs typeface="Times New Roman" pitchFamily="18" charset="0"/>
              </a:rPr>
              <a:t>Rapid and Fast</a:t>
            </a:r>
          </a:p>
          <a:p>
            <a:pPr algn="just">
              <a:lnSpc>
                <a:spcPct val="90000"/>
              </a:lnSpc>
            </a:pPr>
            <a:r>
              <a:rPr lang="en-US" sz="1800" dirty="0" smtClean="0">
                <a:latin typeface="Times New Roman" pitchFamily="18" charset="0"/>
                <a:cs typeface="Times New Roman" pitchFamily="18" charset="0"/>
              </a:rPr>
              <a:t>Non-destructive</a:t>
            </a:r>
          </a:p>
          <a:p>
            <a:pPr algn="just">
              <a:lnSpc>
                <a:spcPct val="90000"/>
              </a:lnSpc>
            </a:pPr>
            <a:r>
              <a:rPr lang="en-US" sz="1800" dirty="0" smtClean="0">
                <a:latin typeface="Times New Roman" pitchFamily="18" charset="0"/>
                <a:cs typeface="Times New Roman" pitchFamily="18" charset="0"/>
              </a:rPr>
              <a:t>Quantitative results</a:t>
            </a:r>
          </a:p>
        </p:txBody>
      </p:sp>
      <p:sp>
        <p:nvSpPr>
          <p:cNvPr id="10" name="Text Box 7"/>
          <p:cNvSpPr txBox="1">
            <a:spLocks noChangeArrowheads="1"/>
          </p:cNvSpPr>
          <p:nvPr/>
        </p:nvSpPr>
        <p:spPr bwMode="auto">
          <a:xfrm>
            <a:off x="376450" y="3657600"/>
            <a:ext cx="4957549"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u="sng" dirty="0">
                <a:latin typeface="Times New Roman" pitchFamily="18" charset="0"/>
                <a:cs typeface="Times New Roman" pitchFamily="18" charset="0"/>
              </a:rPr>
              <a:t>Single loop </a:t>
            </a:r>
            <a:r>
              <a:rPr lang="en-US" u="sng" dirty="0" smtClean="0">
                <a:latin typeface="Times New Roman" pitchFamily="18" charset="0"/>
                <a:cs typeface="Times New Roman" pitchFamily="18" charset="0"/>
              </a:rPr>
              <a:t>EPR</a:t>
            </a:r>
            <a:endParaRPr lang="en-US" b="1" dirty="0">
              <a:latin typeface="Times New Roman" pitchFamily="18" charset="0"/>
              <a:cs typeface="Times New Roman" pitchFamily="18" charset="0"/>
            </a:endParaRPr>
          </a:p>
          <a:p>
            <a:pPr algn="just"/>
            <a:r>
              <a:rPr lang="en-US" dirty="0" smtClean="0">
                <a:latin typeface="Times New Roman" panose="02020603050405020304" pitchFamily="18" charset="0"/>
                <a:cs typeface="Times New Roman" pitchFamily="18" charset="0"/>
              </a:rPr>
              <a:t>Only one loop i.e. reactivation loop is obtained, </a:t>
            </a:r>
            <a:r>
              <a:rPr lang="en-US" dirty="0">
                <a:latin typeface="Times New Roman" panose="02020603050405020304" pitchFamily="18" charset="0"/>
                <a:cs typeface="Times New Roman" panose="02020603050405020304" pitchFamily="18" charset="0"/>
              </a:rPr>
              <a:t>the amount of charge associated with the corrosion of</a:t>
            </a:r>
          </a:p>
          <a:p>
            <a:pPr algn="just"/>
            <a:r>
              <a:rPr lang="en-US" dirty="0">
                <a:latin typeface="Times New Roman" panose="02020603050405020304" pitchFamily="18" charset="0"/>
                <a:cs typeface="Times New Roman" panose="02020603050405020304" pitchFamily="18" charset="0"/>
              </a:rPr>
              <a:t>the chromium-depleted regions surrounding chromium </a:t>
            </a:r>
            <a:r>
              <a:rPr lang="en-US" dirty="0" smtClean="0">
                <a:latin typeface="Times New Roman" panose="02020603050405020304" pitchFamily="18" charset="0"/>
                <a:cs typeface="Times New Roman" panose="02020603050405020304" pitchFamily="18" charset="0"/>
              </a:rPr>
              <a:t>carbide is measured by the area under the loop</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eaLnBrk="1" hangingPunct="1"/>
            <a:r>
              <a:rPr lang="en-US" u="sng" dirty="0" smtClean="0">
                <a:latin typeface="Times New Roman" pitchFamily="18" charset="0"/>
                <a:cs typeface="Times New Roman" pitchFamily="18" charset="0"/>
              </a:rPr>
              <a:t>Limitations</a:t>
            </a:r>
            <a:endParaRPr lang="en-US" u="sng" dirty="0">
              <a:latin typeface="Times New Roman" pitchFamily="18" charset="0"/>
              <a:cs typeface="Times New Roman" pitchFamily="18" charset="0"/>
            </a:endParaRPr>
          </a:p>
          <a:p>
            <a:pPr algn="just" eaLnBrk="1" hangingPunct="1">
              <a:buFontTx/>
              <a:buChar cha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ecessity </a:t>
            </a:r>
            <a:r>
              <a:rPr lang="en-US" dirty="0">
                <a:latin typeface="Times New Roman" pitchFamily="18" charset="0"/>
                <a:cs typeface="Times New Roman" pitchFamily="18" charset="0"/>
              </a:rPr>
              <a:t>of measuring grain size</a:t>
            </a:r>
          </a:p>
          <a:p>
            <a:pPr algn="just" eaLnBrk="1" hangingPunct="1">
              <a:buFontTx/>
              <a:buChar char="•"/>
            </a:pP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olishing </a:t>
            </a:r>
            <a:r>
              <a:rPr lang="en-US" dirty="0">
                <a:latin typeface="Times New Roman" pitchFamily="18" charset="0"/>
                <a:cs typeface="Times New Roman" pitchFamily="18" charset="0"/>
              </a:rPr>
              <a:t>with 1 micron diamond </a:t>
            </a:r>
            <a:r>
              <a:rPr lang="en-US" dirty="0" smtClean="0">
                <a:latin typeface="Times New Roman" pitchFamily="18" charset="0"/>
                <a:cs typeface="Times New Roman" pitchFamily="18" charset="0"/>
              </a:rPr>
              <a:t>paste</a:t>
            </a:r>
            <a:endParaRPr lang="en-US" dirty="0">
              <a:latin typeface="Times New Roman" pitchFamily="18" charset="0"/>
              <a:cs typeface="Times New Roman" pitchFamily="18" charset="0"/>
            </a:endParaRPr>
          </a:p>
        </p:txBody>
      </p:sp>
      <p:sp>
        <p:nvSpPr>
          <p:cNvPr id="11" name="TextBox 5"/>
          <p:cNvSpPr txBox="1">
            <a:spLocks noChangeArrowheads="1"/>
          </p:cNvSpPr>
          <p:nvPr/>
        </p:nvSpPr>
        <p:spPr bwMode="auto">
          <a:xfrm>
            <a:off x="5562599" y="5695951"/>
            <a:ext cx="2895600" cy="3063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algn="ctr">
              <a:defRPr sz="1400" b="1" u="sng">
                <a:latin typeface="Times New Roman" panose="02020603050405020304" pitchFamily="18" charset="0"/>
                <a:cs typeface="Times New Roman" panose="02020603050405020304" pitchFamily="18" charset="0"/>
              </a:defRPr>
            </a:lvl1pPr>
          </a:lstStyle>
          <a:p>
            <a:r>
              <a:rPr lang="en-US" dirty="0"/>
              <a:t>Single loop EPR test curve</a:t>
            </a:r>
          </a:p>
        </p:txBody>
      </p:sp>
      <p:sp>
        <p:nvSpPr>
          <p:cNvPr id="14" name="TextBox 13"/>
          <p:cNvSpPr txBox="1"/>
          <p:nvPr/>
        </p:nvSpPr>
        <p:spPr>
          <a:xfrm>
            <a:off x="478185" y="947922"/>
            <a:ext cx="4314967" cy="400110"/>
          </a:xfrm>
          <a:prstGeom prst="rect">
            <a:avLst/>
          </a:prstGeom>
          <a:ln w="28575">
            <a:solidFill>
              <a:schemeClr val="bg1"/>
            </a:solidFill>
          </a:ln>
          <a:effectLst>
            <a:glow rad="139700">
              <a:schemeClr val="accent3">
                <a:satMod val="175000"/>
                <a:alpha val="40000"/>
              </a:schemeClr>
            </a:glow>
            <a:outerShdw blurRad="63500" dist="50800" dir="5400000" sx="98000" sy="98000" rotWithShape="0">
              <a:srgbClr val="000000">
                <a:alpha val="20000"/>
              </a:srgbClr>
            </a:outerShdw>
          </a:effectLst>
          <a:scene3d>
            <a:camera prst="orthographicFront"/>
            <a:lightRig rig="threePt" dir="t"/>
          </a:scene3d>
          <a:sp3d>
            <a:bevelT w="152400" h="50800" prst="softRound"/>
          </a:sp3d>
        </p:spPr>
        <p:style>
          <a:lnRef idx="1">
            <a:schemeClr val="accent4"/>
          </a:lnRef>
          <a:fillRef idx="1003">
            <a:schemeClr val="lt2"/>
          </a:fillRef>
          <a:effectRef idx="1">
            <a:schemeClr val="accent4"/>
          </a:effectRef>
          <a:fontRef idx="minor">
            <a:schemeClr val="dk1"/>
          </a:fontRef>
        </p:style>
        <p:txBody>
          <a:bodyPr wrap="square">
            <a:spAutoFit/>
          </a:bodyPr>
          <a:lstStyle>
            <a:defPPr>
              <a:defRPr lang="en-US"/>
            </a:defPPr>
            <a:lvl1pPr algn="ctr">
              <a:defRPr sz="2000" b="1">
                <a:solidFill>
                  <a:srgbClr val="000000"/>
                </a:solidFill>
                <a:latin typeface="Times New Roman" pitchFamily="18" charset="0"/>
                <a:cs typeface="Times New Roman" pitchFamily="18" charset="0"/>
              </a:defRPr>
            </a:lvl1pPr>
          </a:lstStyle>
          <a:p>
            <a:r>
              <a:rPr lang="en-US" dirty="0"/>
              <a:t>TEST FOR SENSITIZATION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2819400"/>
            <a:ext cx="3467100" cy="286745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2" name="TextBox 11"/>
          <p:cNvSpPr txBox="1"/>
          <p:nvPr/>
        </p:nvSpPr>
        <p:spPr>
          <a:xfrm>
            <a:off x="2007072" y="228600"/>
            <a:ext cx="4838700" cy="523220"/>
          </a:xfrm>
          <a:prstGeom prst="rect">
            <a:avLst/>
          </a:prstGeom>
          <a:effectLst>
            <a:glow rad="101600">
              <a:schemeClr val="accent2">
                <a:satMod val="175000"/>
                <a:alpha val="40000"/>
              </a:schemeClr>
            </a:glow>
            <a:outerShdw blurRad="63500" dist="25400" dir="5400000" rotWithShape="0">
              <a:srgbClr val="000000">
                <a:alpha val="43000"/>
              </a:srgb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latin typeface="Maiandra GD" panose="020E0502030308020204" pitchFamily="34" charset="0"/>
                <a:cs typeface="Times New Roman" pitchFamily="18" charset="0"/>
              </a:defRPr>
            </a:lvl1pPr>
          </a:lstStyle>
          <a:p>
            <a:r>
              <a:rPr lang="en-US" dirty="0" smtClean="0"/>
              <a:t>INTRODUCTION (CONT..)</a:t>
            </a:r>
            <a:endParaRPr lang="en-US" dirty="0"/>
          </a:p>
        </p:txBody>
      </p:sp>
      <p:sp>
        <p:nvSpPr>
          <p:cNvPr id="15" name="Slide Number Placeholder 3"/>
          <p:cNvSpPr>
            <a:spLocks noGrp="1"/>
          </p:cNvSpPr>
          <p:nvPr>
            <p:ph type="sldNum" sz="quarter" idx="12"/>
          </p:nvPr>
        </p:nvSpPr>
        <p:spPr>
          <a:xfrm>
            <a:off x="7848600" y="6548774"/>
            <a:ext cx="1295400" cy="288925"/>
          </a:xfrm>
        </p:spPr>
        <p:txBody>
          <a:bodyPr/>
          <a:lstStyle/>
          <a:p>
            <a:r>
              <a:rPr lang="en-US" sz="1400" b="1" dirty="0" smtClean="0">
                <a:solidFill>
                  <a:schemeClr val="tx1"/>
                </a:solidFill>
                <a:latin typeface="Times New Roman" pitchFamily="18" charset="0"/>
                <a:cs typeface="Times New Roman" pitchFamily="18" charset="0"/>
              </a:rPr>
              <a:t>9</a:t>
            </a:r>
            <a:endParaRPr lang="en-US" sz="1400" b="1" dirty="0">
              <a:solidFill>
                <a:schemeClr val="tx1"/>
              </a:solidFill>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Slipstream">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4255</TotalTime>
  <Words>2519</Words>
  <Application>Microsoft Office PowerPoint</Application>
  <PresentationFormat>On-screen Show (4:3)</PresentationFormat>
  <Paragraphs>407</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DLEPR curve of AISI 304 tempered at 600ºC for 40min followed by air cooling: </vt:lpstr>
      <vt:lpstr>  DLEPR curve of AISI 304 at tempered 675ºC for 40min followed by air cooling: </vt:lpstr>
      <vt:lpstr>DLEPR curve of AISI 304 tempered at 750ºC for 40min followed by air cooling: </vt:lpstr>
      <vt:lpstr>DLEPR curve of AISI 304 tempered at 800ºC for 40min followed by air cooling: </vt:lpstr>
      <vt:lpstr>Comparison between DLEPR curves tempered at different temperatures followed by air cooling :</vt:lpstr>
      <vt:lpstr>Graph showing tempering temperature as a function of degree of sensitization :</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Hussain</dc:creator>
  <cp:lastModifiedBy>Administrator</cp:lastModifiedBy>
  <cp:revision>280</cp:revision>
  <dcterms:created xsi:type="dcterms:W3CDTF">2006-08-16T00:00:00Z</dcterms:created>
  <dcterms:modified xsi:type="dcterms:W3CDTF">2015-05-10T02:06:52Z</dcterms:modified>
</cp:coreProperties>
</file>