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charts/style2.xml" ContentType="application/vnd.ms-office.chart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5"/>
  </p:notesMasterIdLst>
  <p:sldIdLst>
    <p:sldId id="278" r:id="rId2"/>
    <p:sldId id="259" r:id="rId3"/>
    <p:sldId id="272" r:id="rId4"/>
    <p:sldId id="301" r:id="rId5"/>
    <p:sldId id="260" r:id="rId6"/>
    <p:sldId id="263" r:id="rId7"/>
    <p:sldId id="290" r:id="rId8"/>
    <p:sldId id="264" r:id="rId9"/>
    <p:sldId id="293" r:id="rId10"/>
    <p:sldId id="275" r:id="rId11"/>
    <p:sldId id="291" r:id="rId12"/>
    <p:sldId id="266" r:id="rId13"/>
    <p:sldId id="296" r:id="rId14"/>
    <p:sldId id="269" r:id="rId15"/>
    <p:sldId id="297" r:id="rId16"/>
    <p:sldId id="270" r:id="rId17"/>
    <p:sldId id="298" r:id="rId18"/>
    <p:sldId id="271" r:id="rId19"/>
    <p:sldId id="299" r:id="rId20"/>
    <p:sldId id="276" r:id="rId21"/>
    <p:sldId id="289" r:id="rId22"/>
    <p:sldId id="300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D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8067"/>
    <a:srgbClr val="4C705B"/>
    <a:srgbClr val="E6B9B8"/>
    <a:srgbClr val="FF3333"/>
    <a:srgbClr val="426250"/>
    <a:srgbClr val="1B28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>
      <p:cViewPr varScale="1">
        <p:scale>
          <a:sx n="66" d="100"/>
          <a:sy n="66" d="100"/>
        </p:scale>
        <p:origin x="-9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Chart%20in%20Microsoft%20Word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Chart%202%20in%20Microsoft%20Word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6.xlsx"/><Relationship Id="rId4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23620081197717E-2"/>
          <c:y val="5.5566620559579095E-2"/>
          <c:w val="0.86809008424508838"/>
          <c:h val="0.8492157747797448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dPt>
            <c:idx val="1"/>
            <c:spPr>
              <a:solidFill>
                <a:srgbClr val="568067"/>
              </a:solidFill>
            </c:spPr>
          </c:dPt>
          <c:dPt>
            <c:idx val="2"/>
            <c:spPr>
              <a:solidFill>
                <a:srgbClr val="568067"/>
              </a:solidFill>
            </c:spPr>
          </c:dPt>
          <c:dPt>
            <c:idx val="3"/>
            <c:spPr>
              <a:solidFill>
                <a:srgbClr val="568067"/>
              </a:solidFill>
            </c:spPr>
          </c:dPt>
          <c:dPt>
            <c:idx val="4"/>
            <c:spPr>
              <a:solidFill>
                <a:srgbClr val="E6B9B8"/>
              </a:solidFill>
            </c:spPr>
          </c:dPt>
          <c:dPt>
            <c:idx val="5"/>
            <c:spPr>
              <a:solidFill>
                <a:srgbClr val="E6B9B8"/>
              </a:solidFill>
            </c:spPr>
          </c:dPt>
          <c:dLbls>
            <c:spPr>
              <a:noFill/>
              <a:ln w="254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/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1">
                  <c:v>Industry 1</c:v>
                </c:pt>
                <c:pt idx="2">
                  <c:v>Industry 2</c:v>
                </c:pt>
                <c:pt idx="3">
                  <c:v>Industry 3</c:v>
                </c:pt>
                <c:pt idx="4">
                  <c:v>Industry 4</c:v>
                </c:pt>
                <c:pt idx="5">
                  <c:v>Industry 5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1">
                  <c:v>27</c:v>
                </c:pt>
                <c:pt idx="2">
                  <c:v>25</c:v>
                </c:pt>
                <c:pt idx="3">
                  <c:v>32</c:v>
                </c:pt>
                <c:pt idx="4">
                  <c:v>15</c:v>
                </c:pt>
                <c:pt idx="5">
                  <c:v>7</c:v>
                </c:pt>
              </c:numCache>
            </c:numRef>
          </c:val>
        </c:ser>
        <c:axId val="114924928"/>
        <c:axId val="114939008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World Class Benchmark Value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283287622755007E-2"/>
                  <c:y val="-5.54267181570457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WCB, 24.1</a:t>
                    </a:r>
                  </a:p>
                </c:rich>
              </c:tx>
              <c:dLblPos val="r"/>
              <c:showVal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1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1">
                  <c:v>Industry 1</c:v>
                </c:pt>
                <c:pt idx="2">
                  <c:v>Industry 2</c:v>
                </c:pt>
                <c:pt idx="3">
                  <c:v>Industry 3</c:v>
                </c:pt>
                <c:pt idx="4">
                  <c:v>Industry 4</c:v>
                </c:pt>
                <c:pt idx="5">
                  <c:v>Industry 5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24.1</c:v>
                </c:pt>
                <c:pt idx="1">
                  <c:v>24.1</c:v>
                </c:pt>
                <c:pt idx="2">
                  <c:v>24.1</c:v>
                </c:pt>
                <c:pt idx="3">
                  <c:v>24.1</c:v>
                </c:pt>
                <c:pt idx="4">
                  <c:v>24.1</c:v>
                </c:pt>
                <c:pt idx="5">
                  <c:v>24.1</c:v>
                </c:pt>
                <c:pt idx="6">
                  <c:v>24.1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Average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dPt>
            <c:idx val="6"/>
            <c:spPr>
              <a:ln cap="sq">
                <a:solidFill>
                  <a:sysClr val="windowText" lastClr="000000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0.56996962458344413"/>
                  <c:y val="3.7532892030452222E-2"/>
                </c:manualLayout>
              </c:layout>
              <c:dLblPos val="r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465667915106188E-2"/>
                  <c:y val="3.82165605095541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1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1">
                  <c:v>Industry 1</c:v>
                </c:pt>
                <c:pt idx="2">
                  <c:v>Industry 2</c:v>
                </c:pt>
                <c:pt idx="3">
                  <c:v>Industry 3</c:v>
                </c:pt>
                <c:pt idx="4">
                  <c:v>Industry 4</c:v>
                </c:pt>
                <c:pt idx="5">
                  <c:v>Industry 5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21.2</c:v>
                </c:pt>
                <c:pt idx="1">
                  <c:v>21.2</c:v>
                </c:pt>
                <c:pt idx="2">
                  <c:v>21.2</c:v>
                </c:pt>
                <c:pt idx="3">
                  <c:v>21.2</c:v>
                </c:pt>
                <c:pt idx="4">
                  <c:v>21.2</c:v>
                </c:pt>
                <c:pt idx="5">
                  <c:v>21.2</c:v>
                </c:pt>
                <c:pt idx="6">
                  <c:v>21.2</c:v>
                </c:pt>
              </c:numCache>
            </c:numRef>
          </c:val>
        </c:ser>
        <c:marker val="1"/>
        <c:axId val="114924928"/>
        <c:axId val="114939008"/>
      </c:lineChart>
      <c:catAx>
        <c:axId val="1149249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Times New Roman" panose="02020603050405020304" pitchFamily="18" charset="0"/>
              </a:defRPr>
            </a:pPr>
            <a:endParaRPr lang="en-US"/>
          </a:p>
        </c:txPr>
        <c:crossAx val="114939008"/>
        <c:crosses val="autoZero"/>
        <c:auto val="1"/>
        <c:lblAlgn val="ctr"/>
        <c:lblOffset val="100"/>
      </c:catAx>
      <c:valAx>
        <c:axId val="114939008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Times New Roman" panose="02020603050405020304" pitchFamily="18" charset="0"/>
              </a:defRPr>
            </a:pPr>
            <a:endParaRPr lang="en-US"/>
          </a:p>
        </c:txPr>
        <c:crossAx val="114924928"/>
        <c:crossesAt val="1"/>
        <c:crossBetween val="midCat"/>
      </c:valAx>
      <c:spPr>
        <a:noFill/>
        <a:ln w="25409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0683694225721791"/>
          <c:y val="3.6609498031496074E-2"/>
          <c:w val="0.7702463910761157"/>
          <c:h val="0.8002372047244094"/>
        </c:manualLayout>
      </c:layout>
      <c:barChart>
        <c:barDir val="col"/>
        <c:grouping val="clustered"/>
        <c:ser>
          <c:idx val="1"/>
          <c:order val="0"/>
          <c:tx>
            <c:strRef>
              <c:f>Sheet1!$B$1</c:f>
              <c:strCache>
                <c:ptCount val="1"/>
                <c:pt idx="0">
                  <c:v>% use of historic data for PM program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Industry 1</c:v>
                </c:pt>
                <c:pt idx="1">
                  <c:v>Industry 2</c:v>
                </c:pt>
                <c:pt idx="2">
                  <c:v>Industry 3</c:v>
                </c:pt>
                <c:pt idx="3">
                  <c:v>Industry 4</c:v>
                </c:pt>
                <c:pt idx="4">
                  <c:v>Industry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% of equipment covered by PM program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Industry 1</c:v>
                </c:pt>
                <c:pt idx="1">
                  <c:v>Industry 2</c:v>
                </c:pt>
                <c:pt idx="2">
                  <c:v>Industry 3</c:v>
                </c:pt>
                <c:pt idx="3">
                  <c:v>Industry 4</c:v>
                </c:pt>
                <c:pt idx="4">
                  <c:v>Industry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gapWidth val="219"/>
        <c:overlap val="-27"/>
        <c:axId val="114959872"/>
        <c:axId val="114795648"/>
      </c:barChart>
      <c:catAx>
        <c:axId val="1149598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95648"/>
        <c:crosses val="autoZero"/>
        <c:auto val="1"/>
        <c:lblAlgn val="ctr"/>
        <c:lblOffset val="100"/>
      </c:catAx>
      <c:valAx>
        <c:axId val="114795648"/>
        <c:scaling>
          <c:orientation val="minMax"/>
          <c:max val="4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9598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023966105360432E-2"/>
          <c:y val="6.7917816005483425E-2"/>
          <c:w val="0.87548638132295398"/>
          <c:h val="0.7945453730934238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dPt>
            <c:idx val="1"/>
            <c:spPr>
              <a:solidFill>
                <a:srgbClr val="568067"/>
              </a:solidFill>
            </c:spPr>
          </c:dPt>
          <c:dPt>
            <c:idx val="2"/>
            <c:spPr>
              <a:solidFill>
                <a:srgbClr val="568067"/>
              </a:solidFill>
            </c:spPr>
          </c:dPt>
          <c:dPt>
            <c:idx val="3"/>
            <c:spPr>
              <a:solidFill>
                <a:srgbClr val="568067"/>
              </a:solidFill>
            </c:spPr>
          </c:dPt>
          <c:dPt>
            <c:idx val="4"/>
            <c:spPr>
              <a:solidFill>
                <a:srgbClr val="C0504D">
                  <a:lumMod val="40000"/>
                  <a:lumOff val="60000"/>
                </a:srgbClr>
              </a:solidFill>
            </c:spPr>
          </c:dPt>
          <c:dPt>
            <c:idx val="5"/>
            <c:spPr>
              <a:solidFill>
                <a:srgbClr val="C0504D">
                  <a:lumMod val="40000"/>
                  <a:lumOff val="60000"/>
                </a:srgbClr>
              </a:solidFill>
            </c:spPr>
          </c:dPt>
          <c:dLbls>
            <c:spPr>
              <a:noFill/>
              <a:ln w="25410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1">
                  <c:v>Industry 1</c:v>
                </c:pt>
                <c:pt idx="2">
                  <c:v>Industry 2</c:v>
                </c:pt>
                <c:pt idx="3">
                  <c:v>Industry 3</c:v>
                </c:pt>
                <c:pt idx="4">
                  <c:v>Industry 4</c:v>
                </c:pt>
                <c:pt idx="5">
                  <c:v>Industry 5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1">
                  <c:v>31</c:v>
                </c:pt>
                <c:pt idx="2">
                  <c:v>26</c:v>
                </c:pt>
                <c:pt idx="3">
                  <c:v>33</c:v>
                </c:pt>
                <c:pt idx="4">
                  <c:v>17</c:v>
                </c:pt>
                <c:pt idx="5">
                  <c:v>15</c:v>
                </c:pt>
              </c:numCache>
            </c:numRef>
          </c:val>
        </c:ser>
        <c:axId val="115387008"/>
        <c:axId val="115663232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World Class Benchmark Value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283287622755007E-2"/>
                  <c:y val="-5.54267181570457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WCB, 26.3</a:t>
                    </a:r>
                  </a:p>
                </c:rich>
              </c:tx>
              <c:dLblPos val="r"/>
              <c:showVal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1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1">
                  <c:v>Industry 1</c:v>
                </c:pt>
                <c:pt idx="2">
                  <c:v>Industry 2</c:v>
                </c:pt>
                <c:pt idx="3">
                  <c:v>Industry 3</c:v>
                </c:pt>
                <c:pt idx="4">
                  <c:v>Industry 4</c:v>
                </c:pt>
                <c:pt idx="5">
                  <c:v>Industry 5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26.3</c:v>
                </c:pt>
                <c:pt idx="1">
                  <c:v>26.3</c:v>
                </c:pt>
                <c:pt idx="2">
                  <c:v>26.3</c:v>
                </c:pt>
                <c:pt idx="3">
                  <c:v>26.3</c:v>
                </c:pt>
                <c:pt idx="4">
                  <c:v>26.3</c:v>
                </c:pt>
                <c:pt idx="5">
                  <c:v>26.3</c:v>
                </c:pt>
                <c:pt idx="6">
                  <c:v>26.3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Average</c:v>
                </c:pt>
              </c:strCache>
            </c:strRef>
          </c:tx>
          <c:spPr>
            <a:ln cap="sq">
              <a:solidFill>
                <a:sysClr val="windowText" lastClr="000000"/>
              </a:solidFill>
              <a:prstDash val="dash"/>
              <a:beve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56996962458344413"/>
                  <c:y val="4.4470269529561783E-2"/>
                </c:manualLayout>
              </c:layout>
              <c:dLblPos val="r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465667915106143E-2"/>
                  <c:y val="4.15633663261971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1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1">
                  <c:v>Industry 1</c:v>
                </c:pt>
                <c:pt idx="2">
                  <c:v>Industry 2</c:v>
                </c:pt>
                <c:pt idx="3">
                  <c:v>Industry 3</c:v>
                </c:pt>
                <c:pt idx="4">
                  <c:v>Industry 4</c:v>
                </c:pt>
                <c:pt idx="5">
                  <c:v>Industry 5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24.4</c:v>
                </c:pt>
                <c:pt idx="1">
                  <c:v>24.4</c:v>
                </c:pt>
                <c:pt idx="2">
                  <c:v>24.4</c:v>
                </c:pt>
                <c:pt idx="3">
                  <c:v>24.4</c:v>
                </c:pt>
                <c:pt idx="4">
                  <c:v>24.4</c:v>
                </c:pt>
                <c:pt idx="5">
                  <c:v>24.4</c:v>
                </c:pt>
                <c:pt idx="6">
                  <c:v>24.4</c:v>
                </c:pt>
              </c:numCache>
            </c:numRef>
          </c:val>
        </c:ser>
        <c:marker val="1"/>
        <c:axId val="115387008"/>
        <c:axId val="115663232"/>
      </c:lineChart>
      <c:catAx>
        <c:axId val="11538700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5663232"/>
        <c:crosses val="autoZero"/>
        <c:auto val="1"/>
        <c:lblAlgn val="ctr"/>
        <c:lblOffset val="100"/>
      </c:catAx>
      <c:valAx>
        <c:axId val="115663232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5387008"/>
        <c:crossesAt val="1"/>
        <c:crossBetween val="midCat"/>
      </c:valAx>
      <c:spPr>
        <a:noFill/>
        <a:ln w="25409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62938968072032"/>
          <c:y val="5.2414965986394696E-2"/>
          <c:w val="0.80471876142064469"/>
          <c:h val="0.78881514810648667"/>
        </c:manualLayout>
      </c:layout>
      <c:barChart>
        <c:barDir val="col"/>
        <c:grouping val="clustered"/>
        <c:ser>
          <c:idx val="0"/>
          <c:order val="0"/>
          <c:tx>
            <c:strRef>
              <c:f>'[Chart in Microsoft Word]Sheet1'!$B$1</c:f>
              <c:strCache>
                <c:ptCount val="1"/>
                <c:pt idx="0">
                  <c:v>% of WO available for historical data analysis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'[Chart in Microsoft Word]Sheet1'!$A$2:$A$6</c:f>
              <c:strCache>
                <c:ptCount val="5"/>
                <c:pt idx="0">
                  <c:v>Industry 1</c:v>
                </c:pt>
                <c:pt idx="1">
                  <c:v>Industry 2</c:v>
                </c:pt>
                <c:pt idx="2">
                  <c:v>Industry 3</c:v>
                </c:pt>
                <c:pt idx="3">
                  <c:v>Industry 4</c:v>
                </c:pt>
                <c:pt idx="4">
                  <c:v>Industry 5</c:v>
                </c:pt>
              </c:strCache>
            </c:strRef>
          </c:cat>
          <c:val>
            <c:numRef>
              <c:f>'[Chart in Microsoft Word]Sheet1'!$B$2:$B$6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'[Chart in Microsoft Word]Sheet1'!$C$1</c:f>
              <c:strCache>
                <c:ptCount val="1"/>
                <c:pt idx="0">
                  <c:v>% of categories tracked by WO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'[Chart in Microsoft Word]Sheet1'!$A$2:$A$6</c:f>
              <c:strCache>
                <c:ptCount val="5"/>
                <c:pt idx="0">
                  <c:v>Industry 1</c:v>
                </c:pt>
                <c:pt idx="1">
                  <c:v>Industry 2</c:v>
                </c:pt>
                <c:pt idx="2">
                  <c:v>Industry 3</c:v>
                </c:pt>
                <c:pt idx="3">
                  <c:v>Industry 4</c:v>
                </c:pt>
                <c:pt idx="4">
                  <c:v>Industry 5</c:v>
                </c:pt>
              </c:strCache>
            </c:strRef>
          </c:cat>
          <c:val>
            <c:numRef>
              <c:f>'[Chart in Microsoft Word]Sheet1'!$C$2:$C$6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gapWidth val="219"/>
        <c:overlap val="-27"/>
        <c:axId val="72213632"/>
        <c:axId val="72215168"/>
      </c:barChart>
      <c:catAx>
        <c:axId val="72213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15168"/>
        <c:crosses val="autoZero"/>
        <c:auto val="1"/>
        <c:lblAlgn val="ctr"/>
        <c:lblOffset val="100"/>
      </c:catAx>
      <c:valAx>
        <c:axId val="72215168"/>
        <c:scaling>
          <c:orientation val="minMax"/>
          <c:max val="4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136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82101167315178E-2"/>
          <c:y val="7.2164100506544954E-2"/>
          <c:w val="0.87548638132295398"/>
          <c:h val="0.8339133669894134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dPt>
            <c:idx val="1"/>
            <c:spPr>
              <a:solidFill>
                <a:srgbClr val="E6B9B8"/>
              </a:solidFill>
            </c:spPr>
          </c:dPt>
          <c:dPt>
            <c:idx val="2"/>
            <c:spPr>
              <a:solidFill>
                <a:srgbClr val="568067"/>
              </a:solidFill>
            </c:spPr>
          </c:dPt>
          <c:dPt>
            <c:idx val="3"/>
            <c:spPr>
              <a:solidFill>
                <a:srgbClr val="E6B9B8"/>
              </a:solidFill>
            </c:spPr>
          </c:dPt>
          <c:dPt>
            <c:idx val="4"/>
            <c:spPr>
              <a:solidFill>
                <a:srgbClr val="E6B9B8"/>
              </a:solidFill>
            </c:spPr>
          </c:dPt>
          <c:dPt>
            <c:idx val="5"/>
            <c:spPr>
              <a:solidFill>
                <a:srgbClr val="E6B9B8"/>
              </a:solidFill>
            </c:spPr>
          </c:dPt>
          <c:dLbls>
            <c:spPr>
              <a:noFill/>
              <a:ln w="2541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1">
                  <c:v>Industry 1</c:v>
                </c:pt>
                <c:pt idx="2">
                  <c:v>Industry 2</c:v>
                </c:pt>
                <c:pt idx="3">
                  <c:v>Industry 3</c:v>
                </c:pt>
                <c:pt idx="4">
                  <c:v>Industry 4</c:v>
                </c:pt>
                <c:pt idx="5">
                  <c:v>Industry 5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1">
                  <c:v>23</c:v>
                </c:pt>
                <c:pt idx="2">
                  <c:v>29</c:v>
                </c:pt>
                <c:pt idx="3">
                  <c:v>23</c:v>
                </c:pt>
                <c:pt idx="4">
                  <c:v>22</c:v>
                </c:pt>
                <c:pt idx="5">
                  <c:v>13</c:v>
                </c:pt>
              </c:numCache>
            </c:numRef>
          </c:val>
        </c:ser>
        <c:axId val="48797568"/>
        <c:axId val="48799104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World Class Benchmark Value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283287622755007E-2"/>
                  <c:y val="-5.54267181570457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WCB, 28.4</a:t>
                    </a:r>
                  </a:p>
                </c:rich>
              </c:tx>
              <c:dLblPos val="r"/>
              <c:showVal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1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1">
                  <c:v>Industry 1</c:v>
                </c:pt>
                <c:pt idx="2">
                  <c:v>Industry 2</c:v>
                </c:pt>
                <c:pt idx="3">
                  <c:v>Industry 3</c:v>
                </c:pt>
                <c:pt idx="4">
                  <c:v>Industry 4</c:v>
                </c:pt>
                <c:pt idx="5">
                  <c:v>Industry 5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28.4</c:v>
                </c:pt>
                <c:pt idx="1">
                  <c:v>28.4</c:v>
                </c:pt>
                <c:pt idx="2">
                  <c:v>28.4</c:v>
                </c:pt>
                <c:pt idx="3">
                  <c:v>28.4</c:v>
                </c:pt>
                <c:pt idx="4">
                  <c:v>28.4</c:v>
                </c:pt>
                <c:pt idx="5">
                  <c:v>28.4</c:v>
                </c:pt>
                <c:pt idx="6">
                  <c:v>28.4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Average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dPt>
            <c:idx val="6"/>
            <c:spPr>
              <a:ln cap="sq">
                <a:solidFill>
                  <a:sysClr val="windowText" lastClr="000000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0.62739552452526171"/>
                  <c:y val="4.1866813598061013E-2"/>
                </c:manualLayout>
              </c:layout>
              <c:dLblPos val="r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4928246379273623E-3"/>
                  <c:y val="4.32060974435611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1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1">
                  <c:v>Industry 1</c:v>
                </c:pt>
                <c:pt idx="2">
                  <c:v>Industry 2</c:v>
                </c:pt>
                <c:pt idx="3">
                  <c:v>Industry 3</c:v>
                </c:pt>
                <c:pt idx="4">
                  <c:v>Industry 4</c:v>
                </c:pt>
                <c:pt idx="5">
                  <c:v>Industry 5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</c:numCache>
            </c:numRef>
          </c:val>
        </c:ser>
        <c:marker val="1"/>
        <c:axId val="48797568"/>
        <c:axId val="48799104"/>
      </c:lineChart>
      <c:catAx>
        <c:axId val="4879756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8799104"/>
        <c:crosses val="autoZero"/>
        <c:auto val="1"/>
        <c:lblAlgn val="ctr"/>
        <c:lblOffset val="100"/>
      </c:catAx>
      <c:valAx>
        <c:axId val="48799104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8797568"/>
        <c:crossesAt val="1"/>
        <c:crossBetween val="midCat"/>
      </c:valAx>
      <c:spPr>
        <a:noFill/>
        <a:ln w="25409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8618162729658777"/>
          <c:y val="9.3858024691358066E-2"/>
          <c:w val="0.80575223097112869"/>
          <c:h val="0.65080953116154672"/>
        </c:manualLayout>
      </c:layout>
      <c:barChart>
        <c:barDir val="col"/>
        <c:grouping val="clustered"/>
        <c:ser>
          <c:idx val="0"/>
          <c:order val="0"/>
          <c:tx>
            <c:strRef>
              <c:f>'[Chart 2 in Microsoft Word]Sheet1'!$B$1</c:f>
              <c:strCache>
                <c:ptCount val="1"/>
                <c:pt idx="0">
                  <c:v>Percent of time materials in store when required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'[Chart 2 in Microsoft Word]Sheet1'!$A$2:$A$6</c:f>
              <c:strCache>
                <c:ptCount val="5"/>
                <c:pt idx="0">
                  <c:v>Industry 1</c:v>
                </c:pt>
                <c:pt idx="1">
                  <c:v>Industry 2</c:v>
                </c:pt>
                <c:pt idx="2">
                  <c:v>Industry 3</c:v>
                </c:pt>
                <c:pt idx="3">
                  <c:v>Industry 4</c:v>
                </c:pt>
                <c:pt idx="4">
                  <c:v>Industry 5</c:v>
                </c:pt>
              </c:strCache>
            </c:strRef>
          </c:cat>
          <c:val>
            <c:numRef>
              <c:f>'[Chart 2 in Microsoft Word]Sheet1'!$B$2:$B$6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'[Chart 2 in Microsoft Word]Sheet1'!$C$1</c:f>
              <c:strCache>
                <c:ptCount val="1"/>
                <c:pt idx="0">
                  <c:v>% of times inventory level updated upon receipt of material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'[Chart 2 in Microsoft Word]Sheet1'!$A$2:$A$6</c:f>
              <c:strCache>
                <c:ptCount val="5"/>
                <c:pt idx="0">
                  <c:v>Industry 1</c:v>
                </c:pt>
                <c:pt idx="1">
                  <c:v>Industry 2</c:v>
                </c:pt>
                <c:pt idx="2">
                  <c:v>Industry 3</c:v>
                </c:pt>
                <c:pt idx="3">
                  <c:v>Industry 4</c:v>
                </c:pt>
                <c:pt idx="4">
                  <c:v>Industry 5</c:v>
                </c:pt>
              </c:strCache>
            </c:strRef>
          </c:cat>
          <c:val>
            <c:numRef>
              <c:f>'[Chart 2 in Microsoft Word]Sheet1'!$C$2:$C$6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19"/>
        <c:overlap val="-27"/>
        <c:axId val="72315648"/>
        <c:axId val="72317184"/>
      </c:barChart>
      <c:catAx>
        <c:axId val="72315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17184"/>
        <c:crosses val="autoZero"/>
        <c:auto val="1"/>
        <c:lblAlgn val="ctr"/>
        <c:lblOffset val="100"/>
      </c:catAx>
      <c:valAx>
        <c:axId val="72317184"/>
        <c:scaling>
          <c:orientation val="minMax"/>
          <c:max val="4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156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558652668416448"/>
          <c:y val="0.82323091966445372"/>
          <c:w val="0.69327121609798825"/>
          <c:h val="0.137553394061036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82101167315178E-2"/>
          <c:y val="7.2164100506544954E-2"/>
          <c:w val="0.86795206778927914"/>
          <c:h val="0.8612102688718934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dPt>
            <c:idx val="1"/>
            <c:spPr>
              <a:solidFill>
                <a:srgbClr val="568067"/>
              </a:solidFill>
            </c:spPr>
          </c:dPt>
          <c:dPt>
            <c:idx val="2"/>
            <c:spPr>
              <a:solidFill>
                <a:srgbClr val="568067"/>
              </a:solidFill>
            </c:spPr>
          </c:dPt>
          <c:dPt>
            <c:idx val="3"/>
            <c:spPr>
              <a:solidFill>
                <a:srgbClr val="E6B9B8"/>
              </a:solidFill>
            </c:spPr>
          </c:dPt>
          <c:dPt>
            <c:idx val="4"/>
            <c:spPr>
              <a:solidFill>
                <a:srgbClr val="E6B9B8"/>
              </a:solidFill>
            </c:spPr>
          </c:dPt>
          <c:dPt>
            <c:idx val="5"/>
            <c:spPr>
              <a:solidFill>
                <a:srgbClr val="E6B9B8"/>
              </a:solidFill>
            </c:spPr>
          </c:dPt>
          <c:dLbls>
            <c:spPr>
              <a:noFill/>
              <a:ln w="2541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1">
                  <c:v>Industry 1</c:v>
                </c:pt>
                <c:pt idx="2">
                  <c:v>Industry 2</c:v>
                </c:pt>
                <c:pt idx="3">
                  <c:v>Industry 3</c:v>
                </c:pt>
                <c:pt idx="4">
                  <c:v>Industry 4</c:v>
                </c:pt>
                <c:pt idx="5">
                  <c:v>Industry 5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1">
                  <c:v>34</c:v>
                </c:pt>
                <c:pt idx="2">
                  <c:v>34</c:v>
                </c:pt>
                <c:pt idx="3">
                  <c:v>21</c:v>
                </c:pt>
                <c:pt idx="4">
                  <c:v>15</c:v>
                </c:pt>
                <c:pt idx="5">
                  <c:v>7</c:v>
                </c:pt>
              </c:numCache>
            </c:numRef>
          </c:val>
        </c:ser>
        <c:axId val="117788032"/>
        <c:axId val="117802112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World Class Benchmark Value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283287622755007E-2"/>
                  <c:y val="-5.54267181570457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WCB, 26.9</a:t>
                    </a:r>
                  </a:p>
                </c:rich>
              </c:tx>
              <c:dLblPos val="r"/>
              <c:showVal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1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1">
                  <c:v>Industry 1</c:v>
                </c:pt>
                <c:pt idx="2">
                  <c:v>Industry 2</c:v>
                </c:pt>
                <c:pt idx="3">
                  <c:v>Industry 3</c:v>
                </c:pt>
                <c:pt idx="4">
                  <c:v>Industry 4</c:v>
                </c:pt>
                <c:pt idx="5">
                  <c:v>Industry 5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26.9</c:v>
                </c:pt>
                <c:pt idx="1">
                  <c:v>26.9</c:v>
                </c:pt>
                <c:pt idx="2">
                  <c:v>26.9</c:v>
                </c:pt>
                <c:pt idx="3">
                  <c:v>26.9</c:v>
                </c:pt>
                <c:pt idx="4">
                  <c:v>26.9</c:v>
                </c:pt>
                <c:pt idx="5">
                  <c:v>26.9</c:v>
                </c:pt>
                <c:pt idx="6">
                  <c:v>26.9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Average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dPt>
            <c:idx val="6"/>
            <c:spPr>
              <a:ln cap="sq">
                <a:solidFill>
                  <a:sysClr val="windowText" lastClr="000000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0.63239159711777704"/>
                  <c:y val="7.5093702459167133E-2"/>
                </c:manualLayout>
              </c:layout>
              <c:dLblPos val="r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4968789013732791E-3"/>
                  <c:y val="7.64331210191084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1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1">
                  <c:v>Industry 1</c:v>
                </c:pt>
                <c:pt idx="2">
                  <c:v>Industry 2</c:v>
                </c:pt>
                <c:pt idx="3">
                  <c:v>Industry 3</c:v>
                </c:pt>
                <c:pt idx="4">
                  <c:v>Industry 4</c:v>
                </c:pt>
                <c:pt idx="5">
                  <c:v>Industry 5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22.2</c:v>
                </c:pt>
                <c:pt idx="1">
                  <c:v>22.2</c:v>
                </c:pt>
                <c:pt idx="2">
                  <c:v>22.2</c:v>
                </c:pt>
                <c:pt idx="3">
                  <c:v>22.2</c:v>
                </c:pt>
                <c:pt idx="4">
                  <c:v>22.2</c:v>
                </c:pt>
                <c:pt idx="5">
                  <c:v>22.2</c:v>
                </c:pt>
                <c:pt idx="6">
                  <c:v>22.2</c:v>
                </c:pt>
              </c:numCache>
            </c:numRef>
          </c:val>
        </c:ser>
        <c:marker val="1"/>
        <c:axId val="117788032"/>
        <c:axId val="117802112"/>
      </c:lineChart>
      <c:catAx>
        <c:axId val="1177880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7802112"/>
        <c:crosses val="autoZero"/>
        <c:auto val="1"/>
        <c:lblAlgn val="ctr"/>
        <c:lblOffset val="100"/>
      </c:catAx>
      <c:valAx>
        <c:axId val="117802112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7788032"/>
        <c:crossesAt val="1"/>
        <c:crossBetween val="midCat"/>
      </c:valAx>
      <c:spPr>
        <a:noFill/>
        <a:ln w="25409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430921916010508"/>
          <c:y val="0.10885949803149604"/>
          <c:w val="0.82569078083989533"/>
          <c:h val="0.7108068405511814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Management support for continous improvement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Industry 1</c:v>
                </c:pt>
                <c:pt idx="1">
                  <c:v>Industry 2</c:v>
                </c:pt>
                <c:pt idx="2">
                  <c:v>Industry 3</c:v>
                </c:pt>
                <c:pt idx="3">
                  <c:v>Industry 4</c:v>
                </c:pt>
                <c:pt idx="4">
                  <c:v>Industry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gapWidth val="219"/>
        <c:overlap val="-27"/>
        <c:axId val="123615488"/>
        <c:axId val="123617280"/>
      </c:barChart>
      <c:catAx>
        <c:axId val="123615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17280"/>
        <c:crosses val="autoZero"/>
        <c:auto val="1"/>
        <c:lblAlgn val="ctr"/>
        <c:lblOffset val="100"/>
      </c:catAx>
      <c:valAx>
        <c:axId val="123617280"/>
        <c:scaling>
          <c:orientation val="minMax"/>
          <c:max val="4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154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9.7615649606299246E-2"/>
          <c:y val="0.8891751968503937"/>
          <c:w val="0.81488435039370133"/>
          <c:h val="0.109149606299212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154330708661433"/>
          <c:y val="0.13748591110795841"/>
          <c:w val="0.83554002624671964"/>
          <c:h val="0.7072771590488126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axId val="123802752"/>
        <c:axId val="123804288"/>
      </c:barChart>
      <c:catAx>
        <c:axId val="1238027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23804288"/>
        <c:crosses val="autoZero"/>
        <c:auto val="1"/>
        <c:lblAlgn val="ctr"/>
        <c:lblOffset val="100"/>
      </c:catAx>
      <c:valAx>
        <c:axId val="12380428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latin typeface="Calibri "/>
              </a:defRPr>
            </a:pPr>
            <a:endParaRPr lang="en-US"/>
          </a:p>
        </c:txPr>
        <c:crossAx val="123802752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F8C3E7-917A-4172-AE79-419E05954FA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4F307A-630D-4D19-8872-406379182595}">
      <dgm:prSet phldrT="[Text]" custT="1"/>
      <dgm:spPr/>
      <dgm:t>
        <a:bodyPr/>
        <a:lstStyle/>
        <a:p>
          <a:r>
            <a:rPr lang="en-US" sz="2000" dirty="0" smtClean="0"/>
            <a:t>Selection of maintenance blocks for evaluation</a:t>
          </a:r>
          <a:endParaRPr lang="en-US" sz="2000" dirty="0"/>
        </a:p>
      </dgm:t>
    </dgm:pt>
    <dgm:pt modelId="{ED7F08BB-C196-449A-8558-1DF86A4689CF}" type="parTrans" cxnId="{5F45139A-FB3A-42C3-AED8-9924BD82633E}">
      <dgm:prSet/>
      <dgm:spPr/>
      <dgm:t>
        <a:bodyPr/>
        <a:lstStyle/>
        <a:p>
          <a:endParaRPr lang="en-US"/>
        </a:p>
      </dgm:t>
    </dgm:pt>
    <dgm:pt modelId="{BC127EFF-DE43-4F91-9B23-010AE1CA2B33}" type="sibTrans" cxnId="{5F45139A-FB3A-42C3-AED8-9924BD82633E}">
      <dgm:prSet/>
      <dgm:spPr/>
      <dgm:t>
        <a:bodyPr/>
        <a:lstStyle/>
        <a:p>
          <a:endParaRPr lang="en-US"/>
        </a:p>
      </dgm:t>
    </dgm:pt>
    <dgm:pt modelId="{0E73F974-FA72-4C8D-B49F-BD3360ED1565}">
      <dgm:prSet phldrT="[Text]" custT="1"/>
      <dgm:spPr/>
      <dgm:t>
        <a:bodyPr/>
        <a:lstStyle/>
        <a:p>
          <a:r>
            <a:rPr lang="en-US" sz="2000" dirty="0" smtClean="0"/>
            <a:t>Data analysis</a:t>
          </a:r>
          <a:endParaRPr lang="en-US" sz="2000" dirty="0"/>
        </a:p>
      </dgm:t>
    </dgm:pt>
    <dgm:pt modelId="{75634C36-3A2F-4357-BD5C-921ECCF0F69B}" type="parTrans" cxnId="{1980A8EA-E917-46F2-A8BB-9B0B4E9534C6}">
      <dgm:prSet/>
      <dgm:spPr/>
      <dgm:t>
        <a:bodyPr/>
        <a:lstStyle/>
        <a:p>
          <a:endParaRPr lang="en-US"/>
        </a:p>
      </dgm:t>
    </dgm:pt>
    <dgm:pt modelId="{B6D4DCBE-5E14-4B7A-B592-EE49204F9472}" type="sibTrans" cxnId="{1980A8EA-E917-46F2-A8BB-9B0B4E9534C6}">
      <dgm:prSet/>
      <dgm:spPr/>
      <dgm:t>
        <a:bodyPr/>
        <a:lstStyle/>
        <a:p>
          <a:endParaRPr lang="en-US"/>
        </a:p>
      </dgm:t>
    </dgm:pt>
    <dgm:pt modelId="{C0552D43-A01B-4AE7-B5A3-D49807403931}">
      <dgm:prSet phldrT="[Text]" custT="1"/>
      <dgm:spPr/>
      <dgm:t>
        <a:bodyPr/>
        <a:lstStyle/>
        <a:p>
          <a:r>
            <a:rPr lang="en-US" sz="2000" dirty="0" smtClean="0"/>
            <a:t>Evaluation of results</a:t>
          </a:r>
          <a:endParaRPr lang="en-US" sz="2000" dirty="0"/>
        </a:p>
      </dgm:t>
    </dgm:pt>
    <dgm:pt modelId="{1F79B647-52C0-4A3A-9847-8F77C7B5B005}" type="parTrans" cxnId="{8F660B6C-2BA3-401F-BE13-79F678443935}">
      <dgm:prSet/>
      <dgm:spPr/>
      <dgm:t>
        <a:bodyPr/>
        <a:lstStyle/>
        <a:p>
          <a:endParaRPr lang="en-US"/>
        </a:p>
      </dgm:t>
    </dgm:pt>
    <dgm:pt modelId="{D565A234-4A9C-4AEB-874D-278FF72C5F6C}" type="sibTrans" cxnId="{8F660B6C-2BA3-401F-BE13-79F678443935}">
      <dgm:prSet/>
      <dgm:spPr/>
      <dgm:t>
        <a:bodyPr/>
        <a:lstStyle/>
        <a:p>
          <a:endParaRPr lang="en-US"/>
        </a:p>
      </dgm:t>
    </dgm:pt>
    <dgm:pt modelId="{E0CE1A51-B563-445C-80D0-B8AB41C935B1}">
      <dgm:prSet phldrT="[Text]" custT="1"/>
      <dgm:spPr/>
      <dgm:t>
        <a:bodyPr/>
        <a:lstStyle/>
        <a:p>
          <a:r>
            <a:rPr lang="en-US" sz="2000" dirty="0" smtClean="0"/>
            <a:t>Selection of industries</a:t>
          </a:r>
          <a:endParaRPr lang="en-US" sz="2000" dirty="0"/>
        </a:p>
      </dgm:t>
    </dgm:pt>
    <dgm:pt modelId="{4DAB9246-811A-4169-BFFC-303748156F97}" type="parTrans" cxnId="{4DA044BC-67D3-4C39-866A-5539E52B1FCA}">
      <dgm:prSet/>
      <dgm:spPr/>
      <dgm:t>
        <a:bodyPr/>
        <a:lstStyle/>
        <a:p>
          <a:endParaRPr lang="en-US"/>
        </a:p>
      </dgm:t>
    </dgm:pt>
    <dgm:pt modelId="{50A687C2-E637-45C9-8355-81E8E07D63E6}" type="sibTrans" cxnId="{4DA044BC-67D3-4C39-866A-5539E52B1FCA}">
      <dgm:prSet/>
      <dgm:spPr/>
      <dgm:t>
        <a:bodyPr/>
        <a:lstStyle/>
        <a:p>
          <a:endParaRPr lang="en-US"/>
        </a:p>
      </dgm:t>
    </dgm:pt>
    <dgm:pt modelId="{557834CC-B4CD-41A8-826F-9E67F2575CAA}">
      <dgm:prSet phldrT="[Text]" custT="1"/>
      <dgm:spPr/>
      <dgm:t>
        <a:bodyPr/>
        <a:lstStyle/>
        <a:p>
          <a:r>
            <a:rPr lang="en-US" sz="2000" dirty="0" smtClean="0"/>
            <a:t>Data collection</a:t>
          </a:r>
          <a:endParaRPr lang="en-US" sz="2000" dirty="0"/>
        </a:p>
      </dgm:t>
    </dgm:pt>
    <dgm:pt modelId="{2F742D85-7F67-4EB8-9BD9-85B56FB6811E}" type="parTrans" cxnId="{139192E8-3DCE-4C8C-BE6A-91E1512E6342}">
      <dgm:prSet/>
      <dgm:spPr/>
      <dgm:t>
        <a:bodyPr/>
        <a:lstStyle/>
        <a:p>
          <a:endParaRPr lang="en-US"/>
        </a:p>
      </dgm:t>
    </dgm:pt>
    <dgm:pt modelId="{23D7D4AC-1008-4CFA-A83E-3EA2719A8654}" type="sibTrans" cxnId="{139192E8-3DCE-4C8C-BE6A-91E1512E6342}">
      <dgm:prSet/>
      <dgm:spPr/>
      <dgm:t>
        <a:bodyPr/>
        <a:lstStyle/>
        <a:p>
          <a:endParaRPr lang="en-US"/>
        </a:p>
      </dgm:t>
    </dgm:pt>
    <dgm:pt modelId="{A656E3C6-D62A-4AD5-BD08-CDFB80A7FF7B}">
      <dgm:prSet phldrT="[Text]" custT="1"/>
      <dgm:spPr/>
      <dgm:t>
        <a:bodyPr/>
        <a:lstStyle/>
        <a:p>
          <a:r>
            <a:rPr lang="en-US" sz="1500" dirty="0" smtClean="0"/>
            <a:t>Use of questionnaire</a:t>
          </a:r>
          <a:endParaRPr lang="en-US" sz="1500" dirty="0"/>
        </a:p>
      </dgm:t>
    </dgm:pt>
    <dgm:pt modelId="{067BF3CA-AB0B-4D34-BDF6-632853FE54BB}" type="parTrans" cxnId="{2E9B0CD6-D3A0-4204-8EF0-E9FF56215B58}">
      <dgm:prSet/>
      <dgm:spPr/>
      <dgm:t>
        <a:bodyPr/>
        <a:lstStyle/>
        <a:p>
          <a:endParaRPr lang="en-US"/>
        </a:p>
      </dgm:t>
    </dgm:pt>
    <dgm:pt modelId="{2147F031-06B5-49AA-A7FD-994A40CC6AA2}" type="sibTrans" cxnId="{2E9B0CD6-D3A0-4204-8EF0-E9FF56215B58}">
      <dgm:prSet/>
      <dgm:spPr/>
      <dgm:t>
        <a:bodyPr/>
        <a:lstStyle/>
        <a:p>
          <a:endParaRPr lang="en-US"/>
        </a:p>
      </dgm:t>
    </dgm:pt>
    <dgm:pt modelId="{3B121888-DA0A-4F95-9925-6A7D67B05986}">
      <dgm:prSet phldrT="[Text]" custT="1"/>
      <dgm:spPr/>
      <dgm:t>
        <a:bodyPr/>
        <a:lstStyle/>
        <a:p>
          <a:r>
            <a:rPr lang="en-US" sz="1500" dirty="0" smtClean="0"/>
            <a:t>Cars and LCVs</a:t>
          </a:r>
          <a:endParaRPr lang="en-US" sz="1500" dirty="0"/>
        </a:p>
      </dgm:t>
    </dgm:pt>
    <dgm:pt modelId="{EE3E7E8F-B7A4-47B9-968D-3CB6137710D6}" type="parTrans" cxnId="{72E8BF6A-9EE1-4D7B-80B6-690B8A7AA24B}">
      <dgm:prSet/>
      <dgm:spPr/>
      <dgm:t>
        <a:bodyPr/>
        <a:lstStyle/>
        <a:p>
          <a:endParaRPr lang="en-US"/>
        </a:p>
      </dgm:t>
    </dgm:pt>
    <dgm:pt modelId="{10836997-7F38-4303-B43E-82994CB00CF8}" type="sibTrans" cxnId="{72E8BF6A-9EE1-4D7B-80B6-690B8A7AA24B}">
      <dgm:prSet/>
      <dgm:spPr/>
      <dgm:t>
        <a:bodyPr/>
        <a:lstStyle/>
        <a:p>
          <a:endParaRPr lang="en-US"/>
        </a:p>
      </dgm:t>
    </dgm:pt>
    <dgm:pt modelId="{8D95CBFD-4574-43FC-9BAB-41AEF3F49AF4}">
      <dgm:prSet custT="1"/>
      <dgm:spPr/>
      <dgm:t>
        <a:bodyPr/>
        <a:lstStyle/>
        <a:p>
          <a:r>
            <a:rPr lang="en-US" sz="1500" dirty="0" smtClean="0"/>
            <a:t>Two &amp; three wheeler</a:t>
          </a:r>
          <a:endParaRPr lang="en-US" sz="1500" dirty="0"/>
        </a:p>
      </dgm:t>
    </dgm:pt>
    <dgm:pt modelId="{11DF129F-3B86-49D2-AA35-3E0E62FEB58A}" type="parTrans" cxnId="{5A95AF01-18AF-40B1-8695-58860F303235}">
      <dgm:prSet/>
      <dgm:spPr/>
      <dgm:t>
        <a:bodyPr/>
        <a:lstStyle/>
        <a:p>
          <a:endParaRPr lang="en-US"/>
        </a:p>
      </dgm:t>
    </dgm:pt>
    <dgm:pt modelId="{C3C254A8-B2FB-4CEA-856C-5896577EA6CB}" type="sibTrans" cxnId="{5A95AF01-18AF-40B1-8695-58860F303235}">
      <dgm:prSet/>
      <dgm:spPr/>
      <dgm:t>
        <a:bodyPr/>
        <a:lstStyle/>
        <a:p>
          <a:endParaRPr lang="en-US"/>
        </a:p>
      </dgm:t>
    </dgm:pt>
    <dgm:pt modelId="{A121FB85-39E7-40C0-A97F-276E89E9B270}">
      <dgm:prSet custT="1"/>
      <dgm:spPr/>
      <dgm:t>
        <a:bodyPr/>
        <a:lstStyle/>
        <a:p>
          <a:r>
            <a:rPr lang="en-US" sz="1500" dirty="0" smtClean="0"/>
            <a:t>Tractors, trucks &amp; buses</a:t>
          </a:r>
          <a:endParaRPr lang="en-US" sz="1500" dirty="0"/>
        </a:p>
      </dgm:t>
    </dgm:pt>
    <dgm:pt modelId="{D1A19ECC-4B85-44B5-804C-F35D59704E49}" type="parTrans" cxnId="{1CFC7F0E-71D9-477B-AA53-CEFA64925E82}">
      <dgm:prSet/>
      <dgm:spPr/>
      <dgm:t>
        <a:bodyPr/>
        <a:lstStyle/>
        <a:p>
          <a:endParaRPr lang="en-US"/>
        </a:p>
      </dgm:t>
    </dgm:pt>
    <dgm:pt modelId="{23993901-60D3-4C9D-B77A-938D3A194F4D}" type="sibTrans" cxnId="{1CFC7F0E-71D9-477B-AA53-CEFA64925E82}">
      <dgm:prSet/>
      <dgm:spPr/>
      <dgm:t>
        <a:bodyPr/>
        <a:lstStyle/>
        <a:p>
          <a:endParaRPr lang="en-US"/>
        </a:p>
      </dgm:t>
    </dgm:pt>
    <dgm:pt modelId="{FA9D1194-60CF-4302-A848-3CC5A6C2E77F}">
      <dgm:prSet custT="1"/>
      <dgm:spPr/>
      <dgm:t>
        <a:bodyPr/>
        <a:lstStyle/>
        <a:p>
          <a:r>
            <a:rPr lang="en-US" sz="1500" dirty="0" smtClean="0"/>
            <a:t>Vendor industry</a:t>
          </a:r>
          <a:endParaRPr lang="en-US" sz="1500" dirty="0"/>
        </a:p>
      </dgm:t>
    </dgm:pt>
    <dgm:pt modelId="{62FCE304-77C0-43D9-ADE0-992C2B44238C}" type="parTrans" cxnId="{05249D3D-4B45-40EB-9546-2259AF54F293}">
      <dgm:prSet/>
      <dgm:spPr/>
      <dgm:t>
        <a:bodyPr/>
        <a:lstStyle/>
        <a:p>
          <a:endParaRPr lang="en-US"/>
        </a:p>
      </dgm:t>
    </dgm:pt>
    <dgm:pt modelId="{744F4EC6-B7E9-4579-B603-AD0A6D711124}" type="sibTrans" cxnId="{05249D3D-4B45-40EB-9546-2259AF54F293}">
      <dgm:prSet/>
      <dgm:spPr/>
      <dgm:t>
        <a:bodyPr/>
        <a:lstStyle/>
        <a:p>
          <a:endParaRPr lang="en-US"/>
        </a:p>
      </dgm:t>
    </dgm:pt>
    <dgm:pt modelId="{432D264D-0750-4692-A503-0672760263BA}">
      <dgm:prSet custT="1"/>
      <dgm:spPr/>
      <dgm:t>
        <a:bodyPr/>
        <a:lstStyle/>
        <a:p>
          <a:r>
            <a:rPr lang="en-US" sz="1500" dirty="0" smtClean="0"/>
            <a:t>Accessories &amp; part manufacturers</a:t>
          </a:r>
          <a:endParaRPr lang="en-US" sz="1500" dirty="0"/>
        </a:p>
      </dgm:t>
    </dgm:pt>
    <dgm:pt modelId="{68D6E1E0-42C9-49AB-9F92-DF487782A43F}" type="parTrans" cxnId="{7136738D-DC54-405D-915A-685DB94EA5DA}">
      <dgm:prSet/>
      <dgm:spPr/>
      <dgm:t>
        <a:bodyPr/>
        <a:lstStyle/>
        <a:p>
          <a:endParaRPr lang="en-US"/>
        </a:p>
      </dgm:t>
    </dgm:pt>
    <dgm:pt modelId="{291728F3-7B23-4A94-B5FD-31DCEBFF99A6}" type="sibTrans" cxnId="{7136738D-DC54-405D-915A-685DB94EA5DA}">
      <dgm:prSet/>
      <dgm:spPr/>
      <dgm:t>
        <a:bodyPr/>
        <a:lstStyle/>
        <a:p>
          <a:endParaRPr lang="en-US"/>
        </a:p>
      </dgm:t>
    </dgm:pt>
    <dgm:pt modelId="{0BD133D8-5602-4FE3-B14E-847DEBE7E37D}">
      <dgm:prSet phldrT="[Text]" custT="1"/>
      <dgm:spPr/>
      <dgm:t>
        <a:bodyPr/>
        <a:lstStyle/>
        <a:p>
          <a:r>
            <a:rPr lang="en-US" sz="1500" dirty="0" smtClean="0"/>
            <a:t>Questionnaire filled by different concerned personnel belonging to same firm.</a:t>
          </a:r>
          <a:endParaRPr lang="en-US" sz="1500" dirty="0"/>
        </a:p>
      </dgm:t>
    </dgm:pt>
    <dgm:pt modelId="{9531BC94-39E7-40FE-BF18-04984844352A}" type="parTrans" cxnId="{F0940E45-CF42-4760-A850-8B07F344B4DB}">
      <dgm:prSet/>
      <dgm:spPr/>
      <dgm:t>
        <a:bodyPr/>
        <a:lstStyle/>
        <a:p>
          <a:endParaRPr lang="en-US"/>
        </a:p>
      </dgm:t>
    </dgm:pt>
    <dgm:pt modelId="{99AF78D8-579F-4422-9534-42F4CEB4DA27}" type="sibTrans" cxnId="{F0940E45-CF42-4760-A850-8B07F344B4DB}">
      <dgm:prSet/>
      <dgm:spPr/>
      <dgm:t>
        <a:bodyPr/>
        <a:lstStyle/>
        <a:p>
          <a:endParaRPr lang="en-US"/>
        </a:p>
      </dgm:t>
    </dgm:pt>
    <dgm:pt modelId="{A5D5A319-C534-46EA-BD38-E0E2B7A6C0C0}" type="pres">
      <dgm:prSet presAssocID="{62F8C3E7-917A-4172-AE79-419E05954FA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39A7D2-9686-47CD-B040-5D8288C5AF3A}" type="pres">
      <dgm:prSet presAssocID="{4E4F307A-630D-4D19-8872-406379182595}" presName="composite" presStyleCnt="0"/>
      <dgm:spPr/>
    </dgm:pt>
    <dgm:pt modelId="{CF22AEEB-70E3-47B6-9167-86F1D472C5AB}" type="pres">
      <dgm:prSet presAssocID="{4E4F307A-630D-4D19-8872-406379182595}" presName="LShape" presStyleLbl="alignNode1" presStyleIdx="0" presStyleCnt="9"/>
      <dgm:spPr/>
    </dgm:pt>
    <dgm:pt modelId="{A759ABB5-CE25-433A-9D7F-E65B4D72F3D5}" type="pres">
      <dgm:prSet presAssocID="{4E4F307A-630D-4D19-8872-406379182595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E6DB4-9160-4C38-BD88-09CD5B33E280}" type="pres">
      <dgm:prSet presAssocID="{4E4F307A-630D-4D19-8872-406379182595}" presName="Triangle" presStyleLbl="alignNode1" presStyleIdx="1" presStyleCnt="9"/>
      <dgm:spPr/>
    </dgm:pt>
    <dgm:pt modelId="{A14A2E5B-19A4-4115-81FF-CAC7C1908F50}" type="pres">
      <dgm:prSet presAssocID="{BC127EFF-DE43-4F91-9B23-010AE1CA2B33}" presName="sibTrans" presStyleCnt="0"/>
      <dgm:spPr/>
    </dgm:pt>
    <dgm:pt modelId="{582A1140-9CE8-4E16-9F74-11D12F686BEE}" type="pres">
      <dgm:prSet presAssocID="{BC127EFF-DE43-4F91-9B23-010AE1CA2B33}" presName="space" presStyleCnt="0"/>
      <dgm:spPr/>
    </dgm:pt>
    <dgm:pt modelId="{1B8C61F2-42AA-4785-A4D4-0F9E7717EC48}" type="pres">
      <dgm:prSet presAssocID="{E0CE1A51-B563-445C-80D0-B8AB41C935B1}" presName="composite" presStyleCnt="0"/>
      <dgm:spPr/>
    </dgm:pt>
    <dgm:pt modelId="{2923D89B-C4CA-48F4-98A6-AF26E2CD1301}" type="pres">
      <dgm:prSet presAssocID="{E0CE1A51-B563-445C-80D0-B8AB41C935B1}" presName="LShape" presStyleLbl="alignNode1" presStyleIdx="2" presStyleCnt="9"/>
      <dgm:spPr/>
    </dgm:pt>
    <dgm:pt modelId="{E32F4391-530B-437B-90EC-83EB42488EDA}" type="pres">
      <dgm:prSet presAssocID="{E0CE1A51-B563-445C-80D0-B8AB41C935B1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D9A32-9008-43E3-A31F-A327421C4057}" type="pres">
      <dgm:prSet presAssocID="{E0CE1A51-B563-445C-80D0-B8AB41C935B1}" presName="Triangle" presStyleLbl="alignNode1" presStyleIdx="3" presStyleCnt="9"/>
      <dgm:spPr/>
    </dgm:pt>
    <dgm:pt modelId="{AF0CAB15-8600-49D4-9DD0-038617D5A5DB}" type="pres">
      <dgm:prSet presAssocID="{50A687C2-E637-45C9-8355-81E8E07D63E6}" presName="sibTrans" presStyleCnt="0"/>
      <dgm:spPr/>
    </dgm:pt>
    <dgm:pt modelId="{8271D4C6-2109-42E6-8D75-CB3467993EB9}" type="pres">
      <dgm:prSet presAssocID="{50A687C2-E637-45C9-8355-81E8E07D63E6}" presName="space" presStyleCnt="0"/>
      <dgm:spPr/>
    </dgm:pt>
    <dgm:pt modelId="{91364EBF-1760-45C9-BAF0-4E2375E76B93}" type="pres">
      <dgm:prSet presAssocID="{557834CC-B4CD-41A8-826F-9E67F2575CAA}" presName="composite" presStyleCnt="0"/>
      <dgm:spPr/>
    </dgm:pt>
    <dgm:pt modelId="{2AD6106C-DBAC-43FB-90EF-E6977455AB67}" type="pres">
      <dgm:prSet presAssocID="{557834CC-B4CD-41A8-826F-9E67F2575CAA}" presName="LShape" presStyleLbl="alignNode1" presStyleIdx="4" presStyleCnt="9"/>
      <dgm:spPr/>
    </dgm:pt>
    <dgm:pt modelId="{7237F9FA-B1D9-4B14-9128-3490FDDA9DA8}" type="pres">
      <dgm:prSet presAssocID="{557834CC-B4CD-41A8-826F-9E67F2575CAA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E24F0-3203-408C-86EC-BEF396085AB2}" type="pres">
      <dgm:prSet presAssocID="{557834CC-B4CD-41A8-826F-9E67F2575CAA}" presName="Triangle" presStyleLbl="alignNode1" presStyleIdx="5" presStyleCnt="9"/>
      <dgm:spPr/>
    </dgm:pt>
    <dgm:pt modelId="{4A715442-33CB-4AC1-B873-F794EC6F7669}" type="pres">
      <dgm:prSet presAssocID="{23D7D4AC-1008-4CFA-A83E-3EA2719A8654}" presName="sibTrans" presStyleCnt="0"/>
      <dgm:spPr/>
    </dgm:pt>
    <dgm:pt modelId="{02A6F645-EFA4-4EB5-B402-46680590D612}" type="pres">
      <dgm:prSet presAssocID="{23D7D4AC-1008-4CFA-A83E-3EA2719A8654}" presName="space" presStyleCnt="0"/>
      <dgm:spPr/>
    </dgm:pt>
    <dgm:pt modelId="{8E4B9A3D-E8E9-48E8-A731-321E235E1B23}" type="pres">
      <dgm:prSet presAssocID="{0E73F974-FA72-4C8D-B49F-BD3360ED1565}" presName="composite" presStyleCnt="0"/>
      <dgm:spPr/>
    </dgm:pt>
    <dgm:pt modelId="{151CFAB0-6461-4B04-A659-679CFBFCA571}" type="pres">
      <dgm:prSet presAssocID="{0E73F974-FA72-4C8D-B49F-BD3360ED1565}" presName="LShape" presStyleLbl="alignNode1" presStyleIdx="6" presStyleCnt="9"/>
      <dgm:spPr/>
    </dgm:pt>
    <dgm:pt modelId="{D92313CF-C3F9-4A8D-880F-107C46A7B328}" type="pres">
      <dgm:prSet presAssocID="{0E73F974-FA72-4C8D-B49F-BD3360ED156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3B78B-D715-41FD-8D2B-5E3458FFE896}" type="pres">
      <dgm:prSet presAssocID="{0E73F974-FA72-4C8D-B49F-BD3360ED1565}" presName="Triangle" presStyleLbl="alignNode1" presStyleIdx="7" presStyleCnt="9"/>
      <dgm:spPr/>
    </dgm:pt>
    <dgm:pt modelId="{F62F252D-FABD-42EA-AFFC-267A93A0384E}" type="pres">
      <dgm:prSet presAssocID="{B6D4DCBE-5E14-4B7A-B592-EE49204F9472}" presName="sibTrans" presStyleCnt="0"/>
      <dgm:spPr/>
    </dgm:pt>
    <dgm:pt modelId="{8B67BE22-D59C-4DB7-B497-AE17478499D2}" type="pres">
      <dgm:prSet presAssocID="{B6D4DCBE-5E14-4B7A-B592-EE49204F9472}" presName="space" presStyleCnt="0"/>
      <dgm:spPr/>
    </dgm:pt>
    <dgm:pt modelId="{EE809982-51D8-4346-9EDA-B04CF2B69EEE}" type="pres">
      <dgm:prSet presAssocID="{C0552D43-A01B-4AE7-B5A3-D49807403931}" presName="composite" presStyleCnt="0"/>
      <dgm:spPr/>
    </dgm:pt>
    <dgm:pt modelId="{3C624079-F927-408F-A337-D9CC1FFD2E83}" type="pres">
      <dgm:prSet presAssocID="{C0552D43-A01B-4AE7-B5A3-D49807403931}" presName="LShape" presStyleLbl="alignNode1" presStyleIdx="8" presStyleCnt="9"/>
      <dgm:spPr/>
    </dgm:pt>
    <dgm:pt modelId="{8644DA61-3F5E-4FE4-BAC3-66DBB1EB254F}" type="pres">
      <dgm:prSet presAssocID="{C0552D43-A01B-4AE7-B5A3-D49807403931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46472A-448F-4E6C-BBB8-A16262453B7A}" type="presOf" srcId="{0E73F974-FA72-4C8D-B49F-BD3360ED1565}" destId="{D92313CF-C3F9-4A8D-880F-107C46A7B328}" srcOrd="0" destOrd="0" presId="urn:microsoft.com/office/officeart/2009/3/layout/StepUpProcess"/>
    <dgm:cxn modelId="{72E8BF6A-9EE1-4D7B-80B6-690B8A7AA24B}" srcId="{E0CE1A51-B563-445C-80D0-B8AB41C935B1}" destId="{3B121888-DA0A-4F95-9925-6A7D67B05986}" srcOrd="0" destOrd="0" parTransId="{EE3E7E8F-B7A4-47B9-968D-3CB6137710D6}" sibTransId="{10836997-7F38-4303-B43E-82994CB00CF8}"/>
    <dgm:cxn modelId="{3BA9F1DA-DE23-4E90-8418-685FE7B5F941}" type="presOf" srcId="{E0CE1A51-B563-445C-80D0-B8AB41C935B1}" destId="{E32F4391-530B-437B-90EC-83EB42488EDA}" srcOrd="0" destOrd="0" presId="urn:microsoft.com/office/officeart/2009/3/layout/StepUpProcess"/>
    <dgm:cxn modelId="{5F45139A-FB3A-42C3-AED8-9924BD82633E}" srcId="{62F8C3E7-917A-4172-AE79-419E05954FA1}" destId="{4E4F307A-630D-4D19-8872-406379182595}" srcOrd="0" destOrd="0" parTransId="{ED7F08BB-C196-449A-8558-1DF86A4689CF}" sibTransId="{BC127EFF-DE43-4F91-9B23-010AE1CA2B33}"/>
    <dgm:cxn modelId="{851DCFD1-1913-4571-B237-D0E7BE9D792E}" type="presOf" srcId="{8D95CBFD-4574-43FC-9BAB-41AEF3F49AF4}" destId="{E32F4391-530B-437B-90EC-83EB42488EDA}" srcOrd="0" destOrd="2" presId="urn:microsoft.com/office/officeart/2009/3/layout/StepUpProcess"/>
    <dgm:cxn modelId="{6F4586F6-F40D-43AD-96E1-43533008606D}" type="presOf" srcId="{432D264D-0750-4692-A503-0672760263BA}" destId="{E32F4391-530B-437B-90EC-83EB42488EDA}" srcOrd="0" destOrd="4" presId="urn:microsoft.com/office/officeart/2009/3/layout/StepUpProcess"/>
    <dgm:cxn modelId="{05249D3D-4B45-40EB-9546-2259AF54F293}" srcId="{E0CE1A51-B563-445C-80D0-B8AB41C935B1}" destId="{FA9D1194-60CF-4302-A848-3CC5A6C2E77F}" srcOrd="4" destOrd="0" parTransId="{62FCE304-77C0-43D9-ADE0-992C2B44238C}" sibTransId="{744F4EC6-B7E9-4579-B603-AD0A6D711124}"/>
    <dgm:cxn modelId="{2B317873-6010-490F-8F29-B7D4CD62111B}" type="presOf" srcId="{C0552D43-A01B-4AE7-B5A3-D49807403931}" destId="{8644DA61-3F5E-4FE4-BAC3-66DBB1EB254F}" srcOrd="0" destOrd="0" presId="urn:microsoft.com/office/officeart/2009/3/layout/StepUpProcess"/>
    <dgm:cxn modelId="{1CFC7F0E-71D9-477B-AA53-CEFA64925E82}" srcId="{E0CE1A51-B563-445C-80D0-B8AB41C935B1}" destId="{A121FB85-39E7-40C0-A97F-276E89E9B270}" srcOrd="2" destOrd="0" parTransId="{D1A19ECC-4B85-44B5-804C-F35D59704E49}" sibTransId="{23993901-60D3-4C9D-B77A-938D3A194F4D}"/>
    <dgm:cxn modelId="{E922A31B-C294-495E-861B-E70A6AC0CD50}" type="presOf" srcId="{3B121888-DA0A-4F95-9925-6A7D67B05986}" destId="{E32F4391-530B-437B-90EC-83EB42488EDA}" srcOrd="0" destOrd="1" presId="urn:microsoft.com/office/officeart/2009/3/layout/StepUpProcess"/>
    <dgm:cxn modelId="{7136738D-DC54-405D-915A-685DB94EA5DA}" srcId="{E0CE1A51-B563-445C-80D0-B8AB41C935B1}" destId="{432D264D-0750-4692-A503-0672760263BA}" srcOrd="3" destOrd="0" parTransId="{68D6E1E0-42C9-49AB-9F92-DF487782A43F}" sibTransId="{291728F3-7B23-4A94-B5FD-31DCEBFF99A6}"/>
    <dgm:cxn modelId="{1980A8EA-E917-46F2-A8BB-9B0B4E9534C6}" srcId="{62F8C3E7-917A-4172-AE79-419E05954FA1}" destId="{0E73F974-FA72-4C8D-B49F-BD3360ED1565}" srcOrd="3" destOrd="0" parTransId="{75634C36-3A2F-4357-BD5C-921ECCF0F69B}" sibTransId="{B6D4DCBE-5E14-4B7A-B592-EE49204F9472}"/>
    <dgm:cxn modelId="{96812F7E-8251-4576-A429-DF594E3D8DCD}" type="presOf" srcId="{62F8C3E7-917A-4172-AE79-419E05954FA1}" destId="{A5D5A319-C534-46EA-BD38-E0E2B7A6C0C0}" srcOrd="0" destOrd="0" presId="urn:microsoft.com/office/officeart/2009/3/layout/StepUpProcess"/>
    <dgm:cxn modelId="{4DA044BC-67D3-4C39-866A-5539E52B1FCA}" srcId="{62F8C3E7-917A-4172-AE79-419E05954FA1}" destId="{E0CE1A51-B563-445C-80D0-B8AB41C935B1}" srcOrd="1" destOrd="0" parTransId="{4DAB9246-811A-4169-BFFC-303748156F97}" sibTransId="{50A687C2-E637-45C9-8355-81E8E07D63E6}"/>
    <dgm:cxn modelId="{F0940E45-CF42-4760-A850-8B07F344B4DB}" srcId="{557834CC-B4CD-41A8-826F-9E67F2575CAA}" destId="{0BD133D8-5602-4FE3-B14E-847DEBE7E37D}" srcOrd="1" destOrd="0" parTransId="{9531BC94-39E7-40FE-BF18-04984844352A}" sibTransId="{99AF78D8-579F-4422-9534-42F4CEB4DA27}"/>
    <dgm:cxn modelId="{77E1E0E0-2DD9-43F6-9619-74042128F582}" type="presOf" srcId="{557834CC-B4CD-41A8-826F-9E67F2575CAA}" destId="{7237F9FA-B1D9-4B14-9128-3490FDDA9DA8}" srcOrd="0" destOrd="0" presId="urn:microsoft.com/office/officeart/2009/3/layout/StepUpProcess"/>
    <dgm:cxn modelId="{139192E8-3DCE-4C8C-BE6A-91E1512E6342}" srcId="{62F8C3E7-917A-4172-AE79-419E05954FA1}" destId="{557834CC-B4CD-41A8-826F-9E67F2575CAA}" srcOrd="2" destOrd="0" parTransId="{2F742D85-7F67-4EB8-9BD9-85B56FB6811E}" sibTransId="{23D7D4AC-1008-4CFA-A83E-3EA2719A8654}"/>
    <dgm:cxn modelId="{CAE7D7B2-2AF9-48C0-A0A4-18F0EB7D5B3A}" type="presOf" srcId="{4E4F307A-630D-4D19-8872-406379182595}" destId="{A759ABB5-CE25-433A-9D7F-E65B4D72F3D5}" srcOrd="0" destOrd="0" presId="urn:microsoft.com/office/officeart/2009/3/layout/StepUpProcess"/>
    <dgm:cxn modelId="{0B0F8646-7A3F-43BB-A302-15C65DB2AC48}" type="presOf" srcId="{A121FB85-39E7-40C0-A97F-276E89E9B270}" destId="{E32F4391-530B-437B-90EC-83EB42488EDA}" srcOrd="0" destOrd="3" presId="urn:microsoft.com/office/officeart/2009/3/layout/StepUpProcess"/>
    <dgm:cxn modelId="{2E9B0CD6-D3A0-4204-8EF0-E9FF56215B58}" srcId="{557834CC-B4CD-41A8-826F-9E67F2575CAA}" destId="{A656E3C6-D62A-4AD5-BD08-CDFB80A7FF7B}" srcOrd="0" destOrd="0" parTransId="{067BF3CA-AB0B-4D34-BDF6-632853FE54BB}" sibTransId="{2147F031-06B5-49AA-A7FD-994A40CC6AA2}"/>
    <dgm:cxn modelId="{5A95AF01-18AF-40B1-8695-58860F303235}" srcId="{E0CE1A51-B563-445C-80D0-B8AB41C935B1}" destId="{8D95CBFD-4574-43FC-9BAB-41AEF3F49AF4}" srcOrd="1" destOrd="0" parTransId="{11DF129F-3B86-49D2-AA35-3E0E62FEB58A}" sibTransId="{C3C254A8-B2FB-4CEA-856C-5896577EA6CB}"/>
    <dgm:cxn modelId="{8F660B6C-2BA3-401F-BE13-79F678443935}" srcId="{62F8C3E7-917A-4172-AE79-419E05954FA1}" destId="{C0552D43-A01B-4AE7-B5A3-D49807403931}" srcOrd="4" destOrd="0" parTransId="{1F79B647-52C0-4A3A-9847-8F77C7B5B005}" sibTransId="{D565A234-4A9C-4AEB-874D-278FF72C5F6C}"/>
    <dgm:cxn modelId="{259F9E91-D645-4605-B037-60777D952AFE}" type="presOf" srcId="{A656E3C6-D62A-4AD5-BD08-CDFB80A7FF7B}" destId="{7237F9FA-B1D9-4B14-9128-3490FDDA9DA8}" srcOrd="0" destOrd="1" presId="urn:microsoft.com/office/officeart/2009/3/layout/StepUpProcess"/>
    <dgm:cxn modelId="{8597C522-24CF-4154-A83F-DF7BB95C011B}" type="presOf" srcId="{FA9D1194-60CF-4302-A848-3CC5A6C2E77F}" destId="{E32F4391-530B-437B-90EC-83EB42488EDA}" srcOrd="0" destOrd="5" presId="urn:microsoft.com/office/officeart/2009/3/layout/StepUpProcess"/>
    <dgm:cxn modelId="{F052950A-3EEE-468B-A8EA-7F8FDA5627C6}" type="presOf" srcId="{0BD133D8-5602-4FE3-B14E-847DEBE7E37D}" destId="{7237F9FA-B1D9-4B14-9128-3490FDDA9DA8}" srcOrd="0" destOrd="2" presId="urn:microsoft.com/office/officeart/2009/3/layout/StepUpProcess"/>
    <dgm:cxn modelId="{A29DEDE0-2C3D-4ADB-A97E-A057271C54A3}" type="presParOf" srcId="{A5D5A319-C534-46EA-BD38-E0E2B7A6C0C0}" destId="{0239A7D2-9686-47CD-B040-5D8288C5AF3A}" srcOrd="0" destOrd="0" presId="urn:microsoft.com/office/officeart/2009/3/layout/StepUpProcess"/>
    <dgm:cxn modelId="{4DA1A344-6962-4890-B48A-50A812DBD09B}" type="presParOf" srcId="{0239A7D2-9686-47CD-B040-5D8288C5AF3A}" destId="{CF22AEEB-70E3-47B6-9167-86F1D472C5AB}" srcOrd="0" destOrd="0" presId="urn:microsoft.com/office/officeart/2009/3/layout/StepUpProcess"/>
    <dgm:cxn modelId="{7D7DAC6A-36F0-49EB-AC8D-92B328BB9D02}" type="presParOf" srcId="{0239A7D2-9686-47CD-B040-5D8288C5AF3A}" destId="{A759ABB5-CE25-433A-9D7F-E65B4D72F3D5}" srcOrd="1" destOrd="0" presId="urn:microsoft.com/office/officeart/2009/3/layout/StepUpProcess"/>
    <dgm:cxn modelId="{025A66D5-F436-47D5-BBBF-4556E63BFB61}" type="presParOf" srcId="{0239A7D2-9686-47CD-B040-5D8288C5AF3A}" destId="{5E5E6DB4-9160-4C38-BD88-09CD5B33E280}" srcOrd="2" destOrd="0" presId="urn:microsoft.com/office/officeart/2009/3/layout/StepUpProcess"/>
    <dgm:cxn modelId="{0391783D-6769-4227-AF77-E449F081DA5D}" type="presParOf" srcId="{A5D5A319-C534-46EA-BD38-E0E2B7A6C0C0}" destId="{A14A2E5B-19A4-4115-81FF-CAC7C1908F50}" srcOrd="1" destOrd="0" presId="urn:microsoft.com/office/officeart/2009/3/layout/StepUpProcess"/>
    <dgm:cxn modelId="{0DBF501F-AD23-49B7-8A4B-D112179A60D5}" type="presParOf" srcId="{A14A2E5B-19A4-4115-81FF-CAC7C1908F50}" destId="{582A1140-9CE8-4E16-9F74-11D12F686BEE}" srcOrd="0" destOrd="0" presId="urn:microsoft.com/office/officeart/2009/3/layout/StepUpProcess"/>
    <dgm:cxn modelId="{DAECDB27-60DD-463C-B107-CE32528FFC12}" type="presParOf" srcId="{A5D5A319-C534-46EA-BD38-E0E2B7A6C0C0}" destId="{1B8C61F2-42AA-4785-A4D4-0F9E7717EC48}" srcOrd="2" destOrd="0" presId="urn:microsoft.com/office/officeart/2009/3/layout/StepUpProcess"/>
    <dgm:cxn modelId="{87E0C90A-9C8F-4493-9053-31F4FB53CA10}" type="presParOf" srcId="{1B8C61F2-42AA-4785-A4D4-0F9E7717EC48}" destId="{2923D89B-C4CA-48F4-98A6-AF26E2CD1301}" srcOrd="0" destOrd="0" presId="urn:microsoft.com/office/officeart/2009/3/layout/StepUpProcess"/>
    <dgm:cxn modelId="{738AC6C5-F616-42DF-96FA-B6468A6228F1}" type="presParOf" srcId="{1B8C61F2-42AA-4785-A4D4-0F9E7717EC48}" destId="{E32F4391-530B-437B-90EC-83EB42488EDA}" srcOrd="1" destOrd="0" presId="urn:microsoft.com/office/officeart/2009/3/layout/StepUpProcess"/>
    <dgm:cxn modelId="{7317C60E-CFE9-43F4-8F8C-96ED282B98FD}" type="presParOf" srcId="{1B8C61F2-42AA-4785-A4D4-0F9E7717EC48}" destId="{BC9D9A32-9008-43E3-A31F-A327421C4057}" srcOrd="2" destOrd="0" presId="urn:microsoft.com/office/officeart/2009/3/layout/StepUpProcess"/>
    <dgm:cxn modelId="{5DEB8338-C0BC-4A37-8AF0-05231BFA1A7C}" type="presParOf" srcId="{A5D5A319-C534-46EA-BD38-E0E2B7A6C0C0}" destId="{AF0CAB15-8600-49D4-9DD0-038617D5A5DB}" srcOrd="3" destOrd="0" presId="urn:microsoft.com/office/officeart/2009/3/layout/StepUpProcess"/>
    <dgm:cxn modelId="{4233BD66-531B-4D8E-9706-151B22EE9BD2}" type="presParOf" srcId="{AF0CAB15-8600-49D4-9DD0-038617D5A5DB}" destId="{8271D4C6-2109-42E6-8D75-CB3467993EB9}" srcOrd="0" destOrd="0" presId="urn:microsoft.com/office/officeart/2009/3/layout/StepUpProcess"/>
    <dgm:cxn modelId="{E2CEABDB-0EA0-47C7-BA6C-4E0FE93FA3A6}" type="presParOf" srcId="{A5D5A319-C534-46EA-BD38-E0E2B7A6C0C0}" destId="{91364EBF-1760-45C9-BAF0-4E2375E76B93}" srcOrd="4" destOrd="0" presId="urn:microsoft.com/office/officeart/2009/3/layout/StepUpProcess"/>
    <dgm:cxn modelId="{896F17BC-5BA5-4EE1-B533-FE37F77D22EE}" type="presParOf" srcId="{91364EBF-1760-45C9-BAF0-4E2375E76B93}" destId="{2AD6106C-DBAC-43FB-90EF-E6977455AB67}" srcOrd="0" destOrd="0" presId="urn:microsoft.com/office/officeart/2009/3/layout/StepUpProcess"/>
    <dgm:cxn modelId="{EF338DE6-5B5B-4821-9FFD-8A2C57C1D191}" type="presParOf" srcId="{91364EBF-1760-45C9-BAF0-4E2375E76B93}" destId="{7237F9FA-B1D9-4B14-9128-3490FDDA9DA8}" srcOrd="1" destOrd="0" presId="urn:microsoft.com/office/officeart/2009/3/layout/StepUpProcess"/>
    <dgm:cxn modelId="{11D92441-E236-4D3D-A27B-68F64DD698CF}" type="presParOf" srcId="{91364EBF-1760-45C9-BAF0-4E2375E76B93}" destId="{2CFE24F0-3203-408C-86EC-BEF396085AB2}" srcOrd="2" destOrd="0" presId="urn:microsoft.com/office/officeart/2009/3/layout/StepUpProcess"/>
    <dgm:cxn modelId="{EE2D6C4A-4564-4BDB-9990-6F321374332C}" type="presParOf" srcId="{A5D5A319-C534-46EA-BD38-E0E2B7A6C0C0}" destId="{4A715442-33CB-4AC1-B873-F794EC6F7669}" srcOrd="5" destOrd="0" presId="urn:microsoft.com/office/officeart/2009/3/layout/StepUpProcess"/>
    <dgm:cxn modelId="{FA049B4B-BDCC-429F-B313-65BD25BDD8EC}" type="presParOf" srcId="{4A715442-33CB-4AC1-B873-F794EC6F7669}" destId="{02A6F645-EFA4-4EB5-B402-46680590D612}" srcOrd="0" destOrd="0" presId="urn:microsoft.com/office/officeart/2009/3/layout/StepUpProcess"/>
    <dgm:cxn modelId="{41B4F896-6F47-4455-BDEF-3EF742C8C5CE}" type="presParOf" srcId="{A5D5A319-C534-46EA-BD38-E0E2B7A6C0C0}" destId="{8E4B9A3D-E8E9-48E8-A731-321E235E1B23}" srcOrd="6" destOrd="0" presId="urn:microsoft.com/office/officeart/2009/3/layout/StepUpProcess"/>
    <dgm:cxn modelId="{732A9952-A77F-409D-AFAA-2B457D9C5EC8}" type="presParOf" srcId="{8E4B9A3D-E8E9-48E8-A731-321E235E1B23}" destId="{151CFAB0-6461-4B04-A659-679CFBFCA571}" srcOrd="0" destOrd="0" presId="urn:microsoft.com/office/officeart/2009/3/layout/StepUpProcess"/>
    <dgm:cxn modelId="{C9F941DA-EC9F-4082-B283-D5B5BC43A8A6}" type="presParOf" srcId="{8E4B9A3D-E8E9-48E8-A731-321E235E1B23}" destId="{D92313CF-C3F9-4A8D-880F-107C46A7B328}" srcOrd="1" destOrd="0" presId="urn:microsoft.com/office/officeart/2009/3/layout/StepUpProcess"/>
    <dgm:cxn modelId="{70648CFC-33A5-4F07-9B07-66135CB39F2A}" type="presParOf" srcId="{8E4B9A3D-E8E9-48E8-A731-321E235E1B23}" destId="{2D33B78B-D715-41FD-8D2B-5E3458FFE896}" srcOrd="2" destOrd="0" presId="urn:microsoft.com/office/officeart/2009/3/layout/StepUpProcess"/>
    <dgm:cxn modelId="{980B91E7-0234-4F0D-833F-CC3049B1FFDF}" type="presParOf" srcId="{A5D5A319-C534-46EA-BD38-E0E2B7A6C0C0}" destId="{F62F252D-FABD-42EA-AFFC-267A93A0384E}" srcOrd="7" destOrd="0" presId="urn:microsoft.com/office/officeart/2009/3/layout/StepUpProcess"/>
    <dgm:cxn modelId="{D5F1DF3A-0710-4B78-8CA5-ED865C8257FC}" type="presParOf" srcId="{F62F252D-FABD-42EA-AFFC-267A93A0384E}" destId="{8B67BE22-D59C-4DB7-B497-AE17478499D2}" srcOrd="0" destOrd="0" presId="urn:microsoft.com/office/officeart/2009/3/layout/StepUpProcess"/>
    <dgm:cxn modelId="{C75C5741-A48A-4EB1-BA09-23DECD605CDB}" type="presParOf" srcId="{A5D5A319-C534-46EA-BD38-E0E2B7A6C0C0}" destId="{EE809982-51D8-4346-9EDA-B04CF2B69EEE}" srcOrd="8" destOrd="0" presId="urn:microsoft.com/office/officeart/2009/3/layout/StepUpProcess"/>
    <dgm:cxn modelId="{8CBB0DD2-C14D-49D8-8B6F-3B356B5EE913}" type="presParOf" srcId="{EE809982-51D8-4346-9EDA-B04CF2B69EEE}" destId="{3C624079-F927-408F-A337-D9CC1FFD2E83}" srcOrd="0" destOrd="0" presId="urn:microsoft.com/office/officeart/2009/3/layout/StepUpProcess"/>
    <dgm:cxn modelId="{1459A13F-A2D0-408C-B437-922954FD95FD}" type="presParOf" srcId="{EE809982-51D8-4346-9EDA-B04CF2B69EEE}" destId="{8644DA61-3F5E-4FE4-BAC3-66DBB1EB254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64432C-9967-4082-9069-056D33FC4F38}" type="doc">
      <dgm:prSet loTypeId="urn:microsoft.com/office/officeart/2005/8/layout/default#1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9C5D07D-07D3-40F1-9F1D-D423848D7DEB}">
      <dgm:prSet phldrT="[Text]"/>
      <dgm:spPr/>
      <dgm:t>
        <a:bodyPr/>
        <a:lstStyle/>
        <a:p>
          <a:r>
            <a:rPr lang="en-US" dirty="0" smtClean="0"/>
            <a:t>Preventive maintenance</a:t>
          </a:r>
          <a:endParaRPr lang="en-US" dirty="0"/>
        </a:p>
      </dgm:t>
    </dgm:pt>
    <dgm:pt modelId="{2F023E32-F214-4CF8-A6F5-F5BC625C50FC}" type="parTrans" cxnId="{7DE6FBCE-D43B-4207-97B9-F585DC64167B}">
      <dgm:prSet/>
      <dgm:spPr/>
      <dgm:t>
        <a:bodyPr/>
        <a:lstStyle/>
        <a:p>
          <a:endParaRPr lang="en-US"/>
        </a:p>
      </dgm:t>
    </dgm:pt>
    <dgm:pt modelId="{B9698374-4B9D-4A79-AC9F-111FD1F7577C}" type="sibTrans" cxnId="{7DE6FBCE-D43B-4207-97B9-F585DC64167B}">
      <dgm:prSet/>
      <dgm:spPr/>
      <dgm:t>
        <a:bodyPr/>
        <a:lstStyle/>
        <a:p>
          <a:endParaRPr lang="en-US"/>
        </a:p>
      </dgm:t>
    </dgm:pt>
    <dgm:pt modelId="{933A6A83-D426-41EE-9399-711DE20DD190}">
      <dgm:prSet/>
      <dgm:spPr/>
      <dgm:t>
        <a:bodyPr/>
        <a:lstStyle/>
        <a:p>
          <a:r>
            <a:rPr lang="en-US" dirty="0" smtClean="0"/>
            <a:t>Computerized maintenance management system usage</a:t>
          </a:r>
          <a:endParaRPr lang="en-US" dirty="0"/>
        </a:p>
      </dgm:t>
    </dgm:pt>
    <dgm:pt modelId="{448C3EA3-5745-4018-A381-041F47B40CD6}" type="parTrans" cxnId="{B3AA92FD-D3BC-43F0-80E6-2EAAC4F61372}">
      <dgm:prSet/>
      <dgm:spPr/>
      <dgm:t>
        <a:bodyPr/>
        <a:lstStyle/>
        <a:p>
          <a:endParaRPr lang="en-US"/>
        </a:p>
      </dgm:t>
    </dgm:pt>
    <dgm:pt modelId="{98584FFA-56E6-4250-B635-5F37514C992A}" type="sibTrans" cxnId="{B3AA92FD-D3BC-43F0-80E6-2EAAC4F61372}">
      <dgm:prSet/>
      <dgm:spPr/>
      <dgm:t>
        <a:bodyPr/>
        <a:lstStyle/>
        <a:p>
          <a:endParaRPr lang="en-US"/>
        </a:p>
      </dgm:t>
    </dgm:pt>
    <dgm:pt modelId="{6511A4FF-6676-4713-A397-07E64BF9B075}">
      <dgm:prSet/>
      <dgm:spPr/>
      <dgm:t>
        <a:bodyPr/>
        <a:lstStyle/>
        <a:p>
          <a:r>
            <a:rPr lang="en-US" dirty="0" smtClean="0"/>
            <a:t>Reliability centered maintenance</a:t>
          </a:r>
          <a:endParaRPr lang="en-US" dirty="0"/>
        </a:p>
      </dgm:t>
    </dgm:pt>
    <dgm:pt modelId="{D94A4018-37D6-4739-BECD-04AD577467C5}" type="parTrans" cxnId="{87D5C0DD-935D-422B-84E9-957519E34D64}">
      <dgm:prSet/>
      <dgm:spPr/>
      <dgm:t>
        <a:bodyPr/>
        <a:lstStyle/>
        <a:p>
          <a:endParaRPr lang="en-US"/>
        </a:p>
      </dgm:t>
    </dgm:pt>
    <dgm:pt modelId="{471B3C8A-3202-40DA-ADE4-1915417D0F25}" type="sibTrans" cxnId="{87D5C0DD-935D-422B-84E9-957519E34D64}">
      <dgm:prSet/>
      <dgm:spPr/>
      <dgm:t>
        <a:bodyPr/>
        <a:lstStyle/>
        <a:p>
          <a:endParaRPr lang="en-US"/>
        </a:p>
      </dgm:t>
    </dgm:pt>
    <dgm:pt modelId="{E6CA6602-4E2D-46F3-878B-E2A69044B3AC}">
      <dgm:prSet/>
      <dgm:spPr/>
      <dgm:t>
        <a:bodyPr/>
        <a:lstStyle/>
        <a:p>
          <a:r>
            <a:rPr lang="en-US" dirty="0" smtClean="0"/>
            <a:t>Total productive maintenance</a:t>
          </a:r>
          <a:endParaRPr lang="en-US" dirty="0"/>
        </a:p>
      </dgm:t>
    </dgm:pt>
    <dgm:pt modelId="{95F210AF-40AB-429D-AF79-968081C4D489}" type="parTrans" cxnId="{7C2384A8-8E41-40E9-A208-568A297B4296}">
      <dgm:prSet/>
      <dgm:spPr/>
      <dgm:t>
        <a:bodyPr/>
        <a:lstStyle/>
        <a:p>
          <a:endParaRPr lang="en-US"/>
        </a:p>
      </dgm:t>
    </dgm:pt>
    <dgm:pt modelId="{62767233-7DC5-44BE-9B81-28B434BF8B73}" type="sibTrans" cxnId="{7C2384A8-8E41-40E9-A208-568A297B4296}">
      <dgm:prSet/>
      <dgm:spPr/>
      <dgm:t>
        <a:bodyPr/>
        <a:lstStyle/>
        <a:p>
          <a:endParaRPr lang="en-US"/>
        </a:p>
      </dgm:t>
    </dgm:pt>
    <dgm:pt modelId="{17B8A62A-6903-4BCC-B91D-1D1B44C07E4B}">
      <dgm:prSet/>
      <dgm:spPr/>
      <dgm:t>
        <a:bodyPr/>
        <a:lstStyle/>
        <a:p>
          <a:r>
            <a:rPr lang="en-US" dirty="0" smtClean="0"/>
            <a:t>Asset care &amp; Continuous improvement</a:t>
          </a:r>
          <a:endParaRPr lang="en-US" dirty="0"/>
        </a:p>
      </dgm:t>
    </dgm:pt>
    <dgm:pt modelId="{8510E02F-2783-4795-91C5-AA1A950751D2}" type="parTrans" cxnId="{B23ECBA3-2E6C-48AC-930F-046A27111A03}">
      <dgm:prSet/>
      <dgm:spPr/>
      <dgm:t>
        <a:bodyPr/>
        <a:lstStyle/>
        <a:p>
          <a:endParaRPr lang="en-US"/>
        </a:p>
      </dgm:t>
    </dgm:pt>
    <dgm:pt modelId="{D031AAD1-D79D-4C5E-8549-4B402ED090FD}" type="sibTrans" cxnId="{B23ECBA3-2E6C-48AC-930F-046A27111A03}">
      <dgm:prSet/>
      <dgm:spPr/>
      <dgm:t>
        <a:bodyPr/>
        <a:lstStyle/>
        <a:p>
          <a:endParaRPr lang="en-US"/>
        </a:p>
      </dgm:t>
    </dgm:pt>
    <dgm:pt modelId="{0A9753CF-0884-443B-8377-AAF9A6C68900}">
      <dgm:prSet/>
      <dgm:spPr/>
      <dgm:t>
        <a:bodyPr/>
        <a:lstStyle/>
        <a:p>
          <a:r>
            <a:rPr lang="en-US" smtClean="0"/>
            <a:t>Asset life cycle analysis &amp; replacement optimization</a:t>
          </a:r>
          <a:endParaRPr lang="en-US" dirty="0"/>
        </a:p>
      </dgm:t>
    </dgm:pt>
    <dgm:pt modelId="{9DAA664A-35D6-436A-AF70-13025E4B0D80}" type="parTrans" cxnId="{D2B1675D-A340-4019-BEED-C148A416C231}">
      <dgm:prSet/>
      <dgm:spPr/>
      <dgm:t>
        <a:bodyPr/>
        <a:lstStyle/>
        <a:p>
          <a:endParaRPr lang="en-US"/>
        </a:p>
      </dgm:t>
    </dgm:pt>
    <dgm:pt modelId="{2552606C-3DFA-46CF-9511-E2CBC8DFF704}" type="sibTrans" cxnId="{D2B1675D-A340-4019-BEED-C148A416C231}">
      <dgm:prSet/>
      <dgm:spPr/>
      <dgm:t>
        <a:bodyPr/>
        <a:lstStyle/>
        <a:p>
          <a:endParaRPr lang="en-US"/>
        </a:p>
      </dgm:t>
    </dgm:pt>
    <dgm:pt modelId="{BB65B924-7A88-4123-B0A2-8650F1964E9A}">
      <dgm:prSet phldrT="[Text]"/>
      <dgm:spPr/>
      <dgm:t>
        <a:bodyPr/>
        <a:lstStyle/>
        <a:p>
          <a:r>
            <a:rPr lang="en-US" dirty="0" smtClean="0"/>
            <a:t>Inventory &amp; Purchasing</a:t>
          </a:r>
          <a:endParaRPr lang="en-US" dirty="0"/>
        </a:p>
      </dgm:t>
    </dgm:pt>
    <dgm:pt modelId="{26A2D2BF-A90A-4316-B330-E7C223A384C0}" type="parTrans" cxnId="{DB08CECE-D0B4-457D-A021-D1DCA5E239D4}">
      <dgm:prSet/>
      <dgm:spPr/>
      <dgm:t>
        <a:bodyPr/>
        <a:lstStyle/>
        <a:p>
          <a:endParaRPr lang="en-US"/>
        </a:p>
      </dgm:t>
    </dgm:pt>
    <dgm:pt modelId="{1CFAEFCE-90B2-4A58-A6A2-F4C0C73E1C38}" type="sibTrans" cxnId="{DB08CECE-D0B4-457D-A021-D1DCA5E239D4}">
      <dgm:prSet/>
      <dgm:spPr/>
      <dgm:t>
        <a:bodyPr/>
        <a:lstStyle/>
        <a:p>
          <a:endParaRPr lang="en-US"/>
        </a:p>
      </dgm:t>
    </dgm:pt>
    <dgm:pt modelId="{8C6B9DA3-CAEB-43EE-B58D-B0D1442328DA}">
      <dgm:prSet/>
      <dgm:spPr/>
      <dgm:t>
        <a:bodyPr/>
        <a:lstStyle/>
        <a:p>
          <a:r>
            <a:rPr lang="en-US" dirty="0" smtClean="0"/>
            <a:t>Maintenance </a:t>
          </a:r>
        </a:p>
        <a:p>
          <a:r>
            <a:rPr lang="en-US" dirty="0" smtClean="0"/>
            <a:t>work order</a:t>
          </a:r>
          <a:endParaRPr lang="en-US" dirty="0"/>
        </a:p>
      </dgm:t>
    </dgm:pt>
    <dgm:pt modelId="{B8216B1C-F5CC-4DD3-8727-387EAABF1224}" type="parTrans" cxnId="{2E1B3592-95F9-4FA4-A647-10BE35F34B7F}">
      <dgm:prSet/>
      <dgm:spPr/>
      <dgm:t>
        <a:bodyPr/>
        <a:lstStyle/>
        <a:p>
          <a:endParaRPr lang="en-US"/>
        </a:p>
      </dgm:t>
    </dgm:pt>
    <dgm:pt modelId="{C6A1A559-A304-4462-A6C1-CB2A09128FFF}" type="sibTrans" cxnId="{2E1B3592-95F9-4FA4-A647-10BE35F34B7F}">
      <dgm:prSet/>
      <dgm:spPr/>
      <dgm:t>
        <a:bodyPr/>
        <a:lstStyle/>
        <a:p>
          <a:endParaRPr lang="en-US"/>
        </a:p>
      </dgm:t>
    </dgm:pt>
    <dgm:pt modelId="{3DF07153-B046-4DA4-AD01-05D74056B8FD}">
      <dgm:prSet/>
      <dgm:spPr/>
      <dgm:t>
        <a:bodyPr/>
        <a:lstStyle/>
        <a:p>
          <a:r>
            <a:rPr lang="en-US" dirty="0" smtClean="0"/>
            <a:t>Optimization of the preventive maintenance policy</a:t>
          </a:r>
          <a:endParaRPr lang="en-US" dirty="0"/>
        </a:p>
      </dgm:t>
    </dgm:pt>
    <dgm:pt modelId="{D567ADEE-8DAD-446D-89A9-5E5A891FF3E9}" type="sibTrans" cxnId="{DE071A0A-67B2-4083-A8DE-35EE7A8E3CBE}">
      <dgm:prSet/>
      <dgm:spPr/>
      <dgm:t>
        <a:bodyPr/>
        <a:lstStyle/>
        <a:p>
          <a:endParaRPr lang="en-US"/>
        </a:p>
      </dgm:t>
    </dgm:pt>
    <dgm:pt modelId="{22270ABA-6EA2-442D-8C10-EE4FC571FFAC}" type="parTrans" cxnId="{DE071A0A-67B2-4083-A8DE-35EE7A8E3CBE}">
      <dgm:prSet/>
      <dgm:spPr/>
      <dgm:t>
        <a:bodyPr/>
        <a:lstStyle/>
        <a:p>
          <a:endParaRPr lang="en-US"/>
        </a:p>
      </dgm:t>
    </dgm:pt>
    <dgm:pt modelId="{B1C062AF-4A30-4695-9D81-261AFB196617}" type="pres">
      <dgm:prSet presAssocID="{8564432C-9967-4082-9069-056D33FC4F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6A161D-DC83-427C-A6C7-9F36BAC15D51}" type="pres">
      <dgm:prSet presAssocID="{A9C5D07D-07D3-40F1-9F1D-D423848D7D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40301-834E-4731-BD37-6B4AB6AAF8B3}" type="pres">
      <dgm:prSet presAssocID="{B9698374-4B9D-4A79-AC9F-111FD1F7577C}" presName="sibTrans" presStyleCnt="0"/>
      <dgm:spPr/>
      <dgm:t>
        <a:bodyPr/>
        <a:lstStyle/>
        <a:p>
          <a:endParaRPr lang="en-US"/>
        </a:p>
      </dgm:t>
    </dgm:pt>
    <dgm:pt modelId="{EC353725-8A5F-49E8-A6A8-A538BE8384A4}" type="pres">
      <dgm:prSet presAssocID="{3DF07153-B046-4DA4-AD01-05D74056B8FD}" presName="node" presStyleLbl="node1" presStyleIdx="1" presStyleCnt="9" custScaleX="121000" custScaleY="99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F35C2-21B8-4CB0-B1A9-4954B2026705}" type="pres">
      <dgm:prSet presAssocID="{D567ADEE-8DAD-446D-89A9-5E5A891FF3E9}" presName="sibTrans" presStyleCnt="0"/>
      <dgm:spPr/>
      <dgm:t>
        <a:bodyPr/>
        <a:lstStyle/>
        <a:p>
          <a:endParaRPr lang="en-US"/>
        </a:p>
      </dgm:t>
    </dgm:pt>
    <dgm:pt modelId="{61CB41E7-2C94-4846-915B-858B8882D109}" type="pres">
      <dgm:prSet presAssocID="{BB65B924-7A88-4123-B0A2-8650F1964E9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5D2CD-431B-4BD2-99C6-9BC37F59CFDC}" type="pres">
      <dgm:prSet presAssocID="{1CFAEFCE-90B2-4A58-A6A2-F4C0C73E1C38}" presName="sibTrans" presStyleCnt="0"/>
      <dgm:spPr/>
      <dgm:t>
        <a:bodyPr/>
        <a:lstStyle/>
        <a:p>
          <a:endParaRPr lang="en-US"/>
        </a:p>
      </dgm:t>
    </dgm:pt>
    <dgm:pt modelId="{C3C96F93-4318-40A4-BA46-94F8B162268D}" type="pres">
      <dgm:prSet presAssocID="{933A6A83-D426-41EE-9399-711DE20DD19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C5254-84F6-4365-B111-180463BF8A4C}" type="pres">
      <dgm:prSet presAssocID="{98584FFA-56E6-4250-B635-5F37514C992A}" presName="sibTrans" presStyleCnt="0"/>
      <dgm:spPr/>
      <dgm:t>
        <a:bodyPr/>
        <a:lstStyle/>
        <a:p>
          <a:endParaRPr lang="en-US"/>
        </a:p>
      </dgm:t>
    </dgm:pt>
    <dgm:pt modelId="{7BFC2903-4B91-48CB-860B-AFE08F5AD861}" type="pres">
      <dgm:prSet presAssocID="{0A9753CF-0884-443B-8377-AAF9A6C6890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4B88E-D90D-426B-9698-E3DA2775C137}" type="pres">
      <dgm:prSet presAssocID="{2552606C-3DFA-46CF-9511-E2CBC8DFF704}" presName="sibTrans" presStyleCnt="0"/>
      <dgm:spPr/>
      <dgm:t>
        <a:bodyPr/>
        <a:lstStyle/>
        <a:p>
          <a:endParaRPr lang="en-US"/>
        </a:p>
      </dgm:t>
    </dgm:pt>
    <dgm:pt modelId="{089D05C9-8C14-450D-B1AF-65060D96063F}" type="pres">
      <dgm:prSet presAssocID="{6511A4FF-6676-4713-A397-07E64BF9B07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241ED-BB83-42F5-8DF8-922E4FF1B5BD}" type="pres">
      <dgm:prSet presAssocID="{471B3C8A-3202-40DA-ADE4-1915417D0F25}" presName="sibTrans" presStyleCnt="0"/>
      <dgm:spPr/>
      <dgm:t>
        <a:bodyPr/>
        <a:lstStyle/>
        <a:p>
          <a:endParaRPr lang="en-US"/>
        </a:p>
      </dgm:t>
    </dgm:pt>
    <dgm:pt modelId="{7B5A1AB9-DBAA-4384-B75D-97A9825A6630}" type="pres">
      <dgm:prSet presAssocID="{E6CA6602-4E2D-46F3-878B-E2A69044B3A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ED8EE-2D28-47D4-8F68-47E511174745}" type="pres">
      <dgm:prSet presAssocID="{62767233-7DC5-44BE-9B81-28B434BF8B73}" presName="sibTrans" presStyleCnt="0"/>
      <dgm:spPr/>
      <dgm:t>
        <a:bodyPr/>
        <a:lstStyle/>
        <a:p>
          <a:endParaRPr lang="en-US"/>
        </a:p>
      </dgm:t>
    </dgm:pt>
    <dgm:pt modelId="{DD481E92-B2FA-4AF4-9806-47646971B2C2}" type="pres">
      <dgm:prSet presAssocID="{8C6B9DA3-CAEB-43EE-B58D-B0D1442328DA}" presName="node" presStyleLbl="node1" presStyleIdx="7" presStyleCnt="9" custScaleX="121000" custScaleY="93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A2E00-EAC0-4050-852A-99437C45CFFF}" type="pres">
      <dgm:prSet presAssocID="{C6A1A559-A304-4462-A6C1-CB2A09128FFF}" presName="sibTrans" presStyleCnt="0"/>
      <dgm:spPr/>
      <dgm:t>
        <a:bodyPr/>
        <a:lstStyle/>
        <a:p>
          <a:endParaRPr lang="en-US"/>
        </a:p>
      </dgm:t>
    </dgm:pt>
    <dgm:pt modelId="{8D0DB413-1E09-4ADD-B2B7-A5A705201563}" type="pres">
      <dgm:prSet presAssocID="{17B8A62A-6903-4BCC-B91D-1D1B44C07E4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E6FBCE-D43B-4207-97B9-F585DC64167B}" srcId="{8564432C-9967-4082-9069-056D33FC4F38}" destId="{A9C5D07D-07D3-40F1-9F1D-D423848D7DEB}" srcOrd="0" destOrd="0" parTransId="{2F023E32-F214-4CF8-A6F5-F5BC625C50FC}" sibTransId="{B9698374-4B9D-4A79-AC9F-111FD1F7577C}"/>
    <dgm:cxn modelId="{D2B1675D-A340-4019-BEED-C148A416C231}" srcId="{8564432C-9967-4082-9069-056D33FC4F38}" destId="{0A9753CF-0884-443B-8377-AAF9A6C68900}" srcOrd="4" destOrd="0" parTransId="{9DAA664A-35D6-436A-AF70-13025E4B0D80}" sibTransId="{2552606C-3DFA-46CF-9511-E2CBC8DFF704}"/>
    <dgm:cxn modelId="{7C2384A8-8E41-40E9-A208-568A297B4296}" srcId="{8564432C-9967-4082-9069-056D33FC4F38}" destId="{E6CA6602-4E2D-46F3-878B-E2A69044B3AC}" srcOrd="6" destOrd="0" parTransId="{95F210AF-40AB-429D-AF79-968081C4D489}" sibTransId="{62767233-7DC5-44BE-9B81-28B434BF8B73}"/>
    <dgm:cxn modelId="{8F9944BC-0E92-44F6-B832-CA011E72F0C2}" type="presOf" srcId="{6511A4FF-6676-4713-A397-07E64BF9B075}" destId="{089D05C9-8C14-450D-B1AF-65060D96063F}" srcOrd="0" destOrd="0" presId="urn:microsoft.com/office/officeart/2005/8/layout/default#1"/>
    <dgm:cxn modelId="{B23ECBA3-2E6C-48AC-930F-046A27111A03}" srcId="{8564432C-9967-4082-9069-056D33FC4F38}" destId="{17B8A62A-6903-4BCC-B91D-1D1B44C07E4B}" srcOrd="8" destOrd="0" parTransId="{8510E02F-2783-4795-91C5-AA1A950751D2}" sibTransId="{D031AAD1-D79D-4C5E-8549-4B402ED090FD}"/>
    <dgm:cxn modelId="{DB08CECE-D0B4-457D-A021-D1DCA5E239D4}" srcId="{8564432C-9967-4082-9069-056D33FC4F38}" destId="{BB65B924-7A88-4123-B0A2-8650F1964E9A}" srcOrd="2" destOrd="0" parTransId="{26A2D2BF-A90A-4316-B330-E7C223A384C0}" sibTransId="{1CFAEFCE-90B2-4A58-A6A2-F4C0C73E1C38}"/>
    <dgm:cxn modelId="{B3AA92FD-D3BC-43F0-80E6-2EAAC4F61372}" srcId="{8564432C-9967-4082-9069-056D33FC4F38}" destId="{933A6A83-D426-41EE-9399-711DE20DD190}" srcOrd="3" destOrd="0" parTransId="{448C3EA3-5745-4018-A381-041F47B40CD6}" sibTransId="{98584FFA-56E6-4250-B635-5F37514C992A}"/>
    <dgm:cxn modelId="{DE071A0A-67B2-4083-A8DE-35EE7A8E3CBE}" srcId="{8564432C-9967-4082-9069-056D33FC4F38}" destId="{3DF07153-B046-4DA4-AD01-05D74056B8FD}" srcOrd="1" destOrd="0" parTransId="{22270ABA-6EA2-442D-8C10-EE4FC571FFAC}" sibTransId="{D567ADEE-8DAD-446D-89A9-5E5A891FF3E9}"/>
    <dgm:cxn modelId="{2E1B3592-95F9-4FA4-A647-10BE35F34B7F}" srcId="{8564432C-9967-4082-9069-056D33FC4F38}" destId="{8C6B9DA3-CAEB-43EE-B58D-B0D1442328DA}" srcOrd="7" destOrd="0" parTransId="{B8216B1C-F5CC-4DD3-8727-387EAABF1224}" sibTransId="{C6A1A559-A304-4462-A6C1-CB2A09128FFF}"/>
    <dgm:cxn modelId="{0540FBA5-6F55-4688-BAF7-027175894D1A}" type="presOf" srcId="{8564432C-9967-4082-9069-056D33FC4F38}" destId="{B1C062AF-4A30-4695-9D81-261AFB196617}" srcOrd="0" destOrd="0" presId="urn:microsoft.com/office/officeart/2005/8/layout/default#1"/>
    <dgm:cxn modelId="{0D720EEF-9749-47B7-8AA0-7D22575604E4}" type="presOf" srcId="{BB65B924-7A88-4123-B0A2-8650F1964E9A}" destId="{61CB41E7-2C94-4846-915B-858B8882D109}" srcOrd="0" destOrd="0" presId="urn:microsoft.com/office/officeart/2005/8/layout/default#1"/>
    <dgm:cxn modelId="{54C14A74-DAC4-4D42-8F73-5D019F959385}" type="presOf" srcId="{8C6B9DA3-CAEB-43EE-B58D-B0D1442328DA}" destId="{DD481E92-B2FA-4AF4-9806-47646971B2C2}" srcOrd="0" destOrd="0" presId="urn:microsoft.com/office/officeart/2005/8/layout/default#1"/>
    <dgm:cxn modelId="{87D5C0DD-935D-422B-84E9-957519E34D64}" srcId="{8564432C-9967-4082-9069-056D33FC4F38}" destId="{6511A4FF-6676-4713-A397-07E64BF9B075}" srcOrd="5" destOrd="0" parTransId="{D94A4018-37D6-4739-BECD-04AD577467C5}" sibTransId="{471B3C8A-3202-40DA-ADE4-1915417D0F25}"/>
    <dgm:cxn modelId="{EE24485F-64F8-49E4-B749-247C301ACFBC}" type="presOf" srcId="{17B8A62A-6903-4BCC-B91D-1D1B44C07E4B}" destId="{8D0DB413-1E09-4ADD-B2B7-A5A705201563}" srcOrd="0" destOrd="0" presId="urn:microsoft.com/office/officeart/2005/8/layout/default#1"/>
    <dgm:cxn modelId="{CB116E30-AFA0-487B-95A9-C876C01C8147}" type="presOf" srcId="{3DF07153-B046-4DA4-AD01-05D74056B8FD}" destId="{EC353725-8A5F-49E8-A6A8-A538BE8384A4}" srcOrd="0" destOrd="0" presId="urn:microsoft.com/office/officeart/2005/8/layout/default#1"/>
    <dgm:cxn modelId="{227B69CD-E21A-44CC-A6E9-9A83715EEE93}" type="presOf" srcId="{A9C5D07D-07D3-40F1-9F1D-D423848D7DEB}" destId="{226A161D-DC83-427C-A6C7-9F36BAC15D51}" srcOrd="0" destOrd="0" presId="urn:microsoft.com/office/officeart/2005/8/layout/default#1"/>
    <dgm:cxn modelId="{2896B773-792B-4A76-B2F3-79718D5ECBAF}" type="presOf" srcId="{933A6A83-D426-41EE-9399-711DE20DD190}" destId="{C3C96F93-4318-40A4-BA46-94F8B162268D}" srcOrd="0" destOrd="0" presId="urn:microsoft.com/office/officeart/2005/8/layout/default#1"/>
    <dgm:cxn modelId="{D50B72AA-BCF8-49A2-87B4-CF1AB67C4834}" type="presOf" srcId="{E6CA6602-4E2D-46F3-878B-E2A69044B3AC}" destId="{7B5A1AB9-DBAA-4384-B75D-97A9825A6630}" srcOrd="0" destOrd="0" presId="urn:microsoft.com/office/officeart/2005/8/layout/default#1"/>
    <dgm:cxn modelId="{E1159C23-D8B3-4370-A3D2-34CE3BFE4D7B}" type="presOf" srcId="{0A9753CF-0884-443B-8377-AAF9A6C68900}" destId="{7BFC2903-4B91-48CB-860B-AFE08F5AD861}" srcOrd="0" destOrd="0" presId="urn:microsoft.com/office/officeart/2005/8/layout/default#1"/>
    <dgm:cxn modelId="{47AFA27A-6A2B-4D15-8F61-8CCDF3BD5213}" type="presParOf" srcId="{B1C062AF-4A30-4695-9D81-261AFB196617}" destId="{226A161D-DC83-427C-A6C7-9F36BAC15D51}" srcOrd="0" destOrd="0" presId="urn:microsoft.com/office/officeart/2005/8/layout/default#1"/>
    <dgm:cxn modelId="{DD8EF167-A52F-42CD-B303-20C7FE420B74}" type="presParOf" srcId="{B1C062AF-4A30-4695-9D81-261AFB196617}" destId="{E5140301-834E-4731-BD37-6B4AB6AAF8B3}" srcOrd="1" destOrd="0" presId="urn:microsoft.com/office/officeart/2005/8/layout/default#1"/>
    <dgm:cxn modelId="{BC3D593E-17DD-4F04-9E1A-EF1A6299DD7F}" type="presParOf" srcId="{B1C062AF-4A30-4695-9D81-261AFB196617}" destId="{EC353725-8A5F-49E8-A6A8-A538BE8384A4}" srcOrd="2" destOrd="0" presId="urn:microsoft.com/office/officeart/2005/8/layout/default#1"/>
    <dgm:cxn modelId="{4823DAF4-5A5E-4B3D-91F8-F6D808A758E8}" type="presParOf" srcId="{B1C062AF-4A30-4695-9D81-261AFB196617}" destId="{024F35C2-21B8-4CB0-B1A9-4954B2026705}" srcOrd="3" destOrd="0" presId="urn:microsoft.com/office/officeart/2005/8/layout/default#1"/>
    <dgm:cxn modelId="{9302F011-6448-4DFD-BD69-7E4B0656631D}" type="presParOf" srcId="{B1C062AF-4A30-4695-9D81-261AFB196617}" destId="{61CB41E7-2C94-4846-915B-858B8882D109}" srcOrd="4" destOrd="0" presId="urn:microsoft.com/office/officeart/2005/8/layout/default#1"/>
    <dgm:cxn modelId="{5DE6A6B0-5763-43C5-B2AF-8A9C9C9A2365}" type="presParOf" srcId="{B1C062AF-4A30-4695-9D81-261AFB196617}" destId="{AD55D2CD-431B-4BD2-99C6-9BC37F59CFDC}" srcOrd="5" destOrd="0" presId="urn:microsoft.com/office/officeart/2005/8/layout/default#1"/>
    <dgm:cxn modelId="{AD4FC06D-1AE3-487C-B55F-D6B033F77E60}" type="presParOf" srcId="{B1C062AF-4A30-4695-9D81-261AFB196617}" destId="{C3C96F93-4318-40A4-BA46-94F8B162268D}" srcOrd="6" destOrd="0" presId="urn:microsoft.com/office/officeart/2005/8/layout/default#1"/>
    <dgm:cxn modelId="{39CD360B-3016-407C-B5AA-2932C2009B9F}" type="presParOf" srcId="{B1C062AF-4A30-4695-9D81-261AFB196617}" destId="{BA2C5254-84F6-4365-B111-180463BF8A4C}" srcOrd="7" destOrd="0" presId="urn:microsoft.com/office/officeart/2005/8/layout/default#1"/>
    <dgm:cxn modelId="{31BEA4F4-565E-459F-BE61-2C37AA2D9117}" type="presParOf" srcId="{B1C062AF-4A30-4695-9D81-261AFB196617}" destId="{7BFC2903-4B91-48CB-860B-AFE08F5AD861}" srcOrd="8" destOrd="0" presId="urn:microsoft.com/office/officeart/2005/8/layout/default#1"/>
    <dgm:cxn modelId="{64A9A3E1-226C-4A0D-83EF-347EADEB35EE}" type="presParOf" srcId="{B1C062AF-4A30-4695-9D81-261AFB196617}" destId="{E5E4B88E-D90D-426B-9698-E3DA2775C137}" srcOrd="9" destOrd="0" presId="urn:microsoft.com/office/officeart/2005/8/layout/default#1"/>
    <dgm:cxn modelId="{81DCC7C8-0232-40AA-907D-B70292800BCC}" type="presParOf" srcId="{B1C062AF-4A30-4695-9D81-261AFB196617}" destId="{089D05C9-8C14-450D-B1AF-65060D96063F}" srcOrd="10" destOrd="0" presId="urn:microsoft.com/office/officeart/2005/8/layout/default#1"/>
    <dgm:cxn modelId="{1AD1025C-D9BD-41DE-A07C-2BBA225049CA}" type="presParOf" srcId="{B1C062AF-4A30-4695-9D81-261AFB196617}" destId="{BD4241ED-BB83-42F5-8DF8-922E4FF1B5BD}" srcOrd="11" destOrd="0" presId="urn:microsoft.com/office/officeart/2005/8/layout/default#1"/>
    <dgm:cxn modelId="{E90BF140-A767-4657-A0A5-DD41D16CA8BC}" type="presParOf" srcId="{B1C062AF-4A30-4695-9D81-261AFB196617}" destId="{7B5A1AB9-DBAA-4384-B75D-97A9825A6630}" srcOrd="12" destOrd="0" presId="urn:microsoft.com/office/officeart/2005/8/layout/default#1"/>
    <dgm:cxn modelId="{2845E74F-C39C-4D45-AADF-1BB0672BC80F}" type="presParOf" srcId="{B1C062AF-4A30-4695-9D81-261AFB196617}" destId="{081ED8EE-2D28-47D4-8F68-47E511174745}" srcOrd="13" destOrd="0" presId="urn:microsoft.com/office/officeart/2005/8/layout/default#1"/>
    <dgm:cxn modelId="{D5E2F046-5ED7-4FFA-A84D-3F3D4A81EE51}" type="presParOf" srcId="{B1C062AF-4A30-4695-9D81-261AFB196617}" destId="{DD481E92-B2FA-4AF4-9806-47646971B2C2}" srcOrd="14" destOrd="0" presId="urn:microsoft.com/office/officeart/2005/8/layout/default#1"/>
    <dgm:cxn modelId="{3278F624-648F-45C7-A0BA-93922E66DEFB}" type="presParOf" srcId="{B1C062AF-4A30-4695-9D81-261AFB196617}" destId="{F3BA2E00-EAC0-4050-852A-99437C45CFFF}" srcOrd="15" destOrd="0" presId="urn:microsoft.com/office/officeart/2005/8/layout/default#1"/>
    <dgm:cxn modelId="{61006576-1C8D-4089-944C-F1DD39AFA41E}" type="presParOf" srcId="{B1C062AF-4A30-4695-9D81-261AFB196617}" destId="{8D0DB413-1E09-4ADD-B2B7-A5A705201563}" srcOrd="16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2AEEB-70E3-47B6-9167-86F1D472C5AB}">
      <dsp:nvSpPr>
        <dsp:cNvPr id="0" name=""/>
        <dsp:cNvSpPr/>
      </dsp:nvSpPr>
      <dsp:spPr>
        <a:xfrm rot="5400000">
          <a:off x="339930" y="2370196"/>
          <a:ext cx="1012515" cy="16848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9ABB5-CE25-433A-9D7F-E65B4D72F3D5}">
      <dsp:nvSpPr>
        <dsp:cNvPr id="0" name=""/>
        <dsp:cNvSpPr/>
      </dsp:nvSpPr>
      <dsp:spPr>
        <a:xfrm>
          <a:off x="170916" y="2873589"/>
          <a:ext cx="1521049" cy="1333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Selection of maintenance blocks for evaluation</a:t>
          </a:r>
          <a:endParaRPr lang="en-US" sz="1200" kern="1200" dirty="0"/>
        </a:p>
      </dsp:txBody>
      <dsp:txXfrm>
        <a:off x="170916" y="2873589"/>
        <a:ext cx="1521049" cy="1333289"/>
      </dsp:txXfrm>
    </dsp:sp>
    <dsp:sp modelId="{5E5E6DB4-9160-4C38-BD88-09CD5B33E280}">
      <dsp:nvSpPr>
        <dsp:cNvPr id="0" name=""/>
        <dsp:cNvSpPr/>
      </dsp:nvSpPr>
      <dsp:spPr>
        <a:xfrm>
          <a:off x="1404975" y="2246159"/>
          <a:ext cx="286990" cy="2869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3D89B-C4CA-48F4-98A6-AF26E2CD1301}">
      <dsp:nvSpPr>
        <dsp:cNvPr id="0" name=""/>
        <dsp:cNvSpPr/>
      </dsp:nvSpPr>
      <dsp:spPr>
        <a:xfrm rot="5400000">
          <a:off x="2201992" y="1909427"/>
          <a:ext cx="1012515" cy="16848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F4391-530B-437B-90EC-83EB42488EDA}">
      <dsp:nvSpPr>
        <dsp:cNvPr id="0" name=""/>
        <dsp:cNvSpPr/>
      </dsp:nvSpPr>
      <dsp:spPr>
        <a:xfrm>
          <a:off x="2032978" y="2412820"/>
          <a:ext cx="1521049" cy="1333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Selection of industries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Cars and LCVs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Two and three wheeler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Tractors, trucks and buses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Accessories and part manufacturers and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Vendor industry</a:t>
          </a:r>
          <a:endParaRPr lang="en-US" sz="900" kern="1200" dirty="0"/>
        </a:p>
      </dsp:txBody>
      <dsp:txXfrm>
        <a:off x="2032978" y="2412820"/>
        <a:ext cx="1521049" cy="1333289"/>
      </dsp:txXfrm>
    </dsp:sp>
    <dsp:sp modelId="{BC9D9A32-9008-43E3-A31F-A327421C4057}">
      <dsp:nvSpPr>
        <dsp:cNvPr id="0" name=""/>
        <dsp:cNvSpPr/>
      </dsp:nvSpPr>
      <dsp:spPr>
        <a:xfrm>
          <a:off x="3267037" y="1785390"/>
          <a:ext cx="286990" cy="2869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6106C-DBAC-43FB-90EF-E6977455AB67}">
      <dsp:nvSpPr>
        <dsp:cNvPr id="0" name=""/>
        <dsp:cNvSpPr/>
      </dsp:nvSpPr>
      <dsp:spPr>
        <a:xfrm rot="5400000">
          <a:off x="4064054" y="1448658"/>
          <a:ext cx="1012515" cy="16848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7F9FA-B1D9-4B14-9128-3490FDDA9DA8}">
      <dsp:nvSpPr>
        <dsp:cNvPr id="0" name=""/>
        <dsp:cNvSpPr/>
      </dsp:nvSpPr>
      <dsp:spPr>
        <a:xfrm>
          <a:off x="3895040" y="1952051"/>
          <a:ext cx="1521049" cy="1333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 collection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Use of questionnaire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Questionnaire filled by different concerned personnel belonging to same firm.</a:t>
          </a:r>
          <a:endParaRPr lang="en-US" sz="900" kern="1200" dirty="0"/>
        </a:p>
      </dsp:txBody>
      <dsp:txXfrm>
        <a:off x="3895040" y="1952051"/>
        <a:ext cx="1521049" cy="1333289"/>
      </dsp:txXfrm>
    </dsp:sp>
    <dsp:sp modelId="{2CFE24F0-3203-408C-86EC-BEF396085AB2}">
      <dsp:nvSpPr>
        <dsp:cNvPr id="0" name=""/>
        <dsp:cNvSpPr/>
      </dsp:nvSpPr>
      <dsp:spPr>
        <a:xfrm>
          <a:off x="5129099" y="1324621"/>
          <a:ext cx="286990" cy="2869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CFAB0-6461-4B04-A659-679CFBFCA571}">
      <dsp:nvSpPr>
        <dsp:cNvPr id="0" name=""/>
        <dsp:cNvSpPr/>
      </dsp:nvSpPr>
      <dsp:spPr>
        <a:xfrm rot="5400000">
          <a:off x="5926115" y="987889"/>
          <a:ext cx="1012515" cy="16848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313CF-C3F9-4A8D-880F-107C46A7B328}">
      <dsp:nvSpPr>
        <dsp:cNvPr id="0" name=""/>
        <dsp:cNvSpPr/>
      </dsp:nvSpPr>
      <dsp:spPr>
        <a:xfrm>
          <a:off x="5757101" y="1491282"/>
          <a:ext cx="1521049" cy="1333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 analysis</a:t>
          </a:r>
          <a:endParaRPr lang="en-US" sz="1200" kern="1200" dirty="0"/>
        </a:p>
      </dsp:txBody>
      <dsp:txXfrm>
        <a:off x="5757101" y="1491282"/>
        <a:ext cx="1521049" cy="1333289"/>
      </dsp:txXfrm>
    </dsp:sp>
    <dsp:sp modelId="{2D33B78B-D715-41FD-8D2B-5E3458FFE896}">
      <dsp:nvSpPr>
        <dsp:cNvPr id="0" name=""/>
        <dsp:cNvSpPr/>
      </dsp:nvSpPr>
      <dsp:spPr>
        <a:xfrm>
          <a:off x="6991161" y="863852"/>
          <a:ext cx="286990" cy="2869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24079-F927-408F-A337-D9CC1FFD2E83}">
      <dsp:nvSpPr>
        <dsp:cNvPr id="0" name=""/>
        <dsp:cNvSpPr/>
      </dsp:nvSpPr>
      <dsp:spPr>
        <a:xfrm rot="5400000">
          <a:off x="7788177" y="527120"/>
          <a:ext cx="1012515" cy="16848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4DA61-3F5E-4FE4-BAC3-66DBB1EB254F}">
      <dsp:nvSpPr>
        <dsp:cNvPr id="0" name=""/>
        <dsp:cNvSpPr/>
      </dsp:nvSpPr>
      <dsp:spPr>
        <a:xfrm>
          <a:off x="7619163" y="1030513"/>
          <a:ext cx="1521049" cy="1333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Evaluation of results</a:t>
          </a:r>
          <a:endParaRPr lang="en-US" sz="1200" kern="1200" dirty="0"/>
        </a:p>
      </dsp:txBody>
      <dsp:txXfrm>
        <a:off x="7619163" y="1030513"/>
        <a:ext cx="1521049" cy="1333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A161D-DC83-427C-A6C7-9F36BAC15D51}">
      <dsp:nvSpPr>
        <dsp:cNvPr id="0" name=""/>
        <dsp:cNvSpPr/>
      </dsp:nvSpPr>
      <dsp:spPr>
        <a:xfrm>
          <a:off x="4018" y="103584"/>
          <a:ext cx="2411015" cy="1446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Preventive maintenance</a:t>
          </a:r>
          <a:endParaRPr lang="en-US" sz="2200" kern="1200" dirty="0"/>
        </a:p>
      </dsp:txBody>
      <dsp:txXfrm>
        <a:off x="4018" y="103584"/>
        <a:ext cx="2411015" cy="1446609"/>
      </dsp:txXfrm>
    </dsp:sp>
    <dsp:sp modelId="{EC353725-8A5F-49E8-A6A8-A538BE8384A4}">
      <dsp:nvSpPr>
        <dsp:cNvPr id="0" name=""/>
        <dsp:cNvSpPr/>
      </dsp:nvSpPr>
      <dsp:spPr>
        <a:xfrm>
          <a:off x="2656135" y="105407"/>
          <a:ext cx="2917328" cy="1442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Optimization of the preventive maintenance policy</a:t>
          </a:r>
          <a:endParaRPr lang="en-US" sz="2200" kern="1200" dirty="0"/>
        </a:p>
      </dsp:txBody>
      <dsp:txXfrm>
        <a:off x="2656135" y="105407"/>
        <a:ext cx="2917328" cy="1442963"/>
      </dsp:txXfrm>
    </dsp:sp>
    <dsp:sp modelId="{61CB41E7-2C94-4846-915B-858B8882D109}">
      <dsp:nvSpPr>
        <dsp:cNvPr id="0" name=""/>
        <dsp:cNvSpPr/>
      </dsp:nvSpPr>
      <dsp:spPr>
        <a:xfrm>
          <a:off x="5814566" y="103584"/>
          <a:ext cx="2411015" cy="1446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Inventory &amp; Purchasing</a:t>
          </a:r>
          <a:endParaRPr lang="en-US" sz="2200" kern="1200" dirty="0"/>
        </a:p>
      </dsp:txBody>
      <dsp:txXfrm>
        <a:off x="5814566" y="103584"/>
        <a:ext cx="2411015" cy="1446609"/>
      </dsp:txXfrm>
    </dsp:sp>
    <dsp:sp modelId="{C3C96F93-4318-40A4-BA46-94F8B162268D}">
      <dsp:nvSpPr>
        <dsp:cNvPr id="0" name=""/>
        <dsp:cNvSpPr/>
      </dsp:nvSpPr>
      <dsp:spPr>
        <a:xfrm>
          <a:off x="257175" y="1791295"/>
          <a:ext cx="2411015" cy="1446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Computerized maintenance management system usage</a:t>
          </a:r>
          <a:endParaRPr lang="en-US" sz="2200" kern="1200" dirty="0"/>
        </a:p>
      </dsp:txBody>
      <dsp:txXfrm>
        <a:off x="257175" y="1791295"/>
        <a:ext cx="2411015" cy="1446609"/>
      </dsp:txXfrm>
    </dsp:sp>
    <dsp:sp modelId="{7BFC2903-4B91-48CB-860B-AFE08F5AD861}">
      <dsp:nvSpPr>
        <dsp:cNvPr id="0" name=""/>
        <dsp:cNvSpPr/>
      </dsp:nvSpPr>
      <dsp:spPr>
        <a:xfrm>
          <a:off x="2909292" y="1791295"/>
          <a:ext cx="2411015" cy="1446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Asset life cycle analysis &amp; replacement optimization</a:t>
          </a:r>
          <a:endParaRPr lang="en-US" sz="2200" kern="1200" dirty="0"/>
        </a:p>
      </dsp:txBody>
      <dsp:txXfrm>
        <a:off x="2909292" y="1791295"/>
        <a:ext cx="2411015" cy="1446609"/>
      </dsp:txXfrm>
    </dsp:sp>
    <dsp:sp modelId="{089D05C9-8C14-450D-B1AF-65060D96063F}">
      <dsp:nvSpPr>
        <dsp:cNvPr id="0" name=""/>
        <dsp:cNvSpPr/>
      </dsp:nvSpPr>
      <dsp:spPr>
        <a:xfrm>
          <a:off x="5561409" y="1791295"/>
          <a:ext cx="2411015" cy="1446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Reliability centered maintenance</a:t>
          </a:r>
          <a:endParaRPr lang="en-US" sz="2200" kern="1200" dirty="0"/>
        </a:p>
      </dsp:txBody>
      <dsp:txXfrm>
        <a:off x="5561409" y="1791295"/>
        <a:ext cx="2411015" cy="1446609"/>
      </dsp:txXfrm>
    </dsp:sp>
    <dsp:sp modelId="{7B5A1AB9-DBAA-4384-B75D-97A9825A6630}">
      <dsp:nvSpPr>
        <dsp:cNvPr id="0" name=""/>
        <dsp:cNvSpPr/>
      </dsp:nvSpPr>
      <dsp:spPr>
        <a:xfrm>
          <a:off x="4018" y="3479006"/>
          <a:ext cx="2411015" cy="1446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Total productive maintenance</a:t>
          </a:r>
          <a:endParaRPr lang="en-US" sz="2200" kern="1200" dirty="0"/>
        </a:p>
      </dsp:txBody>
      <dsp:txXfrm>
        <a:off x="4018" y="3479006"/>
        <a:ext cx="2411015" cy="1446609"/>
      </dsp:txXfrm>
    </dsp:sp>
    <dsp:sp modelId="{DD481E92-B2FA-4AF4-9806-47646971B2C2}">
      <dsp:nvSpPr>
        <dsp:cNvPr id="0" name=""/>
        <dsp:cNvSpPr/>
      </dsp:nvSpPr>
      <dsp:spPr>
        <a:xfrm>
          <a:off x="2656135" y="3524552"/>
          <a:ext cx="2917328" cy="13555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Maintenance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work order</a:t>
          </a:r>
          <a:endParaRPr lang="en-US" sz="2200" kern="1200" dirty="0"/>
        </a:p>
      </dsp:txBody>
      <dsp:txXfrm>
        <a:off x="2656135" y="3524552"/>
        <a:ext cx="2917328" cy="1355516"/>
      </dsp:txXfrm>
    </dsp:sp>
    <dsp:sp modelId="{8D0DB413-1E09-4ADD-B2B7-A5A705201563}">
      <dsp:nvSpPr>
        <dsp:cNvPr id="0" name=""/>
        <dsp:cNvSpPr/>
      </dsp:nvSpPr>
      <dsp:spPr>
        <a:xfrm>
          <a:off x="5814566" y="3479006"/>
          <a:ext cx="2411015" cy="1446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Asset care &amp; Continuous improvement</a:t>
          </a:r>
          <a:endParaRPr lang="en-US" sz="2200" kern="1200" dirty="0"/>
        </a:p>
      </dsp:txBody>
      <dsp:txXfrm>
        <a:off x="5814566" y="3479006"/>
        <a:ext cx="2411015" cy="1446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0.01582</cdr:x>
      <cdr:y>0.8125</cdr:y>
    </cdr:from>
    <cdr:to>
      <cdr:x>0.19837</cdr:x>
      <cdr:y>0.87656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422" y="3302000"/>
          <a:ext cx="1112813" cy="260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en-US" sz="1100" b="1" dirty="0" smtClean="0"/>
            <a:t>Less than 40%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0.01889</cdr:x>
      <cdr:y>0.60625</cdr:y>
    </cdr:from>
    <cdr:to>
      <cdr:x>0.20144</cdr:x>
      <cdr:y>0.67031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5179" y="2463800"/>
          <a:ext cx="1112813" cy="260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en-US" b="1" dirty="0" smtClean="0"/>
            <a:t>        40-59%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0.02024</cdr:x>
      <cdr:y>0.4</cdr:y>
    </cdr:from>
    <cdr:to>
      <cdr:x>0.20279</cdr:x>
      <cdr:y>0.46406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3385" y="1625600"/>
          <a:ext cx="1112813" cy="260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en-US" b="1" dirty="0" smtClean="0"/>
            <a:t>        60-74%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0.02024</cdr:x>
      <cdr:y>0.19375</cdr:y>
    </cdr:from>
    <cdr:to>
      <cdr:x>0.20279</cdr:x>
      <cdr:y>0.25781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23385" y="787400"/>
          <a:ext cx="1112813" cy="260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en-US" b="1" dirty="0" smtClean="0"/>
            <a:t>        75-89%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0.02005</cdr:x>
      <cdr:y>0.00625</cdr:y>
    </cdr:from>
    <cdr:to>
      <cdr:x>0.2026</cdr:x>
      <cdr:y>0.07031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22213" y="25400"/>
          <a:ext cx="1112813" cy="260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en-US" b="1" dirty="0" smtClean="0"/>
            <a:t>  90% or more</a:t>
          </a:r>
          <a:endParaRPr lang="en-US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0.02041</cdr:y>
    </cdr:from>
    <cdr:to>
      <cdr:x>0.16456</cdr:x>
      <cdr:y>0.83673</cdr:y>
    </cdr:to>
    <cdr:grpSp>
      <cdr:nvGrpSpPr>
        <cdr:cNvPr id="7" name="Group 6"/>
        <cdr:cNvGrpSpPr/>
      </cdr:nvGrpSpPr>
      <cdr:grpSpPr>
        <a:xfrm xmlns:a="http://schemas.openxmlformats.org/drawingml/2006/main">
          <a:off x="0" y="82863"/>
          <a:ext cx="1003659" cy="3314207"/>
          <a:chOff x="0" y="76200"/>
          <a:chExt cx="990600" cy="3048000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76200" y="2895600"/>
            <a:ext cx="762000" cy="2286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1100" b="1" dirty="0" smtClean="0"/>
              <a:t>Less </a:t>
            </a:r>
          </a:p>
          <a:p xmlns:a="http://schemas.openxmlformats.org/drawingml/2006/main">
            <a:pPr algn="ctr"/>
            <a:r>
              <a:rPr lang="en-US" sz="1100" b="1" dirty="0" smtClean="0"/>
              <a:t>Than 25% </a:t>
            </a:r>
            <a:endParaRPr lang="en-US" sz="1100" b="1" dirty="0"/>
          </a:p>
        </cdr:txBody>
      </cdr:sp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0" y="2286000"/>
            <a:ext cx="990600" cy="3810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1100" b="1" dirty="0" smtClean="0"/>
              <a:t>25%</a:t>
            </a:r>
            <a:endParaRPr lang="en-US" sz="1100" b="1" dirty="0"/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>
            <a:off x="0" y="1524000"/>
            <a:ext cx="990600" cy="3810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b="1" dirty="0" smtClean="0"/>
              <a:t>50</a:t>
            </a:r>
            <a:r>
              <a:rPr lang="en-US" sz="1100" b="1" dirty="0" smtClean="0"/>
              <a:t>%</a:t>
            </a:r>
            <a:endParaRPr lang="en-US" sz="1100" b="1" dirty="0"/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0" y="762000"/>
            <a:ext cx="990600" cy="3810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100" b="1" dirty="0" smtClean="0"/>
              <a:t>75%</a:t>
            </a:r>
            <a:endParaRPr lang="en-US" sz="1100" b="1" dirty="0"/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0" y="76200"/>
            <a:ext cx="990600" cy="4572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100" b="1" dirty="0" smtClean="0"/>
              <a:t>100%</a:t>
            </a:r>
            <a:endParaRPr lang="en-US" sz="1100" b="1" dirty="0"/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0.70588</cdr:y>
    </cdr:from>
    <cdr:to>
      <cdr:x>0.14667</cdr:x>
      <cdr:y>0.78431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743200"/>
          <a:ext cx="838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0.01961</cdr:y>
    </cdr:from>
    <cdr:to>
      <cdr:x>0.17333</cdr:x>
      <cdr:y>0.80392</cdr:y>
    </cdr:to>
    <cdr:grpSp>
      <cdr:nvGrpSpPr>
        <cdr:cNvPr id="8" name="Group 7"/>
        <cdr:cNvGrpSpPr/>
      </cdr:nvGrpSpPr>
      <cdr:grpSpPr>
        <a:xfrm xmlns:a="http://schemas.openxmlformats.org/drawingml/2006/main">
          <a:off x="0" y="79615"/>
          <a:ext cx="1057148" cy="3184249"/>
          <a:chOff x="0" y="76200"/>
          <a:chExt cx="990600" cy="3048000"/>
        </a:xfrm>
      </cdr:grpSpPr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0" y="2743200"/>
            <a:ext cx="990600" cy="3810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1100" b="1" dirty="0" smtClean="0"/>
              <a:t>Less than 50%</a:t>
            </a:r>
            <a:endParaRPr lang="en-US" sz="1100" b="1" dirty="0"/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>
            <a:off x="0" y="2133600"/>
            <a:ext cx="990600" cy="3810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1100" b="1" dirty="0" smtClean="0"/>
              <a:t>50-69%</a:t>
            </a:r>
            <a:endParaRPr lang="en-US" sz="1100" b="1" dirty="0"/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0" y="1295400"/>
            <a:ext cx="990600" cy="5334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endParaRPr lang="en-US" sz="1100" b="1" dirty="0" smtClean="0"/>
          </a:p>
          <a:p xmlns:a="http://schemas.openxmlformats.org/drawingml/2006/main">
            <a:pPr algn="ctr"/>
            <a:r>
              <a:rPr lang="en-US" sz="1100" b="1" dirty="0" smtClean="0"/>
              <a:t>70-79%</a:t>
            </a:r>
            <a:endParaRPr lang="en-US" sz="1100" b="1" dirty="0"/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0" y="685800"/>
            <a:ext cx="990600" cy="5334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endParaRPr lang="en-US" sz="1100" b="1" dirty="0" smtClean="0"/>
          </a:p>
          <a:p xmlns:a="http://schemas.openxmlformats.org/drawingml/2006/main">
            <a:pPr algn="ctr"/>
            <a:r>
              <a:rPr lang="en-US" sz="1100" b="1" dirty="0" smtClean="0"/>
              <a:t>80-95%</a:t>
            </a:r>
            <a:endParaRPr lang="en-US" sz="1100" b="1" dirty="0"/>
          </a:p>
        </cdr:txBody>
      </cdr:sp>
      <cdr:sp macro="" textlink="">
        <cdr:nvSpPr>
          <cdr:cNvPr id="7" name="TextBox 1"/>
          <cdr:cNvSpPr txBox="1"/>
        </cdr:nvSpPr>
        <cdr:spPr>
          <a:xfrm xmlns:a="http://schemas.openxmlformats.org/drawingml/2006/main">
            <a:off x="0" y="76200"/>
            <a:ext cx="990600" cy="5334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endParaRPr lang="en-US" sz="1100" b="1" dirty="0" smtClean="0"/>
          </a:p>
          <a:p xmlns:a="http://schemas.openxmlformats.org/drawingml/2006/main">
            <a:pPr algn="ctr"/>
            <a:r>
              <a:rPr lang="en-US" sz="1100" b="1" dirty="0" smtClean="0"/>
              <a:t>More than 95%</a:t>
            </a:r>
            <a:endParaRPr lang="en-US" sz="1100" b="1" dirty="0"/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0.24103</cdr:y>
    </cdr:from>
    <cdr:to>
      <cdr:x>0.15</cdr:x>
      <cdr:y>0.31603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76200" y="979557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Moderate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0.05</cdr:x>
      <cdr:y>0.42853</cdr:y>
    </cdr:from>
    <cdr:to>
      <cdr:x>0.1875</cdr:x>
      <cdr:y>0.52228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4800" y="1741557"/>
          <a:ext cx="838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Weak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0.05</cdr:x>
      <cdr:y>0.78478</cdr:y>
    </cdr:from>
    <cdr:to>
      <cdr:x>0.15</cdr:x>
      <cdr:y>0.89728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" y="3189357"/>
          <a:ext cx="609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None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0.09151</cdr:x>
      <cdr:y>0.87644</cdr:y>
    </cdr:from>
    <cdr:to>
      <cdr:x>0.99131</cdr:x>
      <cdr:y>0.96637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" y="3558287"/>
          <a:ext cx="4495800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CD599-083E-497E-88E7-D7FC1CBF367C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1612A-DDD4-4F85-AF4B-1CED86675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93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1612A-DDD4-4F85-AF4B-1CED866752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2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1612A-DDD4-4F85-AF4B-1CED866752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7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1612A-DDD4-4F85-AF4B-1CED866752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79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1612A-DDD4-4F85-AF4B-1CED866752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24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1612A-DDD4-4F85-AF4B-1CED866752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3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1612A-DDD4-4F85-AF4B-1CED8667528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641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1612A-DDD4-4F85-AF4B-1CED8667528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085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1612A-DDD4-4F85-AF4B-1CED8667528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92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6020-436A-447B-944A-0D6518A0FEAD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35700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7601-1033-4D1D-935D-07149D17C77F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3512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93D9-D2CC-4350-9DA2-23F8480041EA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27023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B664-5180-4DEC-84FD-440528992EBC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6452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868A-5E2C-4A8D-92E2-7DFD2036F826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214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4479-4864-4727-B4C4-824BA9107AE8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0708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6400-600D-4FC7-9452-91ADFD4C8131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3153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04F8-1613-4082-A54C-DCFC51C08BCB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161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C3E5-410A-4CB3-8E27-3B4F93BDDAEB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78219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1F6A-86A0-4E27-B9E6-15AE55DA62A6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914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796B-9C82-4434-BF29-84A806F3D5AD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7022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7D380-625E-44CC-847F-D6BDC9118434}" type="datetime1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05B06-6D29-4615-8F89-3ECB60826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226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8600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8" descr="gop_635x250_139432763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0"/>
              <a:ext cx="6400800" cy="3429000"/>
            </a:xfrm>
            <a:prstGeom prst="rect">
              <a:avLst/>
            </a:prstGeom>
          </p:spPr>
        </p:pic>
        <p:pic>
          <p:nvPicPr>
            <p:cNvPr id="8" name="Picture 7" descr="o-AUTO-FACTORY-faceboo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429000"/>
              <a:ext cx="9144000" cy="3429000"/>
            </a:xfrm>
            <a:prstGeom prst="rect">
              <a:avLst/>
            </a:prstGeom>
          </p:spPr>
        </p:pic>
        <p:pic>
          <p:nvPicPr>
            <p:cNvPr id="7" name="Picture 6" descr="im-a-pakistani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743200" cy="342900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9378" y="1676400"/>
            <a:ext cx="9182100" cy="17526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0"/>
            <a:ext cx="8001000" cy="990600"/>
          </a:xfrm>
        </p:spPr>
        <p:txBody>
          <a:bodyPr>
            <a:noAutofit/>
          </a:bodyPr>
          <a:lstStyle/>
          <a:p>
            <a:r>
              <a:rPr lang="en-US" sz="2400" b="1" cap="all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rebuchet MS"/>
              </a:rPr>
              <a:t>Evaluation of maintenance management practices in automotive industries of </a:t>
            </a:r>
            <a:r>
              <a:rPr lang="en-US" sz="2400" b="1" cap="all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rebuchet MS"/>
              </a:rPr>
              <a:t>Pakistan</a:t>
            </a:r>
            <a:br>
              <a:rPr lang="en-US" sz="2400" b="1" cap="all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rebuchet MS"/>
              </a:rPr>
            </a:br>
            <a:r>
              <a:rPr lang="en-GB" sz="1800" b="1" dirty="0">
                <a:solidFill>
                  <a:schemeClr val="lt1"/>
                </a:solidFill>
                <a:latin typeface="Book Antiqua" panose="02040602050305030304" pitchFamily="18" charset="0"/>
                <a:ea typeface="+mn-ea"/>
                <a:cs typeface="+mn-cs"/>
              </a:rPr>
              <a:t>Javeria Younus</a:t>
            </a:r>
            <a:r>
              <a:rPr lang="en-GB" sz="1800" b="1" baseline="30000" dirty="0">
                <a:solidFill>
                  <a:schemeClr val="lt1"/>
                </a:solidFill>
                <a:latin typeface="Book Antiqua" panose="02040602050305030304" pitchFamily="18" charset="0"/>
                <a:ea typeface="+mn-ea"/>
                <a:cs typeface="+mn-cs"/>
              </a:rPr>
              <a:t>1</a:t>
            </a:r>
            <a:r>
              <a:rPr lang="en-GB" sz="1800" b="1" dirty="0">
                <a:solidFill>
                  <a:schemeClr val="lt1"/>
                </a:solidFill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lang="en-GB" sz="1800" b="1" dirty="0" err="1">
                <a:solidFill>
                  <a:schemeClr val="lt1"/>
                </a:solidFill>
                <a:latin typeface="Book Antiqua" panose="02040602050305030304" pitchFamily="18" charset="0"/>
                <a:ea typeface="+mn-ea"/>
                <a:cs typeface="+mn-cs"/>
              </a:rPr>
              <a:t>Dr.</a:t>
            </a:r>
            <a:r>
              <a:rPr lang="en-GB" sz="1800" b="1" dirty="0">
                <a:solidFill>
                  <a:schemeClr val="lt1"/>
                </a:solidFill>
                <a:latin typeface="Book Antiqua" panose="02040602050305030304" pitchFamily="18" charset="0"/>
                <a:ea typeface="+mn-ea"/>
                <a:cs typeface="+mn-cs"/>
              </a:rPr>
              <a:t> Muhammad </a:t>
            </a:r>
            <a:r>
              <a:rPr lang="en-GB" sz="1800" b="1" dirty="0" smtClean="0">
                <a:solidFill>
                  <a:schemeClr val="lt1"/>
                </a:solidFill>
                <a:latin typeface="Book Antiqua" panose="02040602050305030304" pitchFamily="18" charset="0"/>
                <a:ea typeface="+mn-ea"/>
                <a:cs typeface="+mn-cs"/>
              </a:rPr>
              <a:t>Fahad</a:t>
            </a:r>
            <a:r>
              <a:rPr lang="en-GB" sz="1800" b="1" baseline="30000" dirty="0" smtClean="0">
                <a:solidFill>
                  <a:schemeClr val="lt1"/>
                </a:solidFill>
                <a:latin typeface="Book Antiqua" panose="02040602050305030304" pitchFamily="18" charset="0"/>
                <a:ea typeface="+mn-ea"/>
                <a:cs typeface="+mn-cs"/>
              </a:rPr>
              <a:t>1</a:t>
            </a:r>
            <a:r>
              <a:rPr lang="en-GB" sz="1800" b="1" dirty="0" smtClean="0">
                <a:solidFill>
                  <a:schemeClr val="lt1"/>
                </a:solidFill>
                <a:latin typeface="Book Antiqua" panose="02040602050305030304" pitchFamily="18" charset="0"/>
                <a:ea typeface="+mn-ea"/>
                <a:cs typeface="+mn-cs"/>
              </a:rPr>
              <a:t> and </a:t>
            </a:r>
            <a:r>
              <a:rPr lang="en-GB" sz="1800" b="1" dirty="0">
                <a:solidFill>
                  <a:schemeClr val="lt1"/>
                </a:solidFill>
                <a:latin typeface="Book Antiqua" panose="02040602050305030304" pitchFamily="18" charset="0"/>
                <a:ea typeface="+mn-ea"/>
                <a:cs typeface="+mn-cs"/>
              </a:rPr>
              <a:t>Dr. </a:t>
            </a:r>
            <a:r>
              <a:rPr lang="en-US" sz="1800" b="1" dirty="0" err="1">
                <a:solidFill>
                  <a:schemeClr val="lt1"/>
                </a:solidFill>
                <a:latin typeface="Book Antiqua" panose="02040602050305030304" pitchFamily="18" charset="0"/>
                <a:ea typeface="+mn-ea"/>
                <a:cs typeface="+mn-cs"/>
              </a:rPr>
              <a:t>Maqsood</a:t>
            </a:r>
            <a:r>
              <a:rPr lang="en-US" sz="1800" b="1" dirty="0">
                <a:solidFill>
                  <a:schemeClr val="lt1"/>
                </a:solidFill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1800" b="1" dirty="0" smtClean="0">
                <a:solidFill>
                  <a:schemeClr val="lt1"/>
                </a:solidFill>
                <a:latin typeface="Book Antiqua" panose="02040602050305030304" pitchFamily="18" charset="0"/>
                <a:ea typeface="+mn-ea"/>
                <a:cs typeface="+mn-cs"/>
              </a:rPr>
              <a:t>A.Khan</a:t>
            </a:r>
            <a:r>
              <a:rPr lang="en-US" sz="1800" b="1" baseline="30000" dirty="0" smtClean="0">
                <a:solidFill>
                  <a:schemeClr val="lt1"/>
                </a:solidFill>
                <a:latin typeface="Book Antiqua" panose="02040602050305030304" pitchFamily="18" charset="0"/>
                <a:ea typeface="+mn-ea"/>
                <a:cs typeface="+mn-cs"/>
              </a:rPr>
              <a:t>1</a:t>
            </a:r>
            <a:r>
              <a:rPr lang="en-US" sz="1800" b="1" dirty="0">
                <a:solidFill>
                  <a:schemeClr val="lt1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n-US" sz="1600" dirty="0" smtClean="0">
                <a:solidFill>
                  <a:schemeClr val="lt1"/>
                </a:solidFill>
                <a:latin typeface="Book Antiqua" panose="02040602050305030304" pitchFamily="18" charset="0"/>
                <a:ea typeface="+mn-ea"/>
                <a:cs typeface="+mn-cs"/>
              </a:rPr>
              <a:t>Department </a:t>
            </a:r>
            <a:r>
              <a:rPr lang="en-US" sz="1600" dirty="0">
                <a:solidFill>
                  <a:schemeClr val="lt1"/>
                </a:solidFill>
                <a:latin typeface="Book Antiqua" panose="02040602050305030304" pitchFamily="18" charset="0"/>
                <a:ea typeface="+mn-ea"/>
                <a:cs typeface="+mn-cs"/>
              </a:rPr>
              <a:t>of Industrial &amp; Manufacturing Engineering, NED University of Engineering &amp; Technology, Karachi, </a:t>
            </a:r>
            <a:r>
              <a:rPr lang="en-US" sz="1600" dirty="0" smtClean="0">
                <a:solidFill>
                  <a:schemeClr val="lt1"/>
                </a:solidFill>
                <a:latin typeface="Book Antiqua" panose="02040602050305030304" pitchFamily="18" charset="0"/>
                <a:ea typeface="+mn-ea"/>
                <a:cs typeface="+mn-cs"/>
              </a:rPr>
              <a:t>Pakistan</a:t>
            </a:r>
            <a:endParaRPr lang="en-US" sz="1800" dirty="0">
              <a:solidFill>
                <a:schemeClr val="lt1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763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cap="all" dirty="0" smtClean="0">
                <a:latin typeface="Palatino Linotype" pitchFamily="18" charset="0"/>
              </a:rPr>
              <a:t>B</a:t>
            </a:r>
            <a:r>
              <a:rPr lang="en-US" dirty="0" smtClean="0">
                <a:latin typeface="Palatino Linotype" pitchFamily="18" charset="0"/>
              </a:rPr>
              <a:t>locks</a:t>
            </a:r>
            <a:r>
              <a:rPr lang="en-US" cap="all" dirty="0" smtClean="0">
                <a:latin typeface="Palatino Linotype" pitchFamily="18" charset="0"/>
              </a:rPr>
              <a:t> </a:t>
            </a:r>
            <a:r>
              <a:rPr lang="en-US" dirty="0" smtClean="0">
                <a:latin typeface="Palatino Linotype" pitchFamily="18" charset="0"/>
              </a:rPr>
              <a:t>of </a:t>
            </a:r>
            <a:r>
              <a:rPr lang="en-US" cap="all" dirty="0" smtClean="0">
                <a:latin typeface="Palatino Linotype" pitchFamily="18" charset="0"/>
              </a:rPr>
              <a:t>M</a:t>
            </a:r>
            <a:r>
              <a:rPr lang="en-US" dirty="0" smtClean="0">
                <a:latin typeface="Palatino Linotype" pitchFamily="18" charset="0"/>
              </a:rPr>
              <a:t>aintenance</a:t>
            </a:r>
            <a:r>
              <a:rPr lang="en-US" cap="all" dirty="0" smtClean="0">
                <a:latin typeface="Palatino Linotype" pitchFamily="18" charset="0"/>
              </a:rPr>
              <a:t> M</a:t>
            </a:r>
            <a:r>
              <a:rPr lang="en-US" dirty="0" smtClean="0">
                <a:latin typeface="Palatino Linotype" pitchFamily="18" charset="0"/>
              </a:rPr>
              <a:t>anagement</a:t>
            </a:r>
            <a:endParaRPr lang="en-US" cap="all" dirty="0">
              <a:latin typeface="Palatino Linotyp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7631388"/>
              </p:ext>
            </p:extLst>
          </p:nvPr>
        </p:nvGraphicFramePr>
        <p:xfrm>
          <a:off x="609600" y="838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418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6A161D-DC83-427C-A6C7-9F36BAC15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>
                                            <p:graphicEl>
                                              <a:dgm id="{226A161D-DC83-427C-A6C7-9F36BAC15D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353725-8A5F-49E8-A6A8-A538BE838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4">
                                            <p:graphicEl>
                                              <a:dgm id="{EC353725-8A5F-49E8-A6A8-A538BE838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CB41E7-2C94-4846-915B-858B8882D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4">
                                            <p:graphicEl>
                                              <a:dgm id="{61CB41E7-2C94-4846-915B-858B8882D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C96F93-4318-40A4-BA46-94F8B1622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4">
                                            <p:graphicEl>
                                              <a:dgm id="{C3C96F93-4318-40A4-BA46-94F8B1622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FC2903-4B91-48CB-860B-AFE08F5AD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4">
                                            <p:graphicEl>
                                              <a:dgm id="{7BFC2903-4B91-48CB-860B-AFE08F5AD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9D05C9-8C14-450D-B1AF-65060D960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4">
                                            <p:graphicEl>
                                              <a:dgm id="{089D05C9-8C14-450D-B1AF-65060D960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5A1AB9-DBAA-4384-B75D-97A9825A6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4">
                                            <p:graphicEl>
                                              <a:dgm id="{7B5A1AB9-DBAA-4384-B75D-97A9825A6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481E92-B2FA-4AF4-9806-47646971B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">
                                            <p:graphicEl>
                                              <a:dgm id="{DD481E92-B2FA-4AF4-9806-47646971B2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DB413-1E09-4ADD-B2B7-A5A705201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4">
                                            <p:graphicEl>
                                              <a:dgm id="{8D0DB413-1E09-4ADD-B2B7-A5A705201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226A161D-DC83-427C-A6C7-9F36BAC15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226A161D-DC83-427C-A6C7-9F36BAC15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226A161D-DC83-427C-A6C7-9F36BAC15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61CB41E7-2C94-4846-915B-858B8882D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61CB41E7-2C94-4846-915B-858B8882D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61CB41E7-2C94-4846-915B-858B8882D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DD481E92-B2FA-4AF4-9806-47646971B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DD481E92-B2FA-4AF4-9806-47646971B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DD481E92-B2FA-4AF4-9806-47646971B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8D0DB413-1E09-4ADD-B2B7-A5A705201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8D0DB413-1E09-4ADD-B2B7-A5A705201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8D0DB413-1E09-4ADD-B2B7-A5A705201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86700" cy="1325563"/>
          </a:xfrm>
        </p:spPr>
        <p:txBody>
          <a:bodyPr>
            <a:normAutofit/>
          </a:bodyPr>
          <a:lstStyle/>
          <a:p>
            <a:r>
              <a:rPr lang="en-US" cap="all" dirty="0" smtClean="0">
                <a:latin typeface="Palatino Linotype" pitchFamily="18" charset="0"/>
              </a:rPr>
              <a:t>S</a:t>
            </a:r>
            <a:r>
              <a:rPr lang="en-US" dirty="0" smtClean="0">
                <a:latin typeface="Palatino Linotype" pitchFamily="18" charset="0"/>
              </a:rPr>
              <a:t>elected</a:t>
            </a:r>
            <a:r>
              <a:rPr lang="en-US" cap="all" dirty="0" smtClean="0">
                <a:latin typeface="Palatino Linotype" pitchFamily="18" charset="0"/>
              </a:rPr>
              <a:t> I</a:t>
            </a:r>
            <a:r>
              <a:rPr lang="en-US" dirty="0" smtClean="0">
                <a:latin typeface="Palatino Linotype" pitchFamily="18" charset="0"/>
              </a:rPr>
              <a:t>ndustries</a:t>
            </a:r>
            <a:endParaRPr lang="en-US" dirty="0">
              <a:latin typeface="Palatino Linotype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6899276"/>
              </p:ext>
            </p:extLst>
          </p:nvPr>
        </p:nvGraphicFramePr>
        <p:xfrm>
          <a:off x="628650" y="1325563"/>
          <a:ext cx="7886700" cy="433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/>
                <a:gridCol w="1314450"/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Origin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Multinational 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Multinational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Multinational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</a:t>
                      </a:r>
                      <a:r>
                        <a:rPr lang="en-US" baseline="0" dirty="0" smtClean="0"/>
                        <a:t> 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Local</a:t>
                      </a:r>
                      <a:r>
                        <a:rPr lang="en-US" baseline="0" dirty="0" smtClean="0"/>
                        <a:t> company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Nature of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r>
                        <a:rPr lang="en-US" baseline="0" dirty="0" smtClean="0"/>
                        <a:t> equipment 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r>
                        <a:rPr lang="en-US" baseline="0" dirty="0" smtClean="0"/>
                        <a:t> equipment 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Original</a:t>
                      </a:r>
                      <a:r>
                        <a:rPr lang="en-US" baseline="0" dirty="0" smtClean="0"/>
                        <a:t> equipment manufacturer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Original</a:t>
                      </a:r>
                      <a:r>
                        <a:rPr lang="en-US" baseline="0" dirty="0" smtClean="0"/>
                        <a:t> equipment manufacturer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Vendor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Years in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Installed Capacity (Nos. per annum)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Turnover </a:t>
                      </a:r>
                    </a:p>
                    <a:p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In</a:t>
                      </a:r>
                      <a:r>
                        <a:rPr lang="en-US" sz="1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million/year)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Products</a:t>
                      </a:r>
                      <a:r>
                        <a:rPr lang="en-US" sz="1400" b="1" baseline="0" dirty="0" smtClean="0"/>
                        <a:t> 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Car, LCVs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Car, LCV, two wheelers, part manufacturer &amp; suppliers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 wheelers, part manufacturer &amp; suppliers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Trucks, buses, LCVs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 manufacturer &amp; suppliers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5627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294"/>
          <a:stretch>
            <a:fillRect/>
          </a:stretch>
        </p:blipFill>
        <p:spPr>
          <a:xfrm>
            <a:off x="3657600" y="88900"/>
            <a:ext cx="5486400" cy="39497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cap="all" dirty="0" smtClean="0">
                <a:latin typeface="Palatino Linotype" pitchFamily="18" charset="0"/>
              </a:rPr>
              <a:t>P</a:t>
            </a:r>
            <a:r>
              <a:rPr lang="en-US" dirty="0" smtClean="0">
                <a:latin typeface="Palatino Linotype" pitchFamily="18" charset="0"/>
              </a:rPr>
              <a:t>reventive</a:t>
            </a:r>
            <a:r>
              <a:rPr lang="en-US" cap="all" dirty="0" smtClean="0">
                <a:latin typeface="Palatino Linotype" pitchFamily="18" charset="0"/>
              </a:rPr>
              <a:t> M</a:t>
            </a:r>
            <a:r>
              <a:rPr lang="en-US" dirty="0" smtClean="0">
                <a:latin typeface="Palatino Linotype" pitchFamily="18" charset="0"/>
              </a:rPr>
              <a:t>aintenance</a:t>
            </a:r>
            <a:endParaRPr lang="en-US" cap="all" dirty="0">
              <a:latin typeface="Palatino Linotype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8735310"/>
              </p:ext>
            </p:extLst>
          </p:nvPr>
        </p:nvGraphicFramePr>
        <p:xfrm>
          <a:off x="66356" y="2895600"/>
          <a:ext cx="5086350" cy="382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-30480" y="916057"/>
            <a:ext cx="5183186" cy="266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Use/time-based </a:t>
            </a:r>
            <a:r>
              <a:rPr lang="en-GB" sz="2800" dirty="0">
                <a:latin typeface="Garamond" panose="02020404030301010803" pitchFamily="18" charset="0"/>
                <a:ea typeface="Times New Roman" panose="02020603050405020304" pitchFamily="18" charset="0"/>
              </a:rPr>
              <a:t>maintenance activities that are executed according to a plan</a:t>
            </a:r>
            <a:r>
              <a:rPr lang="en-US" sz="28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2209800"/>
            <a:ext cx="4572000" cy="266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ey to improve </a:t>
            </a:r>
            <a:r>
              <a:rPr lang="en-US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the maintenance process</a:t>
            </a:r>
            <a:r>
              <a:rPr lang="en-US" sz="20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Estimated savings to be as high </a:t>
            </a:r>
            <a:r>
              <a:rPr lang="en-US" sz="20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as 1.2</a:t>
            </a:r>
            <a:r>
              <a:rPr lang="en-US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% of the total plant output</a:t>
            </a:r>
            <a:r>
              <a:rPr lang="en-US" sz="20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40386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On an average over all performance below WCB standards.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Industry 1,2 &amp; 3 have showed performance better than WCB standards.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Industry 4 &amp; 5 (Local industries) have scored low.</a:t>
            </a: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11" name="Up Arrow 10"/>
          <p:cNvSpPr>
            <a:spLocks/>
          </p:cNvSpPr>
          <p:nvPr/>
        </p:nvSpPr>
        <p:spPr>
          <a:xfrm>
            <a:off x="4876800" y="4774860"/>
            <a:ext cx="530352" cy="530352"/>
          </a:xfrm>
          <a:prstGeom prst="upArrow">
            <a:avLst/>
          </a:prstGeom>
          <a:solidFill>
            <a:srgbClr val="4C705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876800" y="5652748"/>
            <a:ext cx="533400" cy="530225"/>
          </a:xfrm>
          <a:prstGeom prst="downArrow">
            <a:avLst/>
          </a:prstGeom>
          <a:solidFill>
            <a:srgbClr val="E6B9B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255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 uiExpand="1">
        <p:bldSub>
          <a:bldChart bld="series"/>
        </p:bldSub>
      </p:bldGraphic>
      <p:bldP spid="8" grpId="0" build="p"/>
      <p:bldP spid="10" grpId="0" uiExpand="1" build="p"/>
      <p:bldP spid="10" grpId="1" build="allAtOnce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294"/>
          <a:stretch>
            <a:fillRect/>
          </a:stretch>
        </p:blipFill>
        <p:spPr>
          <a:xfrm>
            <a:off x="3657600" y="88900"/>
            <a:ext cx="5486400" cy="39497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cap="all" dirty="0" smtClean="0">
                <a:latin typeface="Palatino Linotype" pitchFamily="18" charset="0"/>
              </a:rPr>
              <a:t>P</a:t>
            </a:r>
            <a:r>
              <a:rPr lang="en-US" dirty="0" smtClean="0">
                <a:latin typeface="Palatino Linotype" pitchFamily="18" charset="0"/>
              </a:rPr>
              <a:t>reventive</a:t>
            </a:r>
            <a:r>
              <a:rPr lang="en-US" cap="all" dirty="0" smtClean="0">
                <a:latin typeface="Palatino Linotype" pitchFamily="18" charset="0"/>
              </a:rPr>
              <a:t> M</a:t>
            </a:r>
            <a:r>
              <a:rPr lang="en-US" dirty="0" smtClean="0">
                <a:latin typeface="Palatino Linotype" pitchFamily="18" charset="0"/>
              </a:rPr>
              <a:t>aintenance</a:t>
            </a:r>
            <a:endParaRPr lang="en-US" cap="all" dirty="0">
              <a:latin typeface="Palatino Linotype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2625562728"/>
              </p:ext>
            </p:extLst>
          </p:nvPr>
        </p:nvGraphicFramePr>
        <p:xfrm>
          <a:off x="0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-30480" y="916057"/>
            <a:ext cx="5183186" cy="266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Use/time-based </a:t>
            </a:r>
            <a:r>
              <a:rPr lang="en-GB" sz="2800" dirty="0">
                <a:latin typeface="Garamond" panose="02020404030301010803" pitchFamily="18" charset="0"/>
                <a:ea typeface="Times New Roman" panose="02020603050405020304" pitchFamily="18" charset="0"/>
              </a:rPr>
              <a:t>maintenance activities that are executed according to a plan</a:t>
            </a:r>
            <a:r>
              <a:rPr lang="en-US" sz="28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4038600"/>
            <a:ext cx="3200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Use of historic data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</a:rPr>
              <a:t>Mean time between failures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</a:rPr>
              <a:t>Date of last repairs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</a:rPr>
              <a:t>Causes of failure etc</a:t>
            </a:r>
            <a:r>
              <a:rPr lang="en-US" sz="2000" dirty="0" smtClean="0">
                <a:latin typeface="Garamond" panose="02020404030301010803" pitchFamily="18" charset="0"/>
              </a:rPr>
              <a:t>.</a:t>
            </a:r>
          </a:p>
          <a:p>
            <a:pPr algn="ctr"/>
            <a:r>
              <a:rPr lang="en-US" sz="2400" dirty="0">
                <a:latin typeface="Garamond" panose="02020404030301010803" pitchFamily="18" charset="0"/>
              </a:rPr>
              <a:t>PM would only become a guess work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8152" y="4041648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Garamond" panose="02020404030301010803" pitchFamily="18" charset="0"/>
              </a:rPr>
              <a:t>80% Preventive &amp; 20% corrective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</a:rPr>
              <a:t>O</a:t>
            </a:r>
            <a:r>
              <a:rPr lang="en-US" sz="2000" dirty="0" smtClean="0">
                <a:latin typeface="Garamond" panose="02020404030301010803" pitchFamily="18" charset="0"/>
              </a:rPr>
              <a:t>rganizations which </a:t>
            </a:r>
            <a:r>
              <a:rPr lang="en-US" sz="2000" dirty="0">
                <a:latin typeface="Garamond" panose="02020404030301010803" pitchFamily="18" charset="0"/>
              </a:rPr>
              <a:t>include a higher percentage of their equipment to be covered by preventive maintenance program perform </a:t>
            </a:r>
            <a:r>
              <a:rPr lang="en-US" sz="2000" dirty="0" smtClean="0">
                <a:latin typeface="Garamond" panose="02020404030301010803" pitchFamily="18" charset="0"/>
              </a:rPr>
              <a:t>better.</a:t>
            </a:r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333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El"/>
        </p:bldSub>
      </p:bldGraphic>
      <p:bldP spid="4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cap="all" dirty="0" smtClean="0">
                <a:latin typeface="Palatino Linotype" pitchFamily="18" charset="0"/>
              </a:rPr>
              <a:t>M</a:t>
            </a:r>
            <a:r>
              <a:rPr lang="en-GB" dirty="0" smtClean="0">
                <a:latin typeface="Palatino Linotype" pitchFamily="18" charset="0"/>
              </a:rPr>
              <a:t>aintenance</a:t>
            </a:r>
            <a:r>
              <a:rPr lang="en-GB" cap="all" dirty="0" smtClean="0">
                <a:latin typeface="Palatino Linotype" pitchFamily="18" charset="0"/>
              </a:rPr>
              <a:t> W</a:t>
            </a:r>
            <a:r>
              <a:rPr lang="en-GB" dirty="0" smtClean="0">
                <a:latin typeface="Palatino Linotype" pitchFamily="18" charset="0"/>
              </a:rPr>
              <a:t>ork</a:t>
            </a:r>
            <a:r>
              <a:rPr lang="en-GB" cap="all" dirty="0" smtClean="0">
                <a:latin typeface="Palatino Linotype" pitchFamily="18" charset="0"/>
              </a:rPr>
              <a:t> O</a:t>
            </a:r>
            <a:r>
              <a:rPr lang="en-GB" dirty="0" smtClean="0">
                <a:latin typeface="Palatino Linotype" pitchFamily="18" charset="0"/>
              </a:rPr>
              <a:t>rders</a:t>
            </a:r>
            <a:r>
              <a:rPr lang="en-GB" cap="all" dirty="0" smtClean="0">
                <a:latin typeface="Palatino Linotype" pitchFamily="18" charset="0"/>
              </a:rPr>
              <a:t> </a:t>
            </a:r>
            <a:endParaRPr lang="en-US" cap="all" dirty="0">
              <a:latin typeface="Palatino Linotype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0"/>
            <a:ext cx="2207172" cy="44291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2278108"/>
              </p:ext>
            </p:extLst>
          </p:nvPr>
        </p:nvGraphicFramePr>
        <p:xfrm>
          <a:off x="64008" y="2898648"/>
          <a:ext cx="5086350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5614" y="839857"/>
            <a:ext cx="5183186" cy="266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Provides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necessary information for planning, monitoring and reporting maintenance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work.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T</a:t>
            </a:r>
            <a:r>
              <a:rPr lang="en-US" sz="20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ool </a:t>
            </a:r>
            <a:r>
              <a:rPr lang="en-US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to measure and control the maintenance function.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4458831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On an average over all performance below WCB standards.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Industry 1 &amp; 3 have showed performance better than WCB standards.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Industry 4 &amp; 5 (Local industries) have scored low.</a:t>
            </a: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10" name="Up Arrow 9"/>
          <p:cNvSpPr>
            <a:spLocks/>
          </p:cNvSpPr>
          <p:nvPr/>
        </p:nvSpPr>
        <p:spPr>
          <a:xfrm>
            <a:off x="4876800" y="5108448"/>
            <a:ext cx="530352" cy="530352"/>
          </a:xfrm>
          <a:prstGeom prst="upArrow">
            <a:avLst/>
          </a:prstGeom>
          <a:solidFill>
            <a:srgbClr val="4C705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876800" y="6099175"/>
            <a:ext cx="533400" cy="530225"/>
          </a:xfrm>
          <a:prstGeom prst="downArrow">
            <a:avLst/>
          </a:prstGeom>
          <a:solidFill>
            <a:srgbClr val="E6B9B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4628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 uiExpand="1">
        <p:bldSub>
          <a:bldChart bld="series"/>
        </p:bldSub>
      </p:bldGraphic>
      <p:bldP spid="8" grpId="0" uiExpand="1" build="p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cap="all" dirty="0" smtClean="0">
                <a:latin typeface="Palatino Linotype" pitchFamily="18" charset="0"/>
              </a:rPr>
              <a:t>M</a:t>
            </a:r>
            <a:r>
              <a:rPr lang="en-GB" dirty="0" smtClean="0">
                <a:latin typeface="Palatino Linotype" pitchFamily="18" charset="0"/>
              </a:rPr>
              <a:t>aintenance</a:t>
            </a:r>
            <a:r>
              <a:rPr lang="en-GB" cap="all" dirty="0" smtClean="0">
                <a:latin typeface="Palatino Linotype" pitchFamily="18" charset="0"/>
              </a:rPr>
              <a:t> W</a:t>
            </a:r>
            <a:r>
              <a:rPr lang="en-GB" dirty="0" smtClean="0">
                <a:latin typeface="Palatino Linotype" pitchFamily="18" charset="0"/>
              </a:rPr>
              <a:t>ork</a:t>
            </a:r>
            <a:r>
              <a:rPr lang="en-GB" cap="all" dirty="0" smtClean="0">
                <a:latin typeface="Palatino Linotype" pitchFamily="18" charset="0"/>
              </a:rPr>
              <a:t> O</a:t>
            </a:r>
            <a:r>
              <a:rPr lang="en-GB" dirty="0" smtClean="0">
                <a:latin typeface="Palatino Linotype" pitchFamily="18" charset="0"/>
              </a:rPr>
              <a:t>rders</a:t>
            </a:r>
            <a:r>
              <a:rPr lang="en-GB" cap="all" dirty="0" smtClean="0">
                <a:latin typeface="Palatino Linotype" pitchFamily="18" charset="0"/>
              </a:rPr>
              <a:t> </a:t>
            </a:r>
            <a:endParaRPr lang="en-US" cap="all" dirty="0">
              <a:latin typeface="Palatino Linotype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0"/>
            <a:ext cx="2207172" cy="4429125"/>
          </a:xfr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6987755"/>
              </p:ext>
            </p:extLst>
          </p:nvPr>
        </p:nvGraphicFramePr>
        <p:xfrm>
          <a:off x="0" y="2798064"/>
          <a:ext cx="6099048" cy="4059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5614" y="839857"/>
            <a:ext cx="5183186" cy="266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Provides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necessary information for planning, monitoring and reporting maintenance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work.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T</a:t>
            </a:r>
            <a:r>
              <a:rPr lang="en-US" sz="20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ool </a:t>
            </a:r>
            <a:r>
              <a:rPr lang="en-US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to measure and control the maintenance function.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2918" y="4429125"/>
            <a:ext cx="3200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Historic Data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Garamond" panose="02020404030301010803" pitchFamily="18" charset="0"/>
                <a:ea typeface="Times New Roman" panose="02020603050405020304" pitchFamily="18" charset="0"/>
              </a:rPr>
              <a:t>Forecasting failure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Garamond" panose="02020404030301010803" pitchFamily="18" charset="0"/>
                <a:ea typeface="Times New Roman" panose="02020603050405020304" pitchFamily="18" charset="0"/>
              </a:rPr>
              <a:t>Optimizing maintenance strategy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Garamond" panose="02020404030301010803" pitchFamily="18" charset="0"/>
                <a:ea typeface="Times New Roman" panose="02020603050405020304" pitchFamily="18" charset="0"/>
              </a:rPr>
              <a:t>Resource allocation</a:t>
            </a:r>
          </a:p>
          <a:p>
            <a:pPr algn="ctr"/>
            <a:r>
              <a:rPr lang="en-GB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M</a:t>
            </a:r>
            <a:r>
              <a:rPr lang="en-GB" sz="20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aking </a:t>
            </a:r>
            <a:r>
              <a:rPr lang="en-GB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maintenance function cost effective and more efficient. </a:t>
            </a: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1888" y="4425696"/>
            <a:ext cx="3200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Categories</a:t>
            </a: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  <a:ea typeface="Times New Roman" panose="02020603050405020304" pitchFamily="18" charset="0"/>
              </a:rPr>
              <a:t>Required </a:t>
            </a:r>
            <a:r>
              <a:rPr lang="en-US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downtime.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Required </a:t>
            </a:r>
            <a:r>
              <a:rPr lang="en-US" dirty="0">
                <a:latin typeface="Garamond" panose="02020404030301010803" pitchFamily="18" charset="0"/>
                <a:ea typeface="Times New Roman" panose="02020603050405020304" pitchFamily="18" charset="0"/>
              </a:rPr>
              <a:t>craft </a:t>
            </a:r>
            <a:r>
              <a:rPr lang="en-US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Required materials.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Requestor’s </a:t>
            </a:r>
            <a:r>
              <a:rPr lang="en-US" dirty="0">
                <a:latin typeface="Garamond" panose="02020404030301010803" pitchFamily="18" charset="0"/>
                <a:ea typeface="Times New Roman" panose="02020603050405020304" pitchFamily="18" charset="0"/>
              </a:rPr>
              <a:t>name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1888" y="4425696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Majority </a:t>
            </a:r>
            <a:r>
              <a:rPr lang="en-GB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of the firms track only 25% or even less of the categories for the future use through work orders. </a:t>
            </a: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236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El"/>
        </p:bldSub>
      </p:bldGraphic>
      <p:bldP spid="7" grpId="0" build="allAtOnce"/>
      <p:bldP spid="8" grpId="1" uiExpand="1" build="p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205"/>
          <a:stretch>
            <a:fillRect/>
          </a:stretch>
        </p:blipFill>
        <p:spPr>
          <a:xfrm>
            <a:off x="4876800" y="762000"/>
            <a:ext cx="42672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cap="all" dirty="0" smtClean="0">
                <a:latin typeface="Palatino Linotype" pitchFamily="18" charset="0"/>
              </a:rPr>
              <a:t>M</a:t>
            </a:r>
            <a:r>
              <a:rPr lang="en-GB" dirty="0" smtClean="0">
                <a:latin typeface="Palatino Linotype" pitchFamily="18" charset="0"/>
              </a:rPr>
              <a:t>aintenance</a:t>
            </a:r>
            <a:r>
              <a:rPr lang="en-GB" cap="all" dirty="0" smtClean="0">
                <a:latin typeface="Palatino Linotype" pitchFamily="18" charset="0"/>
              </a:rPr>
              <a:t> I</a:t>
            </a:r>
            <a:r>
              <a:rPr lang="en-GB" dirty="0" smtClean="0">
                <a:latin typeface="Palatino Linotype" pitchFamily="18" charset="0"/>
              </a:rPr>
              <a:t>nventory</a:t>
            </a:r>
            <a:r>
              <a:rPr lang="en-GB" cap="all" dirty="0" smtClean="0">
                <a:latin typeface="Palatino Linotype" pitchFamily="18" charset="0"/>
              </a:rPr>
              <a:t> </a:t>
            </a:r>
            <a:br>
              <a:rPr lang="en-GB" cap="all" dirty="0" smtClean="0">
                <a:latin typeface="Palatino Linotype" pitchFamily="18" charset="0"/>
              </a:rPr>
            </a:br>
            <a:r>
              <a:rPr lang="en-GB" cap="all" dirty="0" smtClean="0">
                <a:latin typeface="Palatino Linotype" pitchFamily="18" charset="0"/>
              </a:rPr>
              <a:t>&amp;  P</a:t>
            </a:r>
            <a:r>
              <a:rPr lang="en-GB" dirty="0" smtClean="0">
                <a:latin typeface="Palatino Linotype" pitchFamily="18" charset="0"/>
              </a:rPr>
              <a:t>urchasing</a:t>
            </a:r>
            <a:endParaRPr lang="en-US" cap="all" dirty="0">
              <a:latin typeface="Palatino Linotype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8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66818535"/>
              </p:ext>
            </p:extLst>
          </p:nvPr>
        </p:nvGraphicFramePr>
        <p:xfrm>
          <a:off x="64008" y="2898648"/>
          <a:ext cx="5084064" cy="382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-76200" y="992257"/>
            <a:ext cx="5183186" cy="266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Provide spare parts where and when required.</a:t>
            </a:r>
          </a:p>
          <a:p>
            <a:pPr marL="0" indent="0" algn="ctr">
              <a:buNone/>
            </a:pPr>
            <a:r>
              <a:rPr lang="en-US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Maintenance materials can range between 40% and 60% of the maintenance budget.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38100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On an average over all performance below WCB standards.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Only Industry 2 has performance better than WCB standards.</a:t>
            </a:r>
          </a:p>
          <a:p>
            <a:endParaRPr lang="en-US" sz="2000" dirty="0" smtClean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Industry 1,3,4 &amp; 5 have scored low.</a:t>
            </a: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9" name="Up Arrow 8"/>
          <p:cNvSpPr>
            <a:spLocks/>
          </p:cNvSpPr>
          <p:nvPr/>
        </p:nvSpPr>
        <p:spPr>
          <a:xfrm>
            <a:off x="4800600" y="4498848"/>
            <a:ext cx="530352" cy="530352"/>
          </a:xfrm>
          <a:prstGeom prst="upArrow">
            <a:avLst/>
          </a:prstGeom>
          <a:solidFill>
            <a:srgbClr val="4C705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800600" y="5410200"/>
            <a:ext cx="533400" cy="530225"/>
          </a:xfrm>
          <a:prstGeom prst="downArrow">
            <a:avLst/>
          </a:prstGeom>
          <a:solidFill>
            <a:srgbClr val="E6B9B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849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 uiExpand="1">
        <p:bldSub>
          <a:bldChart bld="series"/>
        </p:bldSub>
      </p:bldGraphic>
      <p:bldP spid="6" grpId="0" build="p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205"/>
          <a:stretch>
            <a:fillRect/>
          </a:stretch>
        </p:blipFill>
        <p:spPr>
          <a:xfrm>
            <a:off x="4876800" y="762000"/>
            <a:ext cx="42672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cap="all" dirty="0" smtClean="0">
                <a:latin typeface="Palatino Linotype" pitchFamily="18" charset="0"/>
              </a:rPr>
              <a:t>M</a:t>
            </a:r>
            <a:r>
              <a:rPr lang="en-GB" dirty="0" smtClean="0">
                <a:latin typeface="Palatino Linotype" pitchFamily="18" charset="0"/>
              </a:rPr>
              <a:t>aintenance</a:t>
            </a:r>
            <a:r>
              <a:rPr lang="en-GB" cap="all" dirty="0" smtClean="0">
                <a:latin typeface="Palatino Linotype" pitchFamily="18" charset="0"/>
              </a:rPr>
              <a:t> I</a:t>
            </a:r>
            <a:r>
              <a:rPr lang="en-GB" dirty="0" smtClean="0">
                <a:latin typeface="Palatino Linotype" pitchFamily="18" charset="0"/>
              </a:rPr>
              <a:t>nventory</a:t>
            </a:r>
            <a:r>
              <a:rPr lang="en-GB" cap="all" dirty="0" smtClean="0">
                <a:latin typeface="Palatino Linotype" pitchFamily="18" charset="0"/>
              </a:rPr>
              <a:t> </a:t>
            </a:r>
            <a:br>
              <a:rPr lang="en-GB" cap="all" dirty="0" smtClean="0">
                <a:latin typeface="Palatino Linotype" pitchFamily="18" charset="0"/>
              </a:rPr>
            </a:br>
            <a:r>
              <a:rPr lang="en-GB" cap="all" dirty="0" smtClean="0">
                <a:latin typeface="Palatino Linotype" pitchFamily="18" charset="0"/>
              </a:rPr>
              <a:t>&amp;  P</a:t>
            </a:r>
            <a:r>
              <a:rPr lang="en-GB" dirty="0" smtClean="0">
                <a:latin typeface="Palatino Linotype" pitchFamily="18" charset="0"/>
              </a:rPr>
              <a:t>urchasing</a:t>
            </a:r>
            <a:endParaRPr lang="en-US" cap="all" dirty="0">
              <a:latin typeface="Palatino Linotype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5859169"/>
              </p:ext>
            </p:extLst>
          </p:nvPr>
        </p:nvGraphicFramePr>
        <p:xfrm>
          <a:off x="0" y="2798064"/>
          <a:ext cx="6099048" cy="4059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76200" y="992257"/>
            <a:ext cx="5183186" cy="266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Provide spare parts where and when required.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3733800"/>
            <a:ext cx="34472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On time availability of material</a:t>
            </a: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Responsive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Increase productivity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  <a:ea typeface="Times New Roman" panose="02020603050405020304" pitchFamily="18" charset="0"/>
              </a:rPr>
              <a:t>M</a:t>
            </a:r>
            <a:r>
              <a:rPr lang="en-US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ore reliable equipment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Customer satisfaction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3730752"/>
            <a:ext cx="3200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Updated inventory level</a:t>
            </a: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  <a:ea typeface="Times New Roman" panose="02020603050405020304" pitchFamily="18" charset="0"/>
              </a:rPr>
              <a:t>C</a:t>
            </a:r>
            <a:r>
              <a:rPr lang="en-US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orrect </a:t>
            </a:r>
            <a:r>
              <a:rPr lang="en-US" dirty="0">
                <a:latin typeface="Garamond" panose="02020404030301010803" pitchFamily="18" charset="0"/>
                <a:ea typeface="Times New Roman" panose="02020603050405020304" pitchFamily="18" charset="0"/>
              </a:rPr>
              <a:t>reorder </a:t>
            </a:r>
            <a:r>
              <a:rPr lang="en-US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quantities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Prevents unnecessary high or low inventory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Reduced inventory cost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Responsive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3730752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O</a:t>
            </a:r>
            <a:r>
              <a:rPr lang="en-GB" sz="20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nly </a:t>
            </a:r>
            <a:r>
              <a:rPr lang="en-GB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Industry 2 has an inventory system that is efficient enough to provide spare parts when </a:t>
            </a:r>
            <a:r>
              <a:rPr lang="en-GB" sz="20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required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Industry </a:t>
            </a:r>
            <a:r>
              <a:rPr lang="en-GB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5 is not able to get the required spare part for even 50% of the times </a:t>
            </a: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832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El"/>
        </p:bldSub>
      </p:bldGraphic>
      <p:bldP spid="8" grpId="0" uiExpand="1" build="p"/>
      <p:bldP spid="8" grpId="1" uiExpand="1" build="allAtOnce"/>
      <p:bldP spid="9" grpId="0" build="p"/>
      <p:bldP spid="10" grpId="0" uiExpand="1" build="p"/>
      <p:bldP spid="10" grpId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155448"/>
            <a:ext cx="4946904" cy="35135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cap="all" dirty="0" smtClean="0">
                <a:latin typeface="Palatino Linotype" pitchFamily="18" charset="0"/>
              </a:rPr>
              <a:t>A</a:t>
            </a:r>
            <a:r>
              <a:rPr lang="en-GB" dirty="0" smtClean="0">
                <a:latin typeface="Palatino Linotype" pitchFamily="18" charset="0"/>
              </a:rPr>
              <a:t>sset</a:t>
            </a:r>
            <a:r>
              <a:rPr lang="en-GB" cap="all" dirty="0" smtClean="0">
                <a:latin typeface="Palatino Linotype" pitchFamily="18" charset="0"/>
              </a:rPr>
              <a:t> C</a:t>
            </a:r>
            <a:r>
              <a:rPr lang="en-GB" dirty="0" smtClean="0">
                <a:latin typeface="Palatino Linotype" pitchFamily="18" charset="0"/>
              </a:rPr>
              <a:t>are</a:t>
            </a:r>
            <a:r>
              <a:rPr lang="en-GB" cap="all" dirty="0" smtClean="0">
                <a:latin typeface="Palatino Linotype" pitchFamily="18" charset="0"/>
              </a:rPr>
              <a:t> C</a:t>
            </a:r>
            <a:r>
              <a:rPr lang="en-GB" dirty="0" smtClean="0">
                <a:latin typeface="Palatino Linotype" pitchFamily="18" charset="0"/>
              </a:rPr>
              <a:t>ontinuous</a:t>
            </a:r>
            <a:br>
              <a:rPr lang="en-GB" dirty="0" smtClean="0">
                <a:latin typeface="Palatino Linotype" pitchFamily="18" charset="0"/>
              </a:rPr>
            </a:br>
            <a:r>
              <a:rPr lang="en-GB" cap="all" dirty="0" smtClean="0">
                <a:latin typeface="Palatino Linotype" pitchFamily="18" charset="0"/>
              </a:rPr>
              <a:t> I</a:t>
            </a:r>
            <a:r>
              <a:rPr lang="en-GB" dirty="0" smtClean="0">
                <a:latin typeface="Palatino Linotype" pitchFamily="18" charset="0"/>
              </a:rPr>
              <a:t>mprovement</a:t>
            </a:r>
            <a:endParaRPr lang="en-US" cap="all" dirty="0">
              <a:latin typeface="Palatino Linotype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98979173"/>
              </p:ext>
            </p:extLst>
          </p:nvPr>
        </p:nvGraphicFramePr>
        <p:xfrm>
          <a:off x="64008" y="2898648"/>
          <a:ext cx="5086350" cy="382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-76200" y="992257"/>
            <a:ext cx="4572000" cy="266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onstantly 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looking for the little things that can make an organization more </a:t>
            </a:r>
            <a:r>
              <a:rPr lang="en-GB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competitive.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Tremendously increase asset productivity</a:t>
            </a: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4458831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On an average over all performance below WCB standards.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Industry 1 &amp; 2 have showed performance better than WCB standards.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Industry 3,4 &amp; 5 have scored low.</a:t>
            </a: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9" name="Up Arrow 8"/>
          <p:cNvSpPr>
            <a:spLocks/>
          </p:cNvSpPr>
          <p:nvPr/>
        </p:nvSpPr>
        <p:spPr>
          <a:xfrm>
            <a:off x="4876800" y="5108448"/>
            <a:ext cx="530352" cy="530352"/>
          </a:xfrm>
          <a:prstGeom prst="upArrow">
            <a:avLst/>
          </a:prstGeom>
          <a:solidFill>
            <a:srgbClr val="4C705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876800" y="6099175"/>
            <a:ext cx="533400" cy="530225"/>
          </a:xfrm>
          <a:prstGeom prst="downArrow">
            <a:avLst/>
          </a:prstGeom>
          <a:solidFill>
            <a:srgbClr val="E6B9B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998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 uiExpand="1">
        <p:bldSub>
          <a:bldChart bld="series"/>
        </p:bldSub>
      </p:bldGraphic>
      <p:bldP spid="7" grpId="0" build="p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7952" y="152400"/>
            <a:ext cx="4946904" cy="34958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cap="all" dirty="0" smtClean="0">
                <a:latin typeface="Palatino Linotype" pitchFamily="18" charset="0"/>
              </a:rPr>
              <a:t>A</a:t>
            </a:r>
            <a:r>
              <a:rPr lang="en-GB" dirty="0" smtClean="0">
                <a:latin typeface="Palatino Linotype" pitchFamily="18" charset="0"/>
              </a:rPr>
              <a:t>sset</a:t>
            </a:r>
            <a:r>
              <a:rPr lang="en-GB" cap="all" dirty="0" smtClean="0">
                <a:latin typeface="Palatino Linotype" pitchFamily="18" charset="0"/>
              </a:rPr>
              <a:t> C</a:t>
            </a:r>
            <a:r>
              <a:rPr lang="en-GB" dirty="0" smtClean="0">
                <a:latin typeface="Palatino Linotype" pitchFamily="18" charset="0"/>
              </a:rPr>
              <a:t>are</a:t>
            </a:r>
            <a:r>
              <a:rPr lang="en-GB" cap="all" dirty="0" smtClean="0">
                <a:latin typeface="Palatino Linotype" pitchFamily="18" charset="0"/>
              </a:rPr>
              <a:t> C</a:t>
            </a:r>
            <a:r>
              <a:rPr lang="en-GB" dirty="0" smtClean="0">
                <a:latin typeface="Palatino Linotype" pitchFamily="18" charset="0"/>
              </a:rPr>
              <a:t>ontinuous</a:t>
            </a:r>
            <a:br>
              <a:rPr lang="en-GB" dirty="0" smtClean="0">
                <a:latin typeface="Palatino Linotype" pitchFamily="18" charset="0"/>
              </a:rPr>
            </a:br>
            <a:r>
              <a:rPr lang="en-GB" cap="all" dirty="0" smtClean="0">
                <a:latin typeface="Palatino Linotype" pitchFamily="18" charset="0"/>
              </a:rPr>
              <a:t> I</a:t>
            </a:r>
            <a:r>
              <a:rPr lang="en-GB" dirty="0" smtClean="0">
                <a:latin typeface="Palatino Linotype" pitchFamily="18" charset="0"/>
              </a:rPr>
              <a:t>mprovement</a:t>
            </a:r>
            <a:endParaRPr lang="en-US" cap="all" dirty="0">
              <a:latin typeface="Palatino Linotype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1024857704"/>
              </p:ext>
            </p:extLst>
          </p:nvPr>
        </p:nvGraphicFramePr>
        <p:xfrm>
          <a:off x="76200" y="28304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-76200" y="992257"/>
            <a:ext cx="4572000" cy="266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onstantly 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looking for the little things that can make an organization more </a:t>
            </a:r>
            <a:r>
              <a:rPr lang="en-GB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competitive.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Tremendously increase asset productivity</a:t>
            </a: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3505200"/>
            <a:ext cx="3200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Role of management</a:t>
            </a: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Encourage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Performance audits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Feedback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1242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Strong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486560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7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2860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cap="all" dirty="0" smtClean="0">
                <a:latin typeface="Palatino Linotype" pitchFamily="18" charset="0"/>
              </a:rPr>
              <a:t>a</a:t>
            </a:r>
            <a:r>
              <a:rPr lang="en-US" dirty="0" smtClean="0">
                <a:latin typeface="Palatino Linotype" pitchFamily="18" charset="0"/>
              </a:rPr>
              <a:t>utomotive</a:t>
            </a:r>
            <a:r>
              <a:rPr lang="en-US" cap="all" dirty="0" smtClean="0">
                <a:latin typeface="Palatino Linotype" pitchFamily="18" charset="0"/>
              </a:rPr>
              <a:t> i</a:t>
            </a:r>
            <a:r>
              <a:rPr lang="en-US" dirty="0" smtClean="0">
                <a:latin typeface="Palatino Linotype" pitchFamily="18" charset="0"/>
              </a:rPr>
              <a:t>ndustry</a:t>
            </a:r>
            <a:r>
              <a:rPr lang="en-US" cap="all" dirty="0" smtClean="0">
                <a:latin typeface="Palatino Linotype" pitchFamily="18" charset="0"/>
              </a:rPr>
              <a:t>-g</a:t>
            </a:r>
            <a:r>
              <a:rPr lang="en-US" dirty="0" smtClean="0">
                <a:latin typeface="Palatino Linotype" pitchFamily="18" charset="0"/>
              </a:rPr>
              <a:t>reatest</a:t>
            </a:r>
            <a:r>
              <a:rPr lang="en-US" cap="all" dirty="0" smtClean="0">
                <a:latin typeface="Palatino Linotype" pitchFamily="18" charset="0"/>
              </a:rPr>
              <a:t> e</a:t>
            </a:r>
            <a:r>
              <a:rPr lang="en-US" dirty="0" smtClean="0">
                <a:latin typeface="Palatino Linotype" pitchFamily="18" charset="0"/>
              </a:rPr>
              <a:t>ngine</a:t>
            </a:r>
            <a:r>
              <a:rPr lang="en-US" cap="all" dirty="0" smtClean="0">
                <a:latin typeface="Palatino Linotype" pitchFamily="18" charset="0"/>
              </a:rPr>
              <a:t> </a:t>
            </a:r>
            <a:r>
              <a:rPr lang="en-US" dirty="0" smtClean="0">
                <a:latin typeface="Palatino Linotype" pitchFamily="18" charset="0"/>
              </a:rPr>
              <a:t>of </a:t>
            </a:r>
            <a:r>
              <a:rPr lang="en-US" cap="all" dirty="0" smtClean="0">
                <a:latin typeface="Palatino Linotype" pitchFamily="18" charset="0"/>
              </a:rPr>
              <a:t>i</a:t>
            </a:r>
            <a:r>
              <a:rPr lang="en-US" dirty="0" smtClean="0">
                <a:latin typeface="Palatino Linotype" pitchFamily="18" charset="0"/>
              </a:rPr>
              <a:t>ndustrial</a:t>
            </a:r>
            <a:r>
              <a:rPr lang="en-US" cap="all" dirty="0" smtClean="0">
                <a:latin typeface="Palatino Linotype" pitchFamily="18" charset="0"/>
              </a:rPr>
              <a:t> &amp; e</a:t>
            </a:r>
            <a:r>
              <a:rPr lang="en-US" dirty="0" smtClean="0">
                <a:latin typeface="Palatino Linotype" pitchFamily="18" charset="0"/>
              </a:rPr>
              <a:t>conomic</a:t>
            </a:r>
            <a:r>
              <a:rPr lang="en-US" cap="all" dirty="0" smtClean="0">
                <a:latin typeface="Palatino Linotype" pitchFamily="18" charset="0"/>
              </a:rPr>
              <a:t> G</a:t>
            </a:r>
            <a:r>
              <a:rPr lang="en-US" dirty="0" smtClean="0">
                <a:latin typeface="Palatino Linotype" pitchFamily="18" charset="0"/>
              </a:rPr>
              <a:t>rowth</a:t>
            </a:r>
            <a:r>
              <a:rPr lang="en-US" cap="all" dirty="0" smtClean="0">
                <a:latin typeface="Palatino Linotype" pitchFamily="18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0534" y="579120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OICA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 descr="Ollie-and-McLaren_2286444c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86400"/>
              <a:ext cx="1452282" cy="1371600"/>
            </a:xfrm>
            <a:prstGeom prst="rect">
              <a:avLst/>
            </a:prstGeom>
          </p:spPr>
        </p:pic>
        <p:pic>
          <p:nvPicPr>
            <p:cNvPr id="12" name="Picture 11" descr="iStock_000010427481Mediu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19400"/>
              <a:ext cx="1453896" cy="1363028"/>
            </a:xfrm>
            <a:prstGeom prst="rect">
              <a:avLst/>
            </a:prstGeom>
          </p:spPr>
        </p:pic>
        <p:pic>
          <p:nvPicPr>
            <p:cNvPr id="14" name="Picture 13" descr="26abc_automotive-industry-education-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600" y="5486400"/>
              <a:ext cx="1600200" cy="1371600"/>
            </a:xfrm>
            <a:prstGeom prst="rect">
              <a:avLst/>
            </a:prstGeom>
          </p:spPr>
        </p:pic>
        <p:pic>
          <p:nvPicPr>
            <p:cNvPr id="15" name="Picture 14" descr="400_799594_1468331_1021_680_10A1133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295401"/>
              <a:ext cx="1453896" cy="1523999"/>
            </a:xfrm>
            <a:prstGeom prst="rect">
              <a:avLst/>
            </a:prstGeom>
          </p:spPr>
        </p:pic>
        <p:pic>
          <p:nvPicPr>
            <p:cNvPr id="16" name="Picture 15" descr="automotive-industry-education-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9400" y="5503160"/>
              <a:ext cx="1463040" cy="1354840"/>
            </a:xfrm>
            <a:prstGeom prst="rect">
              <a:avLst/>
            </a:prstGeom>
          </p:spPr>
        </p:pic>
        <p:pic>
          <p:nvPicPr>
            <p:cNvPr id="19" name="Picture 18" descr="download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4191000"/>
              <a:ext cx="1453896" cy="1295400"/>
            </a:xfrm>
            <a:prstGeom prst="rect">
              <a:avLst/>
            </a:prstGeom>
          </p:spPr>
        </p:pic>
        <p:pic>
          <p:nvPicPr>
            <p:cNvPr id="20" name="Picture 19" descr="images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47800" y="5486400"/>
              <a:ext cx="1447800" cy="1371600"/>
            </a:xfrm>
            <a:prstGeom prst="rect">
              <a:avLst/>
            </a:prstGeom>
          </p:spPr>
        </p:pic>
        <p:pic>
          <p:nvPicPr>
            <p:cNvPr id="21" name="Picture 20" descr="o-AUTO-FACTORY-facebook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1453896" cy="1295400"/>
            </a:xfrm>
            <a:prstGeom prst="rect">
              <a:avLst/>
            </a:prstGeom>
          </p:spPr>
        </p:pic>
        <p:pic>
          <p:nvPicPr>
            <p:cNvPr id="22" name="Picture 21" descr="oil-sector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7200" y="5486400"/>
              <a:ext cx="1676400" cy="1371600"/>
            </a:xfrm>
            <a:prstGeom prst="rect">
              <a:avLst/>
            </a:prstGeom>
          </p:spPr>
        </p:pic>
        <p:pic>
          <p:nvPicPr>
            <p:cNvPr id="24" name="Picture 23" descr="curr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67600" y="5486400"/>
              <a:ext cx="1676400" cy="1371600"/>
            </a:xfrm>
            <a:prstGeom prst="rect">
              <a:avLst/>
            </a:prstGeom>
          </p:spPr>
        </p:pic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1524000" y="1524000"/>
            <a:ext cx="7765322" cy="405875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494100" marR="0" indent="-45720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State and local government revenues</a:t>
            </a:r>
          </a:p>
          <a:p>
            <a:pPr marL="494100" marR="0" indent="-45720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Foreign direct investment</a:t>
            </a:r>
          </a:p>
          <a:p>
            <a:pPr marL="494100" marR="0" indent="-45720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Improves trade</a:t>
            </a:r>
          </a:p>
          <a:p>
            <a:pPr marL="494100" marR="0" indent="-45720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Research , development and innovation</a:t>
            </a:r>
          </a:p>
          <a:p>
            <a:pPr marL="494100" marR="0" indent="-45720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Quality of life</a:t>
            </a:r>
          </a:p>
          <a:p>
            <a:pPr marL="342900" marR="0" indent="-30600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tabLst/>
              <a:defRPr/>
            </a:pPr>
            <a:endParaRPr lang="en-US" sz="2400" dirty="0" smtClean="0"/>
          </a:p>
          <a:p>
            <a:pPr marL="342900" marR="0" indent="-30600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tabLst/>
              <a:defRPr/>
            </a:pPr>
            <a:endParaRPr lang="en-US" sz="2400" dirty="0" smtClean="0"/>
          </a:p>
          <a:p>
            <a:pPr marL="342900" marR="0" indent="-30600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tabLst/>
              <a:defRPr/>
            </a:pPr>
            <a:endParaRPr lang="en-US" sz="2400" dirty="0" smtClean="0"/>
          </a:p>
          <a:p>
            <a:pPr marL="342900" indent="-306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/>
            </a:pP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7952" y="155448"/>
            <a:ext cx="4946904" cy="34958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cap="all" dirty="0" smtClean="0">
                <a:latin typeface="Palatino Linotype" pitchFamily="18" charset="0"/>
              </a:rPr>
              <a:t>A</a:t>
            </a:r>
            <a:r>
              <a:rPr lang="en-GB" dirty="0" smtClean="0">
                <a:latin typeface="Palatino Linotype" pitchFamily="18" charset="0"/>
              </a:rPr>
              <a:t>sset</a:t>
            </a:r>
            <a:r>
              <a:rPr lang="en-GB" cap="all" dirty="0" smtClean="0">
                <a:latin typeface="Palatino Linotype" pitchFamily="18" charset="0"/>
              </a:rPr>
              <a:t> C</a:t>
            </a:r>
            <a:r>
              <a:rPr lang="en-GB" dirty="0" smtClean="0">
                <a:latin typeface="Palatino Linotype" pitchFamily="18" charset="0"/>
              </a:rPr>
              <a:t>are</a:t>
            </a:r>
            <a:r>
              <a:rPr lang="en-GB" cap="all" dirty="0" smtClean="0">
                <a:latin typeface="Palatino Linotype" pitchFamily="18" charset="0"/>
              </a:rPr>
              <a:t> C</a:t>
            </a:r>
            <a:r>
              <a:rPr lang="en-GB" dirty="0" smtClean="0">
                <a:latin typeface="Palatino Linotype" pitchFamily="18" charset="0"/>
              </a:rPr>
              <a:t>ontinuous</a:t>
            </a:r>
            <a:br>
              <a:rPr lang="en-GB" dirty="0" smtClean="0">
                <a:latin typeface="Palatino Linotype" pitchFamily="18" charset="0"/>
              </a:rPr>
            </a:br>
            <a:r>
              <a:rPr lang="en-GB" cap="all" dirty="0" smtClean="0">
                <a:latin typeface="Palatino Linotype" pitchFamily="18" charset="0"/>
              </a:rPr>
              <a:t> I</a:t>
            </a:r>
            <a:r>
              <a:rPr lang="en-GB" dirty="0" smtClean="0">
                <a:latin typeface="Palatino Linotype" pitchFamily="18" charset="0"/>
              </a:rPr>
              <a:t>mprovement</a:t>
            </a:r>
            <a:endParaRPr lang="en-US" cap="all" dirty="0">
              <a:latin typeface="Palatino Linotype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926741669"/>
              </p:ext>
            </p:extLst>
          </p:nvPr>
        </p:nvGraphicFramePr>
        <p:xfrm>
          <a:off x="0" y="2798064"/>
          <a:ext cx="4996434" cy="4059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647237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Are continuous improvement efforts tied to reliability engineering? </a:t>
            </a:r>
            <a:endParaRPr lang="en-US" sz="11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73152" y="992257"/>
            <a:ext cx="4572000" cy="266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onstantly 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looking for the little things that can make an organization more </a:t>
            </a:r>
            <a:r>
              <a:rPr lang="en-GB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competitive.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Tremendously increase asset productivity</a:t>
            </a: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5052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U</a:t>
            </a:r>
            <a:r>
              <a:rPr lang="en-US" sz="20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tilization </a:t>
            </a:r>
            <a:r>
              <a:rPr lang="en-US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of emerging techniques and technologies such as Total Productive Maintenance (TPM) and Reliability Centered Maintenance (RCM) can have higher impact on the maintenance </a:t>
            </a:r>
            <a:r>
              <a:rPr lang="en-US" sz="20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practices. </a:t>
            </a: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None </a:t>
            </a:r>
            <a:r>
              <a:rPr lang="en-US" sz="2000" dirty="0">
                <a:latin typeface="Garamond" panose="02020404030301010803" pitchFamily="18" charset="0"/>
                <a:ea typeface="Times New Roman" panose="02020603050405020304" pitchFamily="18" charset="0"/>
              </a:rPr>
              <a:t>of the evaluated organizations have positive attitude towards emerging </a:t>
            </a:r>
            <a:r>
              <a:rPr lang="en-US" sz="20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techniques.!!!! </a:t>
            </a: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988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El"/>
        </p:bldSub>
      </p:bldGraphic>
      <p:bldP spid="6" grpId="0"/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28600"/>
            <a:ext cx="7886700" cy="1143000"/>
          </a:xfrm>
        </p:spPr>
        <p:txBody>
          <a:bodyPr>
            <a:noAutofit/>
          </a:bodyPr>
          <a:lstStyle/>
          <a:p>
            <a:r>
              <a:rPr lang="en-US" sz="4500" cap="all" dirty="0" smtClean="0">
                <a:latin typeface="Palatino Linotype" pitchFamily="18" charset="0"/>
              </a:rPr>
              <a:t> C</a:t>
            </a:r>
            <a:r>
              <a:rPr lang="en-US" sz="4500" dirty="0" smtClean="0">
                <a:latin typeface="Palatino Linotype" pitchFamily="18" charset="0"/>
              </a:rPr>
              <a:t>onclusion </a:t>
            </a:r>
            <a:endParaRPr lang="en-US" sz="4500" cap="all" dirty="0" smtClean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0534" y="579120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OICA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 descr="Ollie-and-McLaren_2286444c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86400"/>
              <a:ext cx="1452282" cy="1371600"/>
            </a:xfrm>
            <a:prstGeom prst="rect">
              <a:avLst/>
            </a:prstGeom>
          </p:spPr>
        </p:pic>
        <p:pic>
          <p:nvPicPr>
            <p:cNvPr id="12" name="Picture 11" descr="iStock_000010427481Mediu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19400"/>
              <a:ext cx="1453896" cy="1363028"/>
            </a:xfrm>
            <a:prstGeom prst="rect">
              <a:avLst/>
            </a:prstGeom>
          </p:spPr>
        </p:pic>
        <p:pic>
          <p:nvPicPr>
            <p:cNvPr id="14" name="Picture 13" descr="26abc_automotive-industry-education-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600" y="5486400"/>
              <a:ext cx="1600200" cy="1371600"/>
            </a:xfrm>
            <a:prstGeom prst="rect">
              <a:avLst/>
            </a:prstGeom>
          </p:spPr>
        </p:pic>
        <p:pic>
          <p:nvPicPr>
            <p:cNvPr id="15" name="Picture 14" descr="400_799594_1468331_1021_680_10A1133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295401"/>
              <a:ext cx="1453896" cy="1523999"/>
            </a:xfrm>
            <a:prstGeom prst="rect">
              <a:avLst/>
            </a:prstGeom>
          </p:spPr>
        </p:pic>
        <p:pic>
          <p:nvPicPr>
            <p:cNvPr id="16" name="Picture 15" descr="automotive-industry-education-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9400" y="5503160"/>
              <a:ext cx="1463040" cy="1354840"/>
            </a:xfrm>
            <a:prstGeom prst="rect">
              <a:avLst/>
            </a:prstGeom>
          </p:spPr>
        </p:pic>
        <p:pic>
          <p:nvPicPr>
            <p:cNvPr id="19" name="Picture 18" descr="download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4191000"/>
              <a:ext cx="1453896" cy="1295400"/>
            </a:xfrm>
            <a:prstGeom prst="rect">
              <a:avLst/>
            </a:prstGeom>
          </p:spPr>
        </p:pic>
        <p:pic>
          <p:nvPicPr>
            <p:cNvPr id="20" name="Picture 19" descr="images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47800" y="5486400"/>
              <a:ext cx="1447800" cy="1371600"/>
            </a:xfrm>
            <a:prstGeom prst="rect">
              <a:avLst/>
            </a:prstGeom>
          </p:spPr>
        </p:pic>
        <p:pic>
          <p:nvPicPr>
            <p:cNvPr id="21" name="Picture 20" descr="o-AUTO-FACTORY-facebook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1453896" cy="1295400"/>
            </a:xfrm>
            <a:prstGeom prst="rect">
              <a:avLst/>
            </a:prstGeom>
          </p:spPr>
        </p:pic>
        <p:pic>
          <p:nvPicPr>
            <p:cNvPr id="22" name="Picture 21" descr="oil-sector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7200" y="5486400"/>
              <a:ext cx="1676400" cy="1371600"/>
            </a:xfrm>
            <a:prstGeom prst="rect">
              <a:avLst/>
            </a:prstGeom>
          </p:spPr>
        </p:pic>
        <p:pic>
          <p:nvPicPr>
            <p:cNvPr id="24" name="Picture 23" descr="curr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67600" y="5486400"/>
              <a:ext cx="1676400" cy="137160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447800" y="1181100"/>
            <a:ext cx="7696200" cy="45339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Garamond" panose="02020404030301010803" pitchFamily="18" charset="0"/>
              </a:rPr>
              <a:t>Companies that showed better maintenance practices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Garamond" panose="02020404030301010803" pitchFamily="18" charset="0"/>
              </a:rPr>
              <a:t>Multinational </a:t>
            </a:r>
            <a:r>
              <a:rPr lang="en-US" sz="2200" dirty="0" smtClean="0">
                <a:latin typeface="Garamond" panose="02020404030301010803" pitchFamily="18" charset="0"/>
              </a:rPr>
              <a:t>companies.</a:t>
            </a:r>
            <a:endParaRPr lang="en-US" sz="2200" dirty="0" smtClean="0">
              <a:latin typeface="Garamond" panose="02020404030301010803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Garamond" panose="02020404030301010803" pitchFamily="18" charset="0"/>
              </a:rPr>
              <a:t>Sound infrastructure designed in conjunction with the international guidelines</a:t>
            </a:r>
            <a:r>
              <a:rPr lang="en-US" sz="2400" dirty="0" smtClean="0"/>
              <a:t>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aramond" panose="02020404030301010803" pitchFamily="18" charset="0"/>
              </a:rPr>
              <a:t>Preventive maintenance program in accordance with WCB </a:t>
            </a:r>
            <a:r>
              <a:rPr lang="en-US" sz="2400" dirty="0" smtClean="0">
                <a:latin typeface="Garamond" panose="02020404030301010803" pitchFamily="18" charset="0"/>
              </a:rPr>
              <a:t>standards.</a:t>
            </a:r>
            <a:endParaRPr lang="en-US" sz="2400" dirty="0" smtClean="0">
              <a:latin typeface="Garamond" panose="02020404030301010803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aramond" panose="02020404030301010803" pitchFamily="18" charset="0"/>
              </a:rPr>
              <a:t>Management and use of historic </a:t>
            </a:r>
            <a:r>
              <a:rPr lang="en-US" sz="2400" dirty="0" smtClean="0">
                <a:latin typeface="Garamond" panose="02020404030301010803" pitchFamily="18" charset="0"/>
              </a:rPr>
              <a:t>data.</a:t>
            </a:r>
            <a:endParaRPr lang="en-US" sz="2400" dirty="0" smtClean="0">
              <a:latin typeface="Garamond" panose="02020404030301010803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aramond" panose="02020404030301010803" pitchFamily="18" charset="0"/>
              </a:rPr>
              <a:t>Management support towards continuously evaluating and improving current scenario.</a:t>
            </a:r>
          </a:p>
        </p:txBody>
      </p:sp>
    </p:spTree>
    <p:extLst>
      <p:ext uri="{BB962C8B-B14F-4D97-AF65-F5344CB8AC3E}">
        <p14:creationId xmlns:p14="http://schemas.microsoft.com/office/powerpoint/2010/main" xmlns="" val="2048115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28600"/>
            <a:ext cx="7886700" cy="1143000"/>
          </a:xfrm>
        </p:spPr>
        <p:txBody>
          <a:bodyPr>
            <a:noAutofit/>
          </a:bodyPr>
          <a:lstStyle/>
          <a:p>
            <a:r>
              <a:rPr lang="en-US" sz="4500" cap="all" dirty="0" smtClean="0">
                <a:latin typeface="Palatino Linotype" pitchFamily="18" charset="0"/>
              </a:rPr>
              <a:t> C</a:t>
            </a:r>
            <a:r>
              <a:rPr lang="en-US" sz="4500" dirty="0" smtClean="0">
                <a:latin typeface="Palatino Linotype" pitchFamily="18" charset="0"/>
              </a:rPr>
              <a:t>onclusion </a:t>
            </a:r>
            <a:endParaRPr lang="en-US" sz="4500" cap="all" dirty="0" smtClean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0534" y="579120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OICA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 descr="Ollie-and-McLaren_2286444c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86400"/>
              <a:ext cx="1452282" cy="1371600"/>
            </a:xfrm>
            <a:prstGeom prst="rect">
              <a:avLst/>
            </a:prstGeom>
          </p:spPr>
        </p:pic>
        <p:pic>
          <p:nvPicPr>
            <p:cNvPr id="12" name="Picture 11" descr="iStock_000010427481Mediu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19400"/>
              <a:ext cx="1453896" cy="1363028"/>
            </a:xfrm>
            <a:prstGeom prst="rect">
              <a:avLst/>
            </a:prstGeom>
          </p:spPr>
        </p:pic>
        <p:pic>
          <p:nvPicPr>
            <p:cNvPr id="14" name="Picture 13" descr="26abc_automotive-industry-education-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600" y="5486400"/>
              <a:ext cx="1600200" cy="1371600"/>
            </a:xfrm>
            <a:prstGeom prst="rect">
              <a:avLst/>
            </a:prstGeom>
          </p:spPr>
        </p:pic>
        <p:pic>
          <p:nvPicPr>
            <p:cNvPr id="15" name="Picture 14" descr="400_799594_1468331_1021_680_10A1133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295401"/>
              <a:ext cx="1453896" cy="1523999"/>
            </a:xfrm>
            <a:prstGeom prst="rect">
              <a:avLst/>
            </a:prstGeom>
          </p:spPr>
        </p:pic>
        <p:pic>
          <p:nvPicPr>
            <p:cNvPr id="16" name="Picture 15" descr="automotive-industry-education-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9400" y="5503160"/>
              <a:ext cx="1463040" cy="1354840"/>
            </a:xfrm>
            <a:prstGeom prst="rect">
              <a:avLst/>
            </a:prstGeom>
          </p:spPr>
        </p:pic>
        <p:pic>
          <p:nvPicPr>
            <p:cNvPr id="19" name="Picture 18" descr="download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4191000"/>
              <a:ext cx="1453896" cy="1295400"/>
            </a:xfrm>
            <a:prstGeom prst="rect">
              <a:avLst/>
            </a:prstGeom>
          </p:spPr>
        </p:pic>
        <p:pic>
          <p:nvPicPr>
            <p:cNvPr id="20" name="Picture 19" descr="images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47800" y="5486400"/>
              <a:ext cx="1447800" cy="1371600"/>
            </a:xfrm>
            <a:prstGeom prst="rect">
              <a:avLst/>
            </a:prstGeom>
          </p:spPr>
        </p:pic>
        <p:pic>
          <p:nvPicPr>
            <p:cNvPr id="21" name="Picture 20" descr="o-AUTO-FACTORY-facebook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1453896" cy="1295400"/>
            </a:xfrm>
            <a:prstGeom prst="rect">
              <a:avLst/>
            </a:prstGeom>
          </p:spPr>
        </p:pic>
        <p:pic>
          <p:nvPicPr>
            <p:cNvPr id="22" name="Picture 21" descr="oil-sector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7200" y="5486400"/>
              <a:ext cx="1676400" cy="1371600"/>
            </a:xfrm>
            <a:prstGeom prst="rect">
              <a:avLst/>
            </a:prstGeom>
          </p:spPr>
        </p:pic>
        <p:pic>
          <p:nvPicPr>
            <p:cNvPr id="24" name="Picture 23" descr="curr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67600" y="5486400"/>
              <a:ext cx="1676400" cy="137160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600200" y="1143001"/>
            <a:ext cx="7148704" cy="411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Garamond" panose="02020404030301010803" pitchFamily="18" charset="0"/>
              </a:rPr>
              <a:t>Some companies scored consistently low in the evaluated sections</a:t>
            </a:r>
          </a:p>
          <a:p>
            <a:pPr marL="514350" lvl="1" indent="-171450" algn="l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latin typeface="Garamond" panose="02020404030301010803" pitchFamily="18" charset="0"/>
              </a:rPr>
              <a:t>Local </a:t>
            </a:r>
            <a:r>
              <a:rPr lang="en-US" sz="2200" dirty="0" smtClean="0">
                <a:latin typeface="Garamond" panose="02020404030301010803" pitchFamily="18" charset="0"/>
              </a:rPr>
              <a:t>companies.</a:t>
            </a:r>
            <a:endParaRPr lang="en-US" sz="2200" dirty="0" smtClean="0">
              <a:latin typeface="Garamond" panose="02020404030301010803" pitchFamily="18" charset="0"/>
            </a:endParaRPr>
          </a:p>
          <a:p>
            <a:pPr marL="514350" lvl="1" indent="-171450" algn="l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latin typeface="Garamond" panose="02020404030301010803" pitchFamily="18" charset="0"/>
              </a:rPr>
              <a:t>Poor preventive maintenance </a:t>
            </a:r>
            <a:r>
              <a:rPr lang="en-US" sz="2200" dirty="0" smtClean="0">
                <a:latin typeface="Garamond" panose="02020404030301010803" pitchFamily="18" charset="0"/>
              </a:rPr>
              <a:t>program.</a:t>
            </a:r>
            <a:endParaRPr lang="en-US" sz="2200" dirty="0" smtClean="0">
              <a:latin typeface="Garamond" panose="02020404030301010803" pitchFamily="18" charset="0"/>
            </a:endParaRPr>
          </a:p>
          <a:p>
            <a:pPr marL="514350" lvl="1" indent="-171450" algn="l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latin typeface="Garamond" panose="02020404030301010803" pitchFamily="18" charset="0"/>
              </a:rPr>
              <a:t>Companies reluctant of maintaining and using historical data.</a:t>
            </a:r>
          </a:p>
          <a:p>
            <a:pPr marL="514350" lvl="1" indent="-171450" algn="l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latin typeface="Garamond" panose="02020404030301010803" pitchFamily="18" charset="0"/>
              </a:rPr>
              <a:t>Do </a:t>
            </a:r>
            <a:r>
              <a:rPr lang="en-US" sz="2200" dirty="0" smtClean="0">
                <a:latin typeface="Garamond" panose="02020404030301010803" pitchFamily="18" charset="0"/>
              </a:rPr>
              <a:t>not show </a:t>
            </a:r>
            <a:r>
              <a:rPr lang="en-US" sz="2200" dirty="0" smtClean="0">
                <a:latin typeface="Garamond" panose="02020404030301010803" pitchFamily="18" charset="0"/>
              </a:rPr>
              <a:t>positive attitude towards continuous </a:t>
            </a:r>
            <a:r>
              <a:rPr lang="en-US" sz="2200" dirty="0" smtClean="0">
                <a:latin typeface="Garamond" panose="02020404030301010803" pitchFamily="18" charset="0"/>
              </a:rPr>
              <a:t>improvement program.</a:t>
            </a:r>
            <a:endParaRPr lang="en-US" sz="2200" dirty="0" smtClean="0">
              <a:latin typeface="Garamond" panose="02020404030301010803" pitchFamily="18" charset="0"/>
            </a:endParaRPr>
          </a:p>
          <a:p>
            <a:pPr marL="171450" indent="-171450" algn="just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/>
            </a:pPr>
            <a:endParaRPr lang="en-US" sz="7200" dirty="0">
              <a:latin typeface="Garamond" panose="02020404030301010803" pitchFamily="18" charset="0"/>
            </a:endParaRPr>
          </a:p>
          <a:p>
            <a:pPr marL="36900" lvl="1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/>
            </a:pPr>
            <a:endParaRPr lang="en-US" sz="4000" dirty="0">
              <a:latin typeface="Garamond" panose="02020404030301010803" pitchFamily="18" charset="0"/>
            </a:endParaRPr>
          </a:p>
          <a:p>
            <a:pPr marL="36900" lvl="1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/>
            </a:pPr>
            <a:endParaRPr lang="en-US" sz="2800" dirty="0" smtClean="0">
              <a:latin typeface="Garamond" panose="02020404030301010803" pitchFamily="18" charset="0"/>
            </a:endParaRPr>
          </a:p>
          <a:p>
            <a:pPr marL="494100" indent="-4572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latin typeface="Garamond" panose="02020404030301010803" pitchFamily="18" charset="0"/>
            </a:endParaRPr>
          </a:p>
          <a:p>
            <a:pPr marL="494100" indent="-4572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latin typeface="Garamond" panose="02020404030301010803" pitchFamily="18" charset="0"/>
            </a:endParaRPr>
          </a:p>
          <a:p>
            <a:pPr marL="494100" indent="-4572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lang="en-US" sz="2800" dirty="0" smtClean="0">
              <a:latin typeface="Garamond" panose="02020404030301010803" pitchFamily="18" charset="0"/>
            </a:endParaRPr>
          </a:p>
          <a:p>
            <a:pPr marL="494100" indent="-4572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470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54" t="20964" r="9785" b="15157"/>
          <a:stretch/>
        </p:blipFill>
        <p:spPr>
          <a:xfrm>
            <a:off x="2743200" y="2286000"/>
            <a:ext cx="3886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3233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2860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cap="all" dirty="0" smtClean="0">
                <a:latin typeface="Palatino Linotype" pitchFamily="18" charset="0"/>
              </a:rPr>
              <a:t>a</a:t>
            </a:r>
            <a:r>
              <a:rPr lang="en-US" dirty="0" smtClean="0">
                <a:latin typeface="Palatino Linotype" pitchFamily="18" charset="0"/>
              </a:rPr>
              <a:t>utomotive</a:t>
            </a:r>
            <a:r>
              <a:rPr lang="en-US" cap="all" dirty="0" smtClean="0">
                <a:latin typeface="Palatino Linotype" pitchFamily="18" charset="0"/>
              </a:rPr>
              <a:t> i</a:t>
            </a:r>
            <a:r>
              <a:rPr lang="en-US" dirty="0" smtClean="0">
                <a:latin typeface="Palatino Linotype" pitchFamily="18" charset="0"/>
              </a:rPr>
              <a:t>ndustry</a:t>
            </a:r>
            <a:r>
              <a:rPr lang="en-US" cap="all" dirty="0" smtClean="0">
                <a:latin typeface="Palatino Linotype" pitchFamily="18" charset="0"/>
              </a:rPr>
              <a:t>-g</a:t>
            </a:r>
            <a:r>
              <a:rPr lang="en-US" dirty="0" smtClean="0">
                <a:latin typeface="Palatino Linotype" pitchFamily="18" charset="0"/>
              </a:rPr>
              <a:t>reatest</a:t>
            </a:r>
            <a:r>
              <a:rPr lang="en-US" cap="all" dirty="0" smtClean="0">
                <a:latin typeface="Palatino Linotype" pitchFamily="18" charset="0"/>
              </a:rPr>
              <a:t> E</a:t>
            </a:r>
            <a:r>
              <a:rPr lang="en-US" dirty="0" smtClean="0">
                <a:latin typeface="Palatino Linotype" pitchFamily="18" charset="0"/>
              </a:rPr>
              <a:t>ngine of </a:t>
            </a:r>
            <a:r>
              <a:rPr lang="en-US" cap="all" dirty="0" smtClean="0">
                <a:latin typeface="Palatino Linotype" pitchFamily="18" charset="0"/>
              </a:rPr>
              <a:t>i</a:t>
            </a:r>
            <a:r>
              <a:rPr lang="en-US" dirty="0" smtClean="0">
                <a:latin typeface="Palatino Linotype" pitchFamily="18" charset="0"/>
              </a:rPr>
              <a:t>ndustrial</a:t>
            </a:r>
            <a:r>
              <a:rPr lang="en-US" cap="all" dirty="0" smtClean="0">
                <a:latin typeface="Palatino Linotype" pitchFamily="18" charset="0"/>
              </a:rPr>
              <a:t> &amp; e</a:t>
            </a:r>
            <a:r>
              <a:rPr lang="en-US" dirty="0" smtClean="0">
                <a:latin typeface="Palatino Linotype" pitchFamily="18" charset="0"/>
              </a:rPr>
              <a:t>conomic</a:t>
            </a:r>
            <a:r>
              <a:rPr lang="en-US" cap="all" dirty="0" smtClean="0">
                <a:latin typeface="Palatino Linotype" pitchFamily="18" charset="0"/>
              </a:rPr>
              <a:t> G</a:t>
            </a:r>
            <a:r>
              <a:rPr lang="en-US" dirty="0" smtClean="0">
                <a:latin typeface="Palatino Linotype" pitchFamily="18" charset="0"/>
              </a:rPr>
              <a:t>rowth</a:t>
            </a:r>
            <a:r>
              <a:rPr lang="en-US" cap="all" dirty="0" smtClean="0">
                <a:latin typeface="Palatino Linotype" pitchFamily="18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0534" y="579120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OICA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 descr="Ollie-and-McLaren_2286444c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86400"/>
              <a:ext cx="1452282" cy="1371600"/>
            </a:xfrm>
            <a:prstGeom prst="rect">
              <a:avLst/>
            </a:prstGeom>
          </p:spPr>
        </p:pic>
        <p:pic>
          <p:nvPicPr>
            <p:cNvPr id="12" name="Picture 11" descr="iStock_000010427481Mediu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19400"/>
              <a:ext cx="1453896" cy="1363028"/>
            </a:xfrm>
            <a:prstGeom prst="rect">
              <a:avLst/>
            </a:prstGeom>
          </p:spPr>
        </p:pic>
        <p:pic>
          <p:nvPicPr>
            <p:cNvPr id="14" name="Picture 13" descr="26abc_automotive-industry-education-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600" y="5486400"/>
              <a:ext cx="1600200" cy="1371600"/>
            </a:xfrm>
            <a:prstGeom prst="rect">
              <a:avLst/>
            </a:prstGeom>
          </p:spPr>
        </p:pic>
        <p:pic>
          <p:nvPicPr>
            <p:cNvPr id="15" name="Picture 14" descr="400_799594_1468331_1021_680_10A1133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295401"/>
              <a:ext cx="1453896" cy="1523999"/>
            </a:xfrm>
            <a:prstGeom prst="rect">
              <a:avLst/>
            </a:prstGeom>
          </p:spPr>
        </p:pic>
        <p:pic>
          <p:nvPicPr>
            <p:cNvPr id="16" name="Picture 15" descr="automotive-industry-education-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9400" y="5503160"/>
              <a:ext cx="1463040" cy="1354840"/>
            </a:xfrm>
            <a:prstGeom prst="rect">
              <a:avLst/>
            </a:prstGeom>
          </p:spPr>
        </p:pic>
        <p:pic>
          <p:nvPicPr>
            <p:cNvPr id="19" name="Picture 18" descr="download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4191000"/>
              <a:ext cx="1453896" cy="1295400"/>
            </a:xfrm>
            <a:prstGeom prst="rect">
              <a:avLst/>
            </a:prstGeom>
          </p:spPr>
        </p:pic>
        <p:pic>
          <p:nvPicPr>
            <p:cNvPr id="20" name="Picture 19" descr="images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47800" y="5486400"/>
              <a:ext cx="1447800" cy="1371600"/>
            </a:xfrm>
            <a:prstGeom prst="rect">
              <a:avLst/>
            </a:prstGeom>
          </p:spPr>
        </p:pic>
        <p:pic>
          <p:nvPicPr>
            <p:cNvPr id="21" name="Picture 20" descr="o-AUTO-FACTORY-facebook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1453896" cy="1295400"/>
            </a:xfrm>
            <a:prstGeom prst="rect">
              <a:avLst/>
            </a:prstGeom>
          </p:spPr>
        </p:pic>
        <p:pic>
          <p:nvPicPr>
            <p:cNvPr id="22" name="Picture 21" descr="oil-sector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7200" y="5486400"/>
              <a:ext cx="1676400" cy="1371600"/>
            </a:xfrm>
            <a:prstGeom prst="rect">
              <a:avLst/>
            </a:prstGeom>
          </p:spPr>
        </p:pic>
        <p:pic>
          <p:nvPicPr>
            <p:cNvPr id="24" name="Picture 23" descr="curr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67600" y="5486400"/>
              <a:ext cx="1676400" cy="1371600"/>
            </a:xfrm>
            <a:prstGeom prst="rect">
              <a:avLst/>
            </a:prstGeom>
          </p:spPr>
        </p:pic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1524000" y="1524000"/>
            <a:ext cx="7765322" cy="405875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36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/>
            </a:pPr>
            <a:r>
              <a:rPr lang="en-US" sz="2800" dirty="0">
                <a:latin typeface="Garamond" panose="02020404030301010803" pitchFamily="18" charset="0"/>
              </a:rPr>
              <a:t>Links with other sectors</a:t>
            </a:r>
          </a:p>
          <a:p>
            <a:pPr marL="494100" lvl="1" indent="-4572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latin typeface="Garamond" panose="02020404030301010803" pitchFamily="18" charset="0"/>
              </a:rPr>
              <a:t>Oil and gas sector</a:t>
            </a:r>
          </a:p>
          <a:p>
            <a:pPr marL="494100" lvl="1" indent="-4572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latin typeface="Garamond" panose="02020404030301010803" pitchFamily="18" charset="0"/>
              </a:rPr>
              <a:t>Raw materials</a:t>
            </a:r>
          </a:p>
          <a:p>
            <a:pPr marL="494100" lvl="1" indent="-4572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latin typeface="Garamond" panose="02020404030301010803" pitchFamily="18" charset="0"/>
              </a:rPr>
              <a:t>Manufacturers of small parts</a:t>
            </a:r>
          </a:p>
          <a:p>
            <a:pPr marL="494100" lvl="1" indent="-4572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latin typeface="Garamond" panose="02020404030301010803" pitchFamily="18" charset="0"/>
              </a:rPr>
              <a:t>Repair industry</a:t>
            </a:r>
          </a:p>
          <a:p>
            <a:pPr marL="494100" lvl="1" indent="-4572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latin typeface="Garamond" panose="02020404030301010803" pitchFamily="18" charset="0"/>
              </a:rPr>
              <a:t>Insurance industry</a:t>
            </a:r>
          </a:p>
          <a:p>
            <a:pPr marL="342900" indent="-306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2860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cap="all" dirty="0" smtClean="0">
                <a:latin typeface="Palatino Linotype" pitchFamily="18" charset="0"/>
              </a:rPr>
              <a:t>a</a:t>
            </a:r>
            <a:r>
              <a:rPr lang="en-US" dirty="0" smtClean="0">
                <a:latin typeface="Palatino Linotype" pitchFamily="18" charset="0"/>
              </a:rPr>
              <a:t>utomotive</a:t>
            </a:r>
            <a:r>
              <a:rPr lang="en-US" cap="all" dirty="0" smtClean="0">
                <a:latin typeface="Palatino Linotype" pitchFamily="18" charset="0"/>
              </a:rPr>
              <a:t> i</a:t>
            </a:r>
            <a:r>
              <a:rPr lang="en-US" dirty="0" smtClean="0">
                <a:latin typeface="Palatino Linotype" pitchFamily="18" charset="0"/>
              </a:rPr>
              <a:t>ndustry</a:t>
            </a:r>
            <a:r>
              <a:rPr lang="en-US" cap="all" dirty="0" smtClean="0">
                <a:latin typeface="Palatino Linotype" pitchFamily="18" charset="0"/>
              </a:rPr>
              <a:t>-g</a:t>
            </a:r>
            <a:r>
              <a:rPr lang="en-US" dirty="0" smtClean="0">
                <a:latin typeface="Palatino Linotype" pitchFamily="18" charset="0"/>
              </a:rPr>
              <a:t>reatest</a:t>
            </a:r>
            <a:r>
              <a:rPr lang="en-US" cap="all" dirty="0" smtClean="0">
                <a:latin typeface="Palatino Linotype" pitchFamily="18" charset="0"/>
              </a:rPr>
              <a:t> E</a:t>
            </a:r>
            <a:r>
              <a:rPr lang="en-US" dirty="0" smtClean="0">
                <a:latin typeface="Palatino Linotype" pitchFamily="18" charset="0"/>
              </a:rPr>
              <a:t>ngine of </a:t>
            </a:r>
            <a:r>
              <a:rPr lang="en-US" cap="all" dirty="0" smtClean="0">
                <a:latin typeface="Palatino Linotype" pitchFamily="18" charset="0"/>
              </a:rPr>
              <a:t>i</a:t>
            </a:r>
            <a:r>
              <a:rPr lang="en-US" dirty="0" smtClean="0">
                <a:latin typeface="Palatino Linotype" pitchFamily="18" charset="0"/>
              </a:rPr>
              <a:t>ndustrial</a:t>
            </a:r>
            <a:r>
              <a:rPr lang="en-US" cap="all" dirty="0" smtClean="0">
                <a:latin typeface="Palatino Linotype" pitchFamily="18" charset="0"/>
              </a:rPr>
              <a:t> &amp; e</a:t>
            </a:r>
            <a:r>
              <a:rPr lang="en-US" dirty="0" smtClean="0">
                <a:latin typeface="Palatino Linotype" pitchFamily="18" charset="0"/>
              </a:rPr>
              <a:t>conomic</a:t>
            </a:r>
            <a:r>
              <a:rPr lang="en-US" cap="all" dirty="0" smtClean="0">
                <a:latin typeface="Palatino Linotype" pitchFamily="18" charset="0"/>
              </a:rPr>
              <a:t> G</a:t>
            </a:r>
            <a:r>
              <a:rPr lang="en-US" dirty="0" smtClean="0">
                <a:latin typeface="Palatino Linotype" pitchFamily="18" charset="0"/>
              </a:rPr>
              <a:t>rowth</a:t>
            </a:r>
            <a:r>
              <a:rPr lang="en-US" cap="all" dirty="0" smtClean="0">
                <a:latin typeface="Palatino Linotype" pitchFamily="18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0534" y="579120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OICA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 descr="Ollie-and-McLaren_2286444c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86400"/>
              <a:ext cx="1452282" cy="1371600"/>
            </a:xfrm>
            <a:prstGeom prst="rect">
              <a:avLst/>
            </a:prstGeom>
          </p:spPr>
        </p:pic>
        <p:pic>
          <p:nvPicPr>
            <p:cNvPr id="12" name="Picture 11" descr="iStock_000010427481Mediu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19400"/>
              <a:ext cx="1453896" cy="1363028"/>
            </a:xfrm>
            <a:prstGeom prst="rect">
              <a:avLst/>
            </a:prstGeom>
          </p:spPr>
        </p:pic>
        <p:pic>
          <p:nvPicPr>
            <p:cNvPr id="14" name="Picture 13" descr="26abc_automotive-industry-education-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600" y="5486400"/>
              <a:ext cx="1600200" cy="1371600"/>
            </a:xfrm>
            <a:prstGeom prst="rect">
              <a:avLst/>
            </a:prstGeom>
          </p:spPr>
        </p:pic>
        <p:pic>
          <p:nvPicPr>
            <p:cNvPr id="15" name="Picture 14" descr="400_799594_1468331_1021_680_10A1133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295401"/>
              <a:ext cx="1453896" cy="1523999"/>
            </a:xfrm>
            <a:prstGeom prst="rect">
              <a:avLst/>
            </a:prstGeom>
          </p:spPr>
        </p:pic>
        <p:pic>
          <p:nvPicPr>
            <p:cNvPr id="16" name="Picture 15" descr="automotive-industry-education-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9400" y="5503160"/>
              <a:ext cx="1463040" cy="1354840"/>
            </a:xfrm>
            <a:prstGeom prst="rect">
              <a:avLst/>
            </a:prstGeom>
          </p:spPr>
        </p:pic>
        <p:pic>
          <p:nvPicPr>
            <p:cNvPr id="19" name="Picture 18" descr="download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4191000"/>
              <a:ext cx="1453896" cy="1295400"/>
            </a:xfrm>
            <a:prstGeom prst="rect">
              <a:avLst/>
            </a:prstGeom>
          </p:spPr>
        </p:pic>
        <p:pic>
          <p:nvPicPr>
            <p:cNvPr id="20" name="Picture 19" descr="images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47800" y="5486400"/>
              <a:ext cx="1447800" cy="1371600"/>
            </a:xfrm>
            <a:prstGeom prst="rect">
              <a:avLst/>
            </a:prstGeom>
          </p:spPr>
        </p:pic>
        <p:pic>
          <p:nvPicPr>
            <p:cNvPr id="21" name="Picture 20" descr="o-AUTO-FACTORY-facebook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1453896" cy="1295400"/>
            </a:xfrm>
            <a:prstGeom prst="rect">
              <a:avLst/>
            </a:prstGeom>
          </p:spPr>
        </p:pic>
        <p:pic>
          <p:nvPicPr>
            <p:cNvPr id="22" name="Picture 21" descr="oil-sector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7200" y="5486400"/>
              <a:ext cx="1676400" cy="1371600"/>
            </a:xfrm>
            <a:prstGeom prst="rect">
              <a:avLst/>
            </a:prstGeom>
          </p:spPr>
        </p:pic>
        <p:pic>
          <p:nvPicPr>
            <p:cNvPr id="24" name="Picture 23" descr="curr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67600" y="5486400"/>
              <a:ext cx="1676400" cy="1371600"/>
            </a:xfrm>
            <a:prstGeom prst="rect">
              <a:avLst/>
            </a:prstGeom>
          </p:spPr>
        </p:pic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1524000" y="1524000"/>
            <a:ext cx="7391400" cy="405875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36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/>
            </a:pPr>
            <a:r>
              <a:rPr lang="en-US" sz="2800" dirty="0" err="1" smtClean="0">
                <a:latin typeface="Garamond" panose="02020404030301010803" pitchFamily="18" charset="0"/>
              </a:rPr>
              <a:t>Jobs,Jobs,Jobs</a:t>
            </a:r>
            <a:endParaRPr lang="en-US" sz="2800" dirty="0">
              <a:latin typeface="Garamond" panose="02020404030301010803" pitchFamily="18" charset="0"/>
            </a:endParaRPr>
          </a:p>
          <a:p>
            <a:pPr marL="494100" lvl="1" indent="-4572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Garamond" panose="02020404030301010803" pitchFamily="18" charset="0"/>
              </a:rPr>
              <a:t>About 9 million people are directly linked with auto industry.</a:t>
            </a:r>
          </a:p>
          <a:p>
            <a:pPr marL="494100" lvl="1" indent="-4572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Garamond" panose="02020404030301010803" pitchFamily="18" charset="0"/>
              </a:rPr>
              <a:t>5% the world’s total manufacturing employment. </a:t>
            </a:r>
          </a:p>
          <a:p>
            <a:pPr marL="494100" indent="-4572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Garamond" panose="02020404030301010803" pitchFamily="18" charset="0"/>
              </a:rPr>
              <a:t>Each direct auto job supports at least another 5 indirect jobs in the community.</a:t>
            </a:r>
          </a:p>
          <a:p>
            <a:pPr marL="494100" indent="-457200" algn="just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Garamond" panose="02020404030301010803" pitchFamily="18" charset="0"/>
              </a:rPr>
              <a:t>More than 50 million jobs owed to the auto industry.</a:t>
            </a:r>
          </a:p>
          <a:p>
            <a:pPr marL="342900" indent="-3060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76800" y="5181600"/>
            <a:ext cx="426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Garamond" panose="02020404030301010803" pitchFamily="18" charset="0"/>
              </a:rPr>
              <a:t>International organization of Motor </a:t>
            </a:r>
            <a:r>
              <a:rPr lang="en-US" sz="1200" dirty="0" smtClean="0">
                <a:latin typeface="Garamond" panose="02020404030301010803" pitchFamily="18" charset="0"/>
              </a:rPr>
              <a:t>Vehicle Manufacturers </a:t>
            </a:r>
            <a:r>
              <a:rPr lang="en-US" sz="1200" dirty="0">
                <a:latin typeface="Garamond" panose="02020404030301010803" pitchFamily="18" charset="0"/>
              </a:rPr>
              <a:t>(OICA)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86700" cy="1143000"/>
          </a:xfrm>
        </p:spPr>
        <p:txBody>
          <a:bodyPr>
            <a:normAutofit/>
          </a:bodyPr>
          <a:lstStyle/>
          <a:p>
            <a:pPr algn="ctr"/>
            <a:r>
              <a:rPr lang="en-US" cap="all" dirty="0" smtClean="0">
                <a:latin typeface="Palatino Linotype" pitchFamily="18" charset="0"/>
              </a:rPr>
              <a:t>a</a:t>
            </a:r>
            <a:r>
              <a:rPr lang="en-US" dirty="0" smtClean="0">
                <a:latin typeface="Palatino Linotype" pitchFamily="18" charset="0"/>
              </a:rPr>
              <a:t>utomotive</a:t>
            </a:r>
            <a:r>
              <a:rPr lang="en-US" cap="all" dirty="0" smtClean="0">
                <a:latin typeface="Palatino Linotype" pitchFamily="18" charset="0"/>
              </a:rPr>
              <a:t> i</a:t>
            </a:r>
            <a:r>
              <a:rPr lang="en-US" dirty="0" smtClean="0">
                <a:latin typeface="Palatino Linotype" pitchFamily="18" charset="0"/>
              </a:rPr>
              <a:t>ndustry</a:t>
            </a:r>
            <a:r>
              <a:rPr lang="en-US" cap="all" dirty="0" smtClean="0">
                <a:latin typeface="Palatino Linotype" pitchFamily="18" charset="0"/>
              </a:rPr>
              <a:t> </a:t>
            </a:r>
            <a:r>
              <a:rPr lang="en-US" dirty="0" smtClean="0">
                <a:latin typeface="Palatino Linotype" pitchFamily="18" charset="0"/>
              </a:rPr>
              <a:t>of </a:t>
            </a:r>
            <a:r>
              <a:rPr lang="en-US" cap="all" dirty="0" err="1" smtClean="0">
                <a:latin typeface="Palatino Linotype" pitchFamily="18" charset="0"/>
              </a:rPr>
              <a:t>p</a:t>
            </a:r>
            <a:r>
              <a:rPr lang="en-US" dirty="0" err="1" smtClean="0">
                <a:latin typeface="Palatino Linotype" pitchFamily="18" charset="0"/>
              </a:rPr>
              <a:t>akistan</a:t>
            </a:r>
            <a:endParaRPr lang="en-US" dirty="0">
              <a:latin typeface="Palatino Linotype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3810000" cy="4860924"/>
          </a:xfrm>
        </p:spPr>
      </p:pic>
      <p:sp>
        <p:nvSpPr>
          <p:cNvPr id="7" name="TextBox 6"/>
          <p:cNvSpPr txBox="1"/>
          <p:nvPr/>
        </p:nvSpPr>
        <p:spPr>
          <a:xfrm>
            <a:off x="3886200" y="929819"/>
            <a:ext cx="419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Garamond" panose="02020404030301010803" pitchFamily="18" charset="0"/>
              </a:rPr>
              <a:t>“Automotive industry steers </a:t>
            </a:r>
            <a:r>
              <a:rPr lang="en-GB" sz="2000" dirty="0">
                <a:latin typeface="Garamond" panose="02020404030301010803" pitchFamily="18" charset="0"/>
              </a:rPr>
              <a:t>the growth in large scale manufacturing </a:t>
            </a:r>
            <a:r>
              <a:rPr lang="en-GB" sz="2000" dirty="0" smtClean="0">
                <a:latin typeface="Garamond" panose="02020404030301010803" pitchFamily="18" charset="0"/>
              </a:rPr>
              <a:t>sector of Pakistan.” </a:t>
            </a:r>
          </a:p>
          <a:p>
            <a:pPr algn="just"/>
            <a:r>
              <a:rPr lang="en-US" sz="1600" i="1" dirty="0" smtClean="0">
                <a:latin typeface="Garamond" panose="02020404030301010803" pitchFamily="18" charset="0"/>
              </a:rPr>
              <a:t>                         </a:t>
            </a:r>
            <a:r>
              <a:rPr lang="en-US" sz="1200" dirty="0" smtClean="0">
                <a:latin typeface="Garamond" panose="02020404030301010803" pitchFamily="18" charset="0"/>
              </a:rPr>
              <a:t>Auto Industry Development Program</a:t>
            </a:r>
            <a:r>
              <a:rPr lang="en-GB" sz="1200" dirty="0" smtClean="0">
                <a:latin typeface="Garamond" panose="02020404030301010803" pitchFamily="18" charset="0"/>
              </a:rPr>
              <a:t> (AIDP)</a:t>
            </a:r>
          </a:p>
          <a:p>
            <a:pPr algn="just"/>
            <a:endParaRPr lang="en-GB" sz="1600" i="1" dirty="0" smtClean="0"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anose="02020404030301010803" pitchFamily="18" charset="0"/>
              </a:rPr>
              <a:t>Contributes about 4.6% to the overall Gross Domestic Product (GDP) </a:t>
            </a:r>
            <a:endParaRPr lang="en-US" sz="2000" dirty="0" smtClean="0">
              <a:latin typeface="Garamond" panose="02020404030301010803" pitchFamily="18" charset="0"/>
            </a:endParaRPr>
          </a:p>
          <a:p>
            <a:pPr algn="just"/>
            <a:r>
              <a:rPr lang="en-US" sz="1600" i="1" dirty="0" smtClean="0">
                <a:latin typeface="Garamond" panose="02020404030301010803" pitchFamily="18" charset="0"/>
              </a:rPr>
              <a:t>                        </a:t>
            </a:r>
            <a:r>
              <a:rPr lang="en-US" sz="1200" dirty="0" smtClean="0">
                <a:latin typeface="Garamond" panose="02020404030301010803" pitchFamily="18" charset="0"/>
              </a:rPr>
              <a:t>State </a:t>
            </a:r>
            <a:r>
              <a:rPr lang="en-US" sz="1200" dirty="0">
                <a:latin typeface="Garamond" panose="02020404030301010803" pitchFamily="18" charset="0"/>
              </a:rPr>
              <a:t>Bank of Pakistan Annual Report </a:t>
            </a:r>
            <a:r>
              <a:rPr lang="en-US" sz="1200" dirty="0" smtClean="0">
                <a:latin typeface="Garamond" panose="02020404030301010803" pitchFamily="18" charset="0"/>
              </a:rPr>
              <a:t>2013-14</a:t>
            </a:r>
          </a:p>
          <a:p>
            <a:pPr algn="just"/>
            <a:endParaRPr lang="en-US" sz="1600" i="1" dirty="0">
              <a:latin typeface="Garamond" panose="02020404030301010803" pitchFamily="18" charset="0"/>
            </a:endParaRPr>
          </a:p>
          <a:p>
            <a:pPr algn="just"/>
            <a:endParaRPr lang="en-US" sz="1600" i="1" dirty="0" smtClean="0">
              <a:latin typeface="Garamond" panose="02020404030301010803" pitchFamily="18" charset="0"/>
            </a:endParaRPr>
          </a:p>
          <a:p>
            <a:pPr algn="just"/>
            <a:endParaRPr lang="en-GB" sz="1600" dirty="0" smtClean="0">
              <a:latin typeface="Garamond" panose="02020404030301010803" pitchFamily="18" charset="0"/>
            </a:endParaRPr>
          </a:p>
          <a:p>
            <a:pPr algn="just"/>
            <a:endParaRPr lang="en-GB" sz="2800" dirty="0">
              <a:latin typeface="Garamond" panose="02020404030301010803" pitchFamily="18" charset="0"/>
            </a:endParaRPr>
          </a:p>
          <a:p>
            <a:endParaRPr lang="en-US" sz="2800" i="1" dirty="0">
              <a:latin typeface="Garamond" panose="02020404030301010803" pitchFamily="18" charset="0"/>
            </a:endParaRPr>
          </a:p>
          <a:p>
            <a:r>
              <a:rPr lang="en-US" sz="2800" i="1" dirty="0" smtClean="0">
                <a:latin typeface="Garamond" panose="02020404030301010803" pitchFamily="18" charset="0"/>
              </a:rPr>
              <a:t> </a:t>
            </a:r>
            <a:endParaRPr lang="en-US" sz="2800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3642218"/>
              </p:ext>
            </p:extLst>
          </p:nvPr>
        </p:nvGraphicFramePr>
        <p:xfrm>
          <a:off x="3911221" y="3596640"/>
          <a:ext cx="431837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870579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EMPLOYMENT</a:t>
                      </a:r>
                    </a:p>
                  </a:txBody>
                  <a:tcPr>
                    <a:solidFill>
                      <a:srgbClr val="4C70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Direct</a:t>
                      </a:r>
                    </a:p>
                  </a:txBody>
                  <a:tcPr>
                    <a:solidFill>
                      <a:srgbClr val="5680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400,000 skilled workers</a:t>
                      </a:r>
                    </a:p>
                  </a:txBody>
                  <a:tcPr>
                    <a:solidFill>
                      <a:srgbClr val="56806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Indirect</a:t>
                      </a:r>
                    </a:p>
                  </a:txBody>
                  <a:tcPr>
                    <a:solidFill>
                      <a:srgbClr val="5680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 million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6806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rgbClr val="4C70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2.4 million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C705B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5334000"/>
            <a:ext cx="3810000" cy="1524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86700" cy="1143000"/>
          </a:xfrm>
        </p:spPr>
        <p:txBody>
          <a:bodyPr>
            <a:normAutofit/>
          </a:bodyPr>
          <a:lstStyle/>
          <a:p>
            <a:pPr algn="ctr"/>
            <a:r>
              <a:rPr lang="en-US" cap="all" dirty="0" smtClean="0">
                <a:latin typeface="Palatino Linotype" pitchFamily="18" charset="0"/>
              </a:rPr>
              <a:t>a</a:t>
            </a:r>
            <a:r>
              <a:rPr lang="en-US" dirty="0" smtClean="0">
                <a:latin typeface="Palatino Linotype" pitchFamily="18" charset="0"/>
              </a:rPr>
              <a:t>utomotive</a:t>
            </a:r>
            <a:r>
              <a:rPr lang="en-US" cap="all" dirty="0" smtClean="0">
                <a:latin typeface="Palatino Linotype" pitchFamily="18" charset="0"/>
              </a:rPr>
              <a:t> i</a:t>
            </a:r>
            <a:r>
              <a:rPr lang="en-US" dirty="0" smtClean="0">
                <a:latin typeface="Palatino Linotype" pitchFamily="18" charset="0"/>
              </a:rPr>
              <a:t>ndustry of Pakistan</a:t>
            </a:r>
            <a:endParaRPr lang="en-US" dirty="0">
              <a:latin typeface="Palatino Linotype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3810000" cy="4860924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 t="5369" b="-2014"/>
          <a:stretch>
            <a:fillRect/>
          </a:stretch>
        </p:blipFill>
        <p:spPr>
          <a:xfrm>
            <a:off x="4114800" y="1219200"/>
            <a:ext cx="4705350" cy="4114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334000" y="2494756"/>
            <a:ext cx="3200400" cy="1543844"/>
            <a:chOff x="5486400" y="2875756"/>
            <a:chExt cx="3200400" cy="154384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486400" y="2875756"/>
              <a:ext cx="1676400" cy="1467644"/>
            </a:xfrm>
            <a:prstGeom prst="line">
              <a:avLst/>
            </a:prstGeom>
            <a:ln w="25400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162800" y="4343400"/>
              <a:ext cx="1524000" cy="76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5334000"/>
            <a:ext cx="3810000" cy="1524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24400" y="9906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Performance of automotive industry of Pakistan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42708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1981200" y="-289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991600" cy="1143000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>
                <a:latin typeface="Palatino Linotype" panose="02040502050505030304" pitchFamily="18" charset="0"/>
              </a:rPr>
              <a:t>Maintenance</a:t>
            </a:r>
            <a:endParaRPr lang="en-US" sz="3600" b="1" dirty="0">
              <a:latin typeface="Palatino Linotype" pitchFamily="18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533400" y="838200"/>
            <a:ext cx="7980045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6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“The combination of all technical, administrative and managerial actions during the life cycle of an item intended to retain it in, or restore it to, a state in which it can perform the required function”</a:t>
            </a:r>
            <a:endParaRPr lang="en-US" sz="2600" dirty="0" smtClean="0">
              <a:latin typeface="Garamond" panose="02020404030301010803" pitchFamily="18" charset="0"/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smtClean="0">
                <a:latin typeface="Garamond" panose="02020404030301010803" pitchFamily="18" charset="0"/>
              </a:rPr>
              <a:t>                                                                                                     </a:t>
            </a:r>
            <a:r>
              <a:rPr lang="en-US" sz="1800" dirty="0" smtClean="0">
                <a:latin typeface="Garamond" panose="02020404030301010803" pitchFamily="18" charset="0"/>
              </a:rPr>
              <a:t>(BS EN 13306)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045" y="2928134"/>
            <a:ext cx="403415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Manufacturing </a:t>
            </a:r>
            <a:r>
              <a:rPr lang="en-US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&amp;</a:t>
            </a: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maintenance </a:t>
            </a: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two </a:t>
            </a: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key </a:t>
            </a:r>
            <a:r>
              <a:rPr lang="en-US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functions of a manufacturing firm, </a:t>
            </a: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which if working effectively complement each other to get the desired </a:t>
            </a:r>
            <a:r>
              <a:rPr lang="en-US" sz="2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output.</a:t>
            </a:r>
          </a:p>
          <a:p>
            <a:pPr algn="just"/>
            <a:r>
              <a:rPr lang="en-US" sz="1700" dirty="0" smtClean="0">
                <a:latin typeface="Garamond" panose="02020404030301010803" pitchFamily="18" charset="0"/>
              </a:rPr>
              <a:t>                                       (</a:t>
            </a:r>
            <a:r>
              <a:rPr lang="en-US" sz="1700" dirty="0">
                <a:latin typeface="Garamond" panose="02020404030301010803" pitchFamily="18" charset="0"/>
              </a:rPr>
              <a:t>Robson et al., 2013)</a:t>
            </a:r>
          </a:p>
          <a:p>
            <a:pPr algn="just"/>
            <a:endParaRPr lang="en-US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46879" y="2895600"/>
            <a:ext cx="4744721" cy="3943809"/>
            <a:chOff x="4246879" y="2895600"/>
            <a:chExt cx="4744721" cy="3943809"/>
          </a:xfrm>
        </p:grpSpPr>
        <p:grpSp>
          <p:nvGrpSpPr>
            <p:cNvPr id="43" name="Group 42"/>
            <p:cNvGrpSpPr/>
            <p:nvPr/>
          </p:nvGrpSpPr>
          <p:grpSpPr>
            <a:xfrm>
              <a:off x="4246879" y="2895600"/>
              <a:ext cx="4744721" cy="3232151"/>
              <a:chOff x="2473325" y="1873250"/>
              <a:chExt cx="5605145" cy="2721610"/>
            </a:xfrm>
          </p:grpSpPr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2473325" y="3139440"/>
                <a:ext cx="1286510" cy="6578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Potential production capacity</a:t>
                </a:r>
              </a:p>
            </p:txBody>
          </p: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6791960" y="3212465"/>
                <a:ext cx="1286510" cy="5632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ts val="12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Maintenance </a:t>
                </a:r>
              </a:p>
              <a:p>
                <a:pPr marL="0" marR="0" algn="ctr">
                  <a:lnSpc>
                    <a:spcPts val="12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Demand</a:t>
                </a: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4424045" y="2071370"/>
                <a:ext cx="1586865" cy="701675"/>
                <a:chOff x="0" y="0"/>
                <a:chExt cx="1587373" cy="702259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0" y="0"/>
                  <a:ext cx="1587373" cy="702259"/>
                </a:xfrm>
                <a:prstGeom prst="rect">
                  <a:avLst/>
                </a:prstGeom>
                <a:solidFill>
                  <a:schemeClr val="bg1"/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17044" y="251009"/>
                  <a:ext cx="1345564" cy="32131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Production</a:t>
                  </a:r>
                </a:p>
              </p:txBody>
            </p:sp>
          </p:grpSp>
          <p:cxnSp>
            <p:nvCxnSpPr>
              <p:cNvPr id="29" name="Straight Arrow Connector 28"/>
              <p:cNvCxnSpPr/>
              <p:nvPr/>
            </p:nvCxnSpPr>
            <p:spPr>
              <a:xfrm>
                <a:off x="3093085" y="2362200"/>
                <a:ext cx="1345565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 Box 2"/>
              <p:cNvSpPr txBox="1">
                <a:spLocks noChangeArrowheads="1"/>
              </p:cNvSpPr>
              <p:nvPr/>
            </p:nvSpPr>
            <p:spPr bwMode="auto">
              <a:xfrm>
                <a:off x="2631440" y="1873250"/>
                <a:ext cx="1286510" cy="44577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Primary production input</a:t>
                </a: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>
                <a:off x="6010910" y="2367915"/>
                <a:ext cx="1090295" cy="6985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>
                <a:off x="6347460" y="1876626"/>
                <a:ext cx="1286510" cy="44577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Primary production output</a:t>
                </a: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4424680" y="3893185"/>
                <a:ext cx="1586865" cy="701675"/>
                <a:chOff x="0" y="0"/>
                <a:chExt cx="1587373" cy="702259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0" y="0"/>
                  <a:ext cx="1587373" cy="702259"/>
                </a:xfrm>
                <a:prstGeom prst="rect">
                  <a:avLst/>
                </a:prstGeom>
                <a:solidFill>
                  <a:schemeClr val="bg1"/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17044" y="225757"/>
                  <a:ext cx="1345564" cy="32131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Maintenance</a:t>
                  </a: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 flipH="1">
                <a:off x="3573780" y="4213225"/>
                <a:ext cx="850265" cy="444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3568065" y="2597785"/>
                <a:ext cx="0" cy="162052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3575685" y="2605405"/>
                <a:ext cx="850265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019165" y="2620010"/>
                <a:ext cx="906780" cy="698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933565" y="2626995"/>
                <a:ext cx="0" cy="157988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5996940" y="4206875"/>
                <a:ext cx="943610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5067016" y="6208467"/>
              <a:ext cx="353429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latin typeface="Garamond" panose="02020404030301010803" pitchFamily="18" charset="0"/>
                </a:rPr>
                <a:t>Production &amp; maintenance, </a:t>
              </a:r>
              <a:r>
                <a:rPr lang="en-US" sz="1700" dirty="0" smtClean="0">
                  <a:latin typeface="Garamond" panose="02020404030301010803" pitchFamily="18" charset="0"/>
                </a:rPr>
                <a:t>(Gits,1992)</a:t>
              </a:r>
              <a:endParaRPr lang="en-US" sz="1700" dirty="0">
                <a:latin typeface="Garamond" panose="02020404030301010803" pitchFamily="18" charset="0"/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12300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6800"/>
            <a:ext cx="3581400" cy="2790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991600" cy="1143000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>
                <a:latin typeface="Palatino Linotype" panose="02040502050505030304" pitchFamily="18" charset="0"/>
              </a:rPr>
              <a:t>Maintenance Management</a:t>
            </a:r>
            <a:endParaRPr lang="en-US" sz="3600" b="1" dirty="0">
              <a:latin typeface="Palatino Linotype" pitchFamily="18" charset="0"/>
            </a:endParaRPr>
          </a:p>
        </p:txBody>
      </p:sp>
      <p:pic>
        <p:nvPicPr>
          <p:cNvPr id="5" name="Picture 6" descr="image_maintenan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811587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161167"/>
            <a:ext cx="4724401" cy="284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Improving maintenance </a:t>
            </a:r>
            <a:r>
              <a:rPr lang="en-US" sz="2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&amp; </a:t>
            </a:r>
          </a:p>
          <a:p>
            <a:r>
              <a:rPr lang="en-US" sz="2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decreasing unnecessary</a:t>
            </a:r>
          </a:p>
          <a:p>
            <a:r>
              <a:rPr lang="en-US" sz="2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maintenance expenditures</a:t>
            </a:r>
            <a:endParaRPr lang="en-US" sz="22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by $1 million is considerably easier and more likely to occur than obtaining $3 million in new sales</a:t>
            </a:r>
            <a:r>
              <a:rPr lang="en-US" sz="22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.!!                                                            </a:t>
            </a:r>
            <a:r>
              <a:rPr lang="en-US" dirty="0" smtClean="0">
                <a:latin typeface="Garamond" panose="02020404030301010803" pitchFamily="18" charset="0"/>
              </a:rPr>
              <a:t>(</a:t>
            </a:r>
            <a:r>
              <a:rPr lang="en-US" dirty="0">
                <a:latin typeface="Garamond" panose="02020404030301010803" pitchFamily="18" charset="0"/>
              </a:rPr>
              <a:t>Wireman 1998)</a:t>
            </a:r>
            <a:endParaRPr lang="en-US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</a:pPr>
            <a:endParaRPr lang="en-US" sz="24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1" y="1089073"/>
            <a:ext cx="5183186" cy="266534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Management of all the asset owned by a company based on maximizing the return of investment in the assets.</a:t>
            </a:r>
          </a:p>
          <a:p>
            <a:pPr algn="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dirty="0" smtClean="0">
                <a:latin typeface="Garamond" panose="02020404030301010803" pitchFamily="18" charset="0"/>
              </a:rPr>
              <a:t>(Wireman 1998 )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4160520"/>
            <a:ext cx="3962399" cy="243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It has been found that maintenance represents from 15 to 40% of the total product cost.</a:t>
            </a:r>
            <a:endParaRPr lang="en-US" sz="28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386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uiExpand="1" build="p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5B06-6D29-4615-8F89-3ECB60826D21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5967254"/>
              </p:ext>
            </p:extLst>
          </p:nvPr>
        </p:nvGraphicFramePr>
        <p:xfrm>
          <a:off x="0" y="609600"/>
          <a:ext cx="9144000" cy="507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cap="all" dirty="0" smtClean="0">
                <a:latin typeface="Palatino Linotype" pitchFamily="18" charset="0"/>
              </a:rPr>
              <a:t>M</a:t>
            </a:r>
            <a:r>
              <a:rPr lang="en-US" dirty="0" smtClean="0">
                <a:latin typeface="Palatino Linotype" pitchFamily="18" charset="0"/>
              </a:rPr>
              <a:t>ethodology</a:t>
            </a:r>
            <a:endParaRPr lang="en-US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39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22AEEB-70E3-47B6-9167-86F1D472C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CF22AEEB-70E3-47B6-9167-86F1D472C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5E6DB4-9160-4C38-BD88-09CD5B33E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5E5E6DB4-9160-4C38-BD88-09CD5B33E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9ABB5-CE25-433A-9D7F-E65B4D72F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A759ABB5-CE25-433A-9D7F-E65B4D72F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9D9A32-9008-43E3-A31F-A327421C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BC9D9A32-9008-43E3-A31F-A327421C4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923D89B-C4CA-48F4-98A6-AF26E2CD1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2923D89B-C4CA-48F4-98A6-AF26E2CD1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2F4391-530B-437B-90EC-83EB42488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E32F4391-530B-437B-90EC-83EB42488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FE24F0-3203-408C-86EC-BEF396085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2CFE24F0-3203-408C-86EC-BEF396085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D6106C-DBAC-43FB-90EF-E6977455A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2AD6106C-DBAC-43FB-90EF-E6977455A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37F9FA-B1D9-4B14-9128-3490FDDA9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7237F9FA-B1D9-4B14-9128-3490FDDA9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33B78B-D715-41FD-8D2B-5E3458FFE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2D33B78B-D715-41FD-8D2B-5E3458FFE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1CFAB0-6461-4B04-A659-679CFBFCA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151CFAB0-6461-4B04-A659-679CFBFCA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2313CF-C3F9-4A8D-880F-107C46A7B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D92313CF-C3F9-4A8D-880F-107C46A7B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624079-F927-408F-A337-D9CC1FFD2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3C624079-F927-408F-A337-D9CC1FFD2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44DA61-3F5E-4FE4-BAC3-66DBB1EB2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8644DA61-3F5E-4FE4-BAC3-66DBB1EB2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</TotalTime>
  <Words>1249</Words>
  <Application>Microsoft Office PowerPoint</Application>
  <PresentationFormat>On-screen Show (4:3)</PresentationFormat>
  <Paragraphs>283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Evaluation of maintenance management practices in automotive industries of Pakistan Javeria Younus1, Dr. Muhammad Fahad1 and Dr. Maqsood A.Khan1 Department of Industrial &amp; Manufacturing Engineering, NED University of Engineering &amp; Technology, Karachi, Pakistan</vt:lpstr>
      <vt:lpstr>automotive industry-greatest engine of industrial &amp; economic Growth  </vt:lpstr>
      <vt:lpstr>automotive industry-greatest Engine of industrial &amp; economic Growth  </vt:lpstr>
      <vt:lpstr>automotive industry-greatest Engine of industrial &amp; economic Growth  </vt:lpstr>
      <vt:lpstr>automotive industry of pakistan</vt:lpstr>
      <vt:lpstr>automotive industry of Pakistan</vt:lpstr>
      <vt:lpstr>Maintenance</vt:lpstr>
      <vt:lpstr>Maintenance Management</vt:lpstr>
      <vt:lpstr>Methodology</vt:lpstr>
      <vt:lpstr>Blocks of Maintenance Management</vt:lpstr>
      <vt:lpstr>Selected Industries</vt:lpstr>
      <vt:lpstr>Preventive Maintenance</vt:lpstr>
      <vt:lpstr>Preventive Maintenance</vt:lpstr>
      <vt:lpstr>Maintenance Work Orders </vt:lpstr>
      <vt:lpstr>Maintenance Work Orders </vt:lpstr>
      <vt:lpstr>Maintenance Inventory  &amp;  Purchasing</vt:lpstr>
      <vt:lpstr>Maintenance Inventory  &amp;  Purchasing</vt:lpstr>
      <vt:lpstr>Asset Care Continuous  Improvement</vt:lpstr>
      <vt:lpstr>Asset Care Continuous  Improvement</vt:lpstr>
      <vt:lpstr>Asset Care Continuous  Improvement</vt:lpstr>
      <vt:lpstr> Conclusion </vt:lpstr>
      <vt:lpstr> Conclusion 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NED</dc:creator>
  <cp:lastModifiedBy>ned</cp:lastModifiedBy>
  <cp:revision>224</cp:revision>
  <dcterms:created xsi:type="dcterms:W3CDTF">2015-04-22T07:24:59Z</dcterms:created>
  <dcterms:modified xsi:type="dcterms:W3CDTF">2015-05-08T10:30:07Z</dcterms:modified>
</cp:coreProperties>
</file>