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6">
  <p:sldMasterIdLst>
    <p:sldMasterId id="2147483660" r:id="rId1"/>
  </p:sldMasterIdLst>
  <p:notesMasterIdLst>
    <p:notesMasterId r:id="rId30"/>
  </p:notesMasterIdLst>
  <p:handoutMasterIdLst>
    <p:handoutMasterId r:id="rId31"/>
  </p:handoutMasterIdLst>
  <p:sldIdLst>
    <p:sldId id="386" r:id="rId2"/>
    <p:sldId id="399" r:id="rId3"/>
    <p:sldId id="265" r:id="rId4"/>
    <p:sldId id="276" r:id="rId5"/>
    <p:sldId id="279" r:id="rId6"/>
    <p:sldId id="280" r:id="rId7"/>
    <p:sldId id="401" r:id="rId8"/>
    <p:sldId id="357" r:id="rId9"/>
    <p:sldId id="393" r:id="rId10"/>
    <p:sldId id="395" r:id="rId11"/>
    <p:sldId id="400" r:id="rId12"/>
    <p:sldId id="394" r:id="rId13"/>
    <p:sldId id="363" r:id="rId14"/>
    <p:sldId id="396" r:id="rId15"/>
    <p:sldId id="397" r:id="rId16"/>
    <p:sldId id="287" r:id="rId17"/>
    <p:sldId id="288" r:id="rId18"/>
    <p:sldId id="388" r:id="rId19"/>
    <p:sldId id="300" r:id="rId20"/>
    <p:sldId id="311" r:id="rId21"/>
    <p:sldId id="390" r:id="rId22"/>
    <p:sldId id="269" r:id="rId23"/>
    <p:sldId id="270" r:id="rId24"/>
    <p:sldId id="398" r:id="rId25"/>
    <p:sldId id="379" r:id="rId26"/>
    <p:sldId id="382" r:id="rId27"/>
    <p:sldId id="380" r:id="rId28"/>
    <p:sldId id="3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92185" autoAdjust="0"/>
  </p:normalViewPr>
  <p:slideViewPr>
    <p:cSldViewPr>
      <p:cViewPr varScale="1">
        <p:scale>
          <a:sx n="64" d="100"/>
          <a:sy n="64" d="100"/>
        </p:scale>
        <p:origin x="-618" y="-96"/>
      </p:cViewPr>
      <p:guideLst>
        <p:guide orient="horz" pos="2160"/>
        <p:guide pos="2880"/>
      </p:guideLst>
    </p:cSldViewPr>
  </p:slideViewPr>
  <p:outlineViewPr>
    <p:cViewPr>
      <p:scale>
        <a:sx n="33" d="100"/>
        <a:sy n="33" d="100"/>
      </p:scale>
      <p:origin x="0" y="-118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BF2EB8-93CA-4B65-A732-8FA5BE998ED2}" type="datetimeFigureOut">
              <a:rPr lang="en-US" smtClean="0"/>
              <a:t>10-May-15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B71F33-9B10-483B-B49B-678D7BB06119}" type="slidenum">
              <a:rPr lang="en-US" smtClean="0"/>
              <a:t>‹#›</a:t>
            </a:fld>
            <a:endParaRPr lang="en-US" dirty="0"/>
          </a:p>
        </p:txBody>
      </p:sp>
    </p:spTree>
    <p:extLst>
      <p:ext uri="{BB962C8B-B14F-4D97-AF65-F5344CB8AC3E}">
        <p14:creationId xmlns:p14="http://schemas.microsoft.com/office/powerpoint/2010/main" val="1468819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EA5A8-0D01-46EB-9F32-700A40B505F5}" type="datetimeFigureOut">
              <a:rPr lang="en-US" smtClean="0"/>
              <a:t>10-May-15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63F3A-18E8-4DE8-81FB-034561C6D607}" type="slidenum">
              <a:rPr lang="en-US" smtClean="0"/>
              <a:t>‹#›</a:t>
            </a:fld>
            <a:endParaRPr lang="en-US" dirty="0"/>
          </a:p>
        </p:txBody>
      </p:sp>
    </p:spTree>
    <p:extLst>
      <p:ext uri="{BB962C8B-B14F-4D97-AF65-F5344CB8AC3E}">
        <p14:creationId xmlns:p14="http://schemas.microsoft.com/office/powerpoint/2010/main" val="125075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3F4497-A192-4A36-AF7A-D68AD4727688}" type="slidenum">
              <a:rPr lang="en-US" smtClean="0"/>
              <a:pPr>
                <a:defRPr/>
              </a:pPr>
              <a:t>1</a:t>
            </a:fld>
            <a:endParaRPr lang="en-US" dirty="0"/>
          </a:p>
        </p:txBody>
      </p:sp>
    </p:spTree>
    <p:extLst>
      <p:ext uri="{BB962C8B-B14F-4D97-AF65-F5344CB8AC3E}">
        <p14:creationId xmlns:p14="http://schemas.microsoft.com/office/powerpoint/2010/main" val="421319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63F3A-18E8-4DE8-81FB-034561C6D607}" type="slidenum">
              <a:rPr lang="en-US" smtClean="0"/>
              <a:t>20</a:t>
            </a:fld>
            <a:endParaRPr lang="en-US" dirty="0"/>
          </a:p>
        </p:txBody>
      </p:sp>
    </p:spTree>
    <p:extLst>
      <p:ext uri="{BB962C8B-B14F-4D97-AF65-F5344CB8AC3E}">
        <p14:creationId xmlns:p14="http://schemas.microsoft.com/office/powerpoint/2010/main" val="308793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not forcing the worker to fit the job or the workplace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Nowadays ergonomics is taken as the science of “designing the job to fit in the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and the profession that applies theory, principles, data and methods to design in order to optimize human well-being and overall system performance.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463F3A-18E8-4DE8-81FB-034561C6D607}" type="slidenum">
              <a:rPr lang="en-US" smtClean="0"/>
              <a:t>4</a:t>
            </a:fld>
            <a:endParaRPr lang="en-US" dirty="0"/>
          </a:p>
        </p:txBody>
      </p:sp>
    </p:spTree>
    <p:extLst>
      <p:ext uri="{BB962C8B-B14F-4D97-AF65-F5344CB8AC3E}">
        <p14:creationId xmlns:p14="http://schemas.microsoft.com/office/powerpoint/2010/main" val="199039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Ergonomic analysis is a multidisciplinary field which incorporates contributions from psychology, engineering, physiology and anthropometry.</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Although ergonomists often work on different economic sectors or particular tasks, these application domains are constantly evolving, creating new ones and changing the perspective of the old ones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basically means efficiency of people in their working environments</a:t>
            </a:r>
          </a:p>
          <a:p>
            <a:endParaRPr lang="en-US" dirty="0"/>
          </a:p>
        </p:txBody>
      </p:sp>
      <p:sp>
        <p:nvSpPr>
          <p:cNvPr id="4" name="Slide Number Placeholder 3"/>
          <p:cNvSpPr>
            <a:spLocks noGrp="1"/>
          </p:cNvSpPr>
          <p:nvPr>
            <p:ph type="sldNum" sz="quarter" idx="10"/>
          </p:nvPr>
        </p:nvSpPr>
        <p:spPr/>
        <p:txBody>
          <a:bodyPr/>
          <a:lstStyle/>
          <a:p>
            <a:fld id="{4E463F3A-18E8-4DE8-81FB-034561C6D607}" type="slidenum">
              <a:rPr lang="en-US" smtClean="0"/>
              <a:t>5</a:t>
            </a:fld>
            <a:endParaRPr lang="en-US" dirty="0"/>
          </a:p>
        </p:txBody>
      </p:sp>
    </p:spTree>
    <p:extLst>
      <p:ext uri="{BB962C8B-B14F-4D97-AF65-F5344CB8AC3E}">
        <p14:creationId xmlns:p14="http://schemas.microsoft.com/office/powerpoint/2010/main" val="155086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various tools and techniques which are used for the ergonomic assessment e.g.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which exists in CATIA software under the ergonomic analysis workbench. RULA analysis helps in determining the stressed position and gives ways to solve those problems</a:t>
            </a:r>
          </a:p>
          <a:p>
            <a:endParaRPr lang="en-US" dirty="0"/>
          </a:p>
        </p:txBody>
      </p:sp>
      <p:sp>
        <p:nvSpPr>
          <p:cNvPr id="4" name="Slide Number Placeholder 3"/>
          <p:cNvSpPr>
            <a:spLocks noGrp="1"/>
          </p:cNvSpPr>
          <p:nvPr>
            <p:ph type="sldNum" sz="quarter" idx="10"/>
          </p:nvPr>
        </p:nvSpPr>
        <p:spPr/>
        <p:txBody>
          <a:bodyPr/>
          <a:lstStyle/>
          <a:p>
            <a:fld id="{4E463F3A-18E8-4DE8-81FB-034561C6D607}" type="slidenum">
              <a:rPr lang="en-US" smtClean="0"/>
              <a:t>6</a:t>
            </a:fld>
            <a:endParaRPr lang="en-US" dirty="0"/>
          </a:p>
        </p:txBody>
      </p:sp>
    </p:spTree>
    <p:extLst>
      <p:ext uri="{BB962C8B-B14F-4D97-AF65-F5344CB8AC3E}">
        <p14:creationId xmlns:p14="http://schemas.microsoft.com/office/powerpoint/2010/main" val="312734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already told The main software used for this project is catia which has a separate module dedicated</a:t>
            </a:r>
            <a:r>
              <a:rPr lang="en-US" baseline="0" dirty="0" smtClean="0"/>
              <a:t> for the ergonomic analysis. It has basically two modules for this. posture and activity analysis. The posture analysis will take ur or specify ur current posture, calculates or edits the angular limitations for different degree of freedoms while activity analysis will take all these parameters as input and based on rula or any other analysis calculates whether the posture is safe or not. Activity analysis has further four types of analysis from which we took only the rula and biomechanical because they have the ability to monitor the whole activity while the other three only take initial and final postures as inputs.</a:t>
            </a:r>
            <a:r>
              <a:rPr lang="en-US" baseline="0" dirty="0"/>
              <a:t> </a:t>
            </a:r>
            <a:r>
              <a:rPr lang="en-US" baseline="0" dirty="0" smtClean="0"/>
              <a:t>And we have to monitor the whole activity within a cockpit.</a:t>
            </a:r>
          </a:p>
        </p:txBody>
      </p:sp>
      <p:sp>
        <p:nvSpPr>
          <p:cNvPr id="4" name="Slide Number Placeholder 3"/>
          <p:cNvSpPr>
            <a:spLocks noGrp="1"/>
          </p:cNvSpPr>
          <p:nvPr>
            <p:ph type="sldNum" sz="quarter" idx="10"/>
          </p:nvPr>
        </p:nvSpPr>
        <p:spPr/>
        <p:txBody>
          <a:bodyPr/>
          <a:lstStyle/>
          <a:p>
            <a:fld id="{F1C71E7A-06BA-40E2-91DE-70E9C63808AD}" type="slidenum">
              <a:rPr lang="en-US" smtClean="0"/>
              <a:pPr/>
              <a:t>7</a:t>
            </a:fld>
            <a:endParaRPr lang="en-US" dirty="0"/>
          </a:p>
        </p:txBody>
      </p:sp>
    </p:spTree>
    <p:extLst>
      <p:ext uri="{BB962C8B-B14F-4D97-AF65-F5344CB8AC3E}">
        <p14:creationId xmlns:p14="http://schemas.microsoft.com/office/powerpoint/2010/main" val="29717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posture is</a:t>
            </a:r>
            <a:r>
              <a:rPr lang="en-US" baseline="0" dirty="0" smtClean="0"/>
              <a:t> defined in rula it will cacculate a score which is shown by  a coclor on the body and a overall score in the rula tab.the score ranges from 1 to 7 and each color defines a score.</a:t>
            </a:r>
            <a:r>
              <a:rPr lang="en-US" dirty="0" smtClean="0"/>
              <a:t>Green color describes an</a:t>
            </a:r>
            <a:r>
              <a:rPr lang="en-US" baseline="0" dirty="0" smtClean="0"/>
              <a:t> acceptable and safe posture with a score of 1 n 2 while yellow color says it is safe to a limit and needs further investigations. Orange coclor indcates that changes are required soon whereas red color says changes are required immediately and if a person stands longer in this posture it may cause serious injuries.</a:t>
            </a:r>
            <a:endParaRPr lang="en-US" dirty="0"/>
          </a:p>
        </p:txBody>
      </p:sp>
      <p:sp>
        <p:nvSpPr>
          <p:cNvPr id="4" name="Slide Number Placeholder 3"/>
          <p:cNvSpPr>
            <a:spLocks noGrp="1"/>
          </p:cNvSpPr>
          <p:nvPr>
            <p:ph type="sldNum" sz="quarter" idx="10"/>
          </p:nvPr>
        </p:nvSpPr>
        <p:spPr/>
        <p:txBody>
          <a:bodyPr/>
          <a:lstStyle/>
          <a:p>
            <a:fld id="{F1C71E7A-06BA-40E2-91DE-70E9C63808AD}" type="slidenum">
              <a:rPr lang="en-US" smtClean="0"/>
              <a:pPr/>
              <a:t>8</a:t>
            </a:fld>
            <a:endParaRPr lang="en-US" dirty="0"/>
          </a:p>
        </p:txBody>
      </p:sp>
    </p:spTree>
    <p:extLst>
      <p:ext uri="{BB962C8B-B14F-4D97-AF65-F5344CB8AC3E}">
        <p14:creationId xmlns:p14="http://schemas.microsoft.com/office/powerpoint/2010/main" val="346844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63F3A-18E8-4DE8-81FB-034561C6D607}" type="slidenum">
              <a:rPr lang="en-US" smtClean="0"/>
              <a:t>9</a:t>
            </a:fld>
            <a:endParaRPr lang="en-US" dirty="0"/>
          </a:p>
        </p:txBody>
      </p:sp>
    </p:spTree>
    <p:extLst>
      <p:ext uri="{BB962C8B-B14F-4D97-AF65-F5344CB8AC3E}">
        <p14:creationId xmlns:p14="http://schemas.microsoft.com/office/powerpoint/2010/main" val="414840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Generalized</a:t>
            </a:r>
            <a:r>
              <a:rPr lang="en-US" baseline="0" dirty="0" smtClean="0"/>
              <a:t> trainer </a:t>
            </a:r>
            <a:r>
              <a:rPr lang="en-US" baseline="0" dirty="0" err="1" smtClean="0"/>
              <a:t>aircrfaft</a:t>
            </a:r>
            <a:r>
              <a:rPr lang="en-US" baseline="0" dirty="0" smtClean="0"/>
              <a:t> </a:t>
            </a:r>
            <a:r>
              <a:rPr lang="en-US" baseline="0" dirty="0" err="1" smtClean="0"/>
              <a:t>froom</a:t>
            </a:r>
            <a:r>
              <a:rPr lang="en-US" baseline="0" dirty="0" smtClean="0"/>
              <a:t> internet, two </a:t>
            </a:r>
            <a:r>
              <a:rPr lang="en-US" baseline="0" dirty="0" err="1" smtClean="0"/>
              <a:t>seater</a:t>
            </a:r>
            <a:endParaRPr lang="en-US" baseline="0" dirty="0" smtClean="0"/>
          </a:p>
          <a:p>
            <a:r>
              <a:rPr lang="en-US" baseline="0" dirty="0" smtClean="0"/>
              <a:t>Dummy bar at two </a:t>
            </a:r>
            <a:r>
              <a:rPr lang="en-US" baseline="0" dirty="0" err="1" smtClean="0"/>
              <a:t>postions</a:t>
            </a:r>
            <a:r>
              <a:rPr lang="en-US" baseline="0" dirty="0" smtClean="0"/>
              <a:t>, different location of the control stick</a:t>
            </a:r>
          </a:p>
          <a:p>
            <a:r>
              <a:rPr lang="en-US" baseline="0" dirty="0" err="1" smtClean="0"/>
              <a:t>Cenetr</a:t>
            </a:r>
            <a:r>
              <a:rPr lang="en-US" baseline="0" dirty="0" smtClean="0"/>
              <a:t> and side</a:t>
            </a:r>
          </a:p>
          <a:p>
            <a:r>
              <a:rPr lang="en-US" baseline="0" dirty="0" smtClean="0"/>
              <a:t>Full and free movement</a:t>
            </a:r>
            <a:endParaRPr lang="en-US" dirty="0"/>
          </a:p>
        </p:txBody>
      </p:sp>
      <p:sp>
        <p:nvSpPr>
          <p:cNvPr id="4" name="Slide Number Placeholder 3"/>
          <p:cNvSpPr>
            <a:spLocks noGrp="1"/>
          </p:cNvSpPr>
          <p:nvPr>
            <p:ph type="sldNum" sz="quarter" idx="10"/>
          </p:nvPr>
        </p:nvSpPr>
        <p:spPr/>
        <p:txBody>
          <a:bodyPr/>
          <a:lstStyle/>
          <a:p>
            <a:fld id="{4E463F3A-18E8-4DE8-81FB-034561C6D607}" type="slidenum">
              <a:rPr lang="en-US" smtClean="0"/>
              <a:t>13</a:t>
            </a:fld>
            <a:endParaRPr lang="en-US" dirty="0"/>
          </a:p>
        </p:txBody>
      </p:sp>
    </p:spTree>
    <p:extLst>
      <p:ext uri="{BB962C8B-B14F-4D97-AF65-F5344CB8AC3E}">
        <p14:creationId xmlns:p14="http://schemas.microsoft.com/office/powerpoint/2010/main" val="233017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to mark the</a:t>
            </a:r>
            <a:r>
              <a:rPr lang="en-US" baseline="0" dirty="0" smtClean="0"/>
              <a:t> scores</a:t>
            </a:r>
            <a:endParaRPr lang="en-US" dirty="0"/>
          </a:p>
        </p:txBody>
      </p:sp>
      <p:sp>
        <p:nvSpPr>
          <p:cNvPr id="4" name="Slide Number Placeholder 3"/>
          <p:cNvSpPr>
            <a:spLocks noGrp="1"/>
          </p:cNvSpPr>
          <p:nvPr>
            <p:ph type="sldNum" sz="quarter" idx="10"/>
          </p:nvPr>
        </p:nvSpPr>
        <p:spPr/>
        <p:txBody>
          <a:bodyPr/>
          <a:lstStyle/>
          <a:p>
            <a:fld id="{4E463F3A-18E8-4DE8-81FB-034561C6D607}" type="slidenum">
              <a:rPr lang="en-US" smtClean="0"/>
              <a:t>17</a:t>
            </a:fld>
            <a:endParaRPr lang="en-US" dirty="0"/>
          </a:p>
        </p:txBody>
      </p:sp>
    </p:spTree>
    <p:extLst>
      <p:ext uri="{BB962C8B-B14F-4D97-AF65-F5344CB8AC3E}">
        <p14:creationId xmlns:p14="http://schemas.microsoft.com/office/powerpoint/2010/main" val="3780588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F5981E-6FAB-47B9-A3E8-DDCEFB5DE9A1}" type="datetime1">
              <a:rPr lang="en-US" smtClean="0">
                <a:solidFill>
                  <a:prstClr val="white">
                    <a:tint val="75000"/>
                  </a:prstClr>
                </a:solidFill>
              </a:rPr>
              <a:pPr>
                <a:defRPr/>
              </a:pPr>
              <a:t>10-May-15</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8534400" y="6492875"/>
            <a:ext cx="609600" cy="365125"/>
          </a:xfrm>
        </p:spPr>
        <p:txBody>
          <a:bodyPr/>
          <a:lstStyle>
            <a:lvl1pPr>
              <a:defRPr b="1">
                <a:latin typeface="+mn-lt"/>
                <a:cs typeface="+mn-cs"/>
              </a:defRPr>
            </a:lvl1pPr>
          </a:lstStyle>
          <a:p>
            <a:pPr>
              <a:defRPr/>
            </a:pPr>
            <a:fld id="{405EB6EE-F466-486D-B6CE-7B220C27B9B7}" type="slidenum">
              <a:rPr lang="en-US">
                <a:solidFill>
                  <a:prstClr val="white">
                    <a:tint val="75000"/>
                  </a:prstClr>
                </a:solidFill>
              </a:rPr>
              <a:pPr>
                <a:defRPr/>
              </a:pPr>
              <a:t>‹#›</a:t>
            </a:fld>
            <a:endParaRPr lang="en-US" dirty="0">
              <a:solidFill>
                <a:prstClr val="white">
                  <a:tint val="75000"/>
                </a:prstClr>
              </a:solidFill>
            </a:endParaRPr>
          </a:p>
        </p:txBody>
      </p:sp>
      <p:pic>
        <p:nvPicPr>
          <p:cNvPr id="8" name="Picture 7" descr="Final CAE Insignia"/>
          <p:cNvPicPr/>
          <p:nvPr userDrawn="1"/>
        </p:nvPicPr>
        <p:blipFill>
          <a:blip r:embed="rId2" cstate="print">
            <a:clrChange>
              <a:clrFrom>
                <a:srgbClr val="FFFFFF"/>
              </a:clrFrom>
              <a:clrTo>
                <a:srgbClr val="FFFFFF">
                  <a:alpha val="0"/>
                </a:srgbClr>
              </a:clrTo>
            </a:clrChange>
          </a:blip>
          <a:srcRect/>
          <a:stretch>
            <a:fillRect/>
          </a:stretch>
        </p:blipFill>
        <p:spPr bwMode="auto">
          <a:xfrm>
            <a:off x="381000" y="381000"/>
            <a:ext cx="838200" cy="800100"/>
          </a:xfrm>
          <a:prstGeom prst="rect">
            <a:avLst/>
          </a:prstGeom>
          <a:noFill/>
          <a:ln w="9525">
            <a:noFill/>
            <a:miter lim="800000"/>
            <a:headEnd/>
            <a:tailEnd/>
          </a:ln>
        </p:spPr>
      </p:pic>
    </p:spTree>
    <p:extLst>
      <p:ext uri="{BB962C8B-B14F-4D97-AF65-F5344CB8AC3E}">
        <p14:creationId xmlns:p14="http://schemas.microsoft.com/office/powerpoint/2010/main" val="472771657"/>
      </p:ext>
    </p:extLst>
  </p:cSld>
  <p:clrMapOvr>
    <a:masterClrMapping/>
  </p:clrMapOvr>
  <p:transition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827A8D51-999A-48F4-B488-82A419EAADFB}" type="datetime1">
              <a:rPr lang="en-US" smtClean="0">
                <a:solidFill>
                  <a:prstClr val="white">
                    <a:tint val="75000"/>
                  </a:prstClr>
                </a:solidFill>
              </a:rPr>
              <a:pPr>
                <a:defRPr/>
              </a:pPr>
              <a:t>10-May-15</a:t>
            </a:fld>
            <a:endParaRPr lang="en-US" dirty="0">
              <a:solidFill>
                <a:prstClr val="white">
                  <a:tint val="75000"/>
                </a:prst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cs typeface="+mn-cs"/>
              </a:defRPr>
            </a:lvl1pPr>
          </a:lstStyle>
          <a:p>
            <a:pPr>
              <a:defRPr/>
            </a:pPr>
            <a:endParaRPr lang="en-US" dirty="0"/>
          </a:p>
        </p:txBody>
      </p:sp>
      <p:sp>
        <p:nvSpPr>
          <p:cNvPr id="10" name="Slide Number Placeholder 5"/>
          <p:cNvSpPr>
            <a:spLocks noGrp="1"/>
          </p:cNvSpPr>
          <p:nvPr>
            <p:ph type="sldNum" sz="quarter" idx="4"/>
          </p:nvPr>
        </p:nvSpPr>
        <p:spPr>
          <a:xfrm>
            <a:off x="8458200" y="0"/>
            <a:ext cx="609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cs typeface="+mn-cs"/>
              </a:defRPr>
            </a:lvl1pPr>
          </a:lstStyle>
          <a:p>
            <a:pPr>
              <a:defRPr/>
            </a:pPr>
            <a:fld id="{710377D7-8C3A-478A-B47F-247E829E3D11}"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096287769"/>
      </p:ext>
    </p:extLst>
  </p:cSld>
  <p:clrMap bg1="dk1" tx1="lt1" bg2="dk2" tx2="lt2" accent1="accent1" accent2="accent2" accent3="accent3" accent4="accent4" accent5="accent5" accent6="accent6" hlink="hlink" folHlink="folHlink"/>
  <p:sldLayoutIdLst>
    <p:sldLayoutId id="2147483661" r:id="rId1"/>
  </p:sldLayoutIdLst>
  <p:transition advClick="0">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rgbClr val="FFC000"/>
          </a:solidFill>
          <a:latin typeface="+mj-lt"/>
          <a:ea typeface="+mj-ea"/>
          <a:cs typeface="+mj-cs"/>
        </a:defRPr>
      </a:lvl1pPr>
      <a:lvl2pPr algn="ctr" rtl="0" eaLnBrk="0" fontAlgn="base" hangingPunct="0">
        <a:spcBef>
          <a:spcPct val="0"/>
        </a:spcBef>
        <a:spcAft>
          <a:spcPct val="0"/>
        </a:spcAft>
        <a:defRPr sz="3600" b="1">
          <a:solidFill>
            <a:srgbClr val="FFC000"/>
          </a:solidFill>
          <a:latin typeface="Arial" charset="0"/>
          <a:cs typeface="Arial" charset="0"/>
        </a:defRPr>
      </a:lvl2pPr>
      <a:lvl3pPr algn="ctr" rtl="0" eaLnBrk="0" fontAlgn="base" hangingPunct="0">
        <a:spcBef>
          <a:spcPct val="0"/>
        </a:spcBef>
        <a:spcAft>
          <a:spcPct val="0"/>
        </a:spcAft>
        <a:defRPr sz="3600" b="1">
          <a:solidFill>
            <a:srgbClr val="FFC000"/>
          </a:solidFill>
          <a:latin typeface="Arial" charset="0"/>
          <a:cs typeface="Arial" charset="0"/>
        </a:defRPr>
      </a:lvl3pPr>
      <a:lvl4pPr algn="ctr" rtl="0" eaLnBrk="0" fontAlgn="base" hangingPunct="0">
        <a:spcBef>
          <a:spcPct val="0"/>
        </a:spcBef>
        <a:spcAft>
          <a:spcPct val="0"/>
        </a:spcAft>
        <a:defRPr sz="3600" b="1">
          <a:solidFill>
            <a:srgbClr val="FFC000"/>
          </a:solidFill>
          <a:latin typeface="Arial" charset="0"/>
          <a:cs typeface="Arial" charset="0"/>
        </a:defRPr>
      </a:lvl4pPr>
      <a:lvl5pPr algn="ctr" rtl="0" eaLnBrk="0" fontAlgn="base" hangingPunct="0">
        <a:spcBef>
          <a:spcPct val="0"/>
        </a:spcBef>
        <a:spcAft>
          <a:spcPct val="0"/>
        </a:spcAft>
        <a:defRPr sz="3600" b="1">
          <a:solidFill>
            <a:srgbClr val="FFC000"/>
          </a:solidFill>
          <a:latin typeface="Arial" charset="0"/>
          <a:cs typeface="Arial" charset="0"/>
        </a:defRPr>
      </a:lvl5pPr>
      <a:lvl6pPr marL="457200" algn="ctr" rtl="0" fontAlgn="base">
        <a:spcBef>
          <a:spcPct val="0"/>
        </a:spcBef>
        <a:spcAft>
          <a:spcPct val="0"/>
        </a:spcAft>
        <a:defRPr sz="3600" b="1">
          <a:solidFill>
            <a:srgbClr val="FFC000"/>
          </a:solidFill>
          <a:latin typeface="Arial" charset="0"/>
          <a:cs typeface="Arial" charset="0"/>
        </a:defRPr>
      </a:lvl6pPr>
      <a:lvl7pPr marL="914400" algn="ctr" rtl="0" fontAlgn="base">
        <a:spcBef>
          <a:spcPct val="0"/>
        </a:spcBef>
        <a:spcAft>
          <a:spcPct val="0"/>
        </a:spcAft>
        <a:defRPr sz="3600" b="1">
          <a:solidFill>
            <a:srgbClr val="FFC000"/>
          </a:solidFill>
          <a:latin typeface="Arial" charset="0"/>
          <a:cs typeface="Arial" charset="0"/>
        </a:defRPr>
      </a:lvl7pPr>
      <a:lvl8pPr marL="1371600" algn="ctr" rtl="0" fontAlgn="base">
        <a:spcBef>
          <a:spcPct val="0"/>
        </a:spcBef>
        <a:spcAft>
          <a:spcPct val="0"/>
        </a:spcAft>
        <a:defRPr sz="3600" b="1">
          <a:solidFill>
            <a:srgbClr val="FFC000"/>
          </a:solidFill>
          <a:latin typeface="Arial" charset="0"/>
          <a:cs typeface="Arial" charset="0"/>
        </a:defRPr>
      </a:lvl8pPr>
      <a:lvl9pPr marL="1828800" algn="ctr" rtl="0" fontAlgn="base">
        <a:spcBef>
          <a:spcPct val="0"/>
        </a:spcBef>
        <a:spcAft>
          <a:spcPct val="0"/>
        </a:spcAft>
        <a:defRPr sz="3600" b="1">
          <a:solidFill>
            <a:srgbClr val="FFC000"/>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mailto:Nadeem@gatech.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SMILA"/>
          <p:cNvPicPr>
            <a:picLocks noChangeAspect="1" noChangeArrowheads="1"/>
          </p:cNvPicPr>
          <p:nvPr/>
        </p:nvPicPr>
        <p:blipFill>
          <a:blip r:embed="rId3" cstate="print">
            <a:clrChange>
              <a:clrFrom>
                <a:srgbClr val="00D5FF"/>
              </a:clrFrom>
              <a:clrTo>
                <a:srgbClr val="00D5FF">
                  <a:alpha val="0"/>
                </a:srgbClr>
              </a:clrTo>
            </a:clrChange>
            <a:lum bright="70000" contrast="-70000"/>
            <a:extLst>
              <a:ext uri="{28A0092B-C50C-407E-A947-70E740481C1C}">
                <a14:useLocalDpi xmlns:a14="http://schemas.microsoft.com/office/drawing/2010/main" val="0"/>
              </a:ext>
            </a:extLst>
          </a:blip>
          <a:srcRect/>
          <a:stretch>
            <a:fillRect/>
          </a:stretch>
        </p:blipFill>
        <p:spPr bwMode="black">
          <a:xfrm>
            <a:off x="1143000" y="1600200"/>
            <a:ext cx="68580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8534400" y="0"/>
            <a:ext cx="609600" cy="365125"/>
          </a:xfrm>
        </p:spPr>
        <p:txBody>
          <a:bodyPr/>
          <a:lstStyle/>
          <a:p>
            <a:pPr>
              <a:defRPr/>
            </a:pPr>
            <a:fld id="{405EB6EE-F466-486D-B6CE-7B220C27B9B7}" type="slidenum">
              <a:rPr lang="en-US" smtClean="0"/>
              <a:pPr>
                <a:defRPr/>
              </a:pPr>
              <a:t>1</a:t>
            </a:fld>
            <a:endParaRPr lang="en-US" dirty="0"/>
          </a:p>
        </p:txBody>
      </p:sp>
    </p:spTree>
    <p:extLst>
      <p:ext uri="{BB962C8B-B14F-4D97-AF65-F5344CB8AC3E}">
        <p14:creationId xmlns:p14="http://schemas.microsoft.com/office/powerpoint/2010/main" val="4279174485"/>
      </p:ext>
    </p:extLst>
  </p:cSld>
  <p:clrMapOvr>
    <a:masterClrMapping/>
  </p:clrMapOvr>
  <p:transition advClick="0" advTm="135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RULA Analysis</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q"/>
            </a:pPr>
            <a:r>
              <a:rPr lang="en-US" sz="2400" dirty="0"/>
              <a:t>Neck , Trunk and Leg Analysis consist of seven further steps which </a:t>
            </a:r>
            <a:r>
              <a:rPr lang="en-US" sz="2400" dirty="0" smtClean="0"/>
              <a:t>are</a:t>
            </a:r>
          </a:p>
          <a:p>
            <a:pPr marL="457200" lvl="1" indent="-457200">
              <a:buFont typeface="+mj-lt"/>
              <a:buAutoNum type="arabicPeriod"/>
            </a:pPr>
            <a:r>
              <a:rPr lang="en-US" sz="2000" dirty="0" smtClean="0"/>
              <a:t>Locate </a:t>
            </a:r>
            <a:r>
              <a:rPr lang="en-US" sz="2000" dirty="0"/>
              <a:t>Neck Position</a:t>
            </a:r>
            <a:r>
              <a:rPr lang="en-US" sz="2000" dirty="0" smtClean="0"/>
              <a:t>,</a:t>
            </a:r>
          </a:p>
          <a:p>
            <a:pPr marL="457200" lvl="1" indent="-457200">
              <a:buFont typeface="+mj-lt"/>
              <a:buAutoNum type="arabicPeriod"/>
            </a:pPr>
            <a:r>
              <a:rPr lang="en-US" sz="2000" dirty="0" smtClean="0"/>
              <a:t>Locate </a:t>
            </a:r>
            <a:r>
              <a:rPr lang="en-US" sz="2000" dirty="0"/>
              <a:t>Trunk Position, </a:t>
            </a:r>
            <a:endParaRPr lang="en-US" sz="2000" dirty="0" smtClean="0"/>
          </a:p>
          <a:p>
            <a:pPr marL="457200" lvl="1" indent="-457200">
              <a:buFont typeface="+mj-lt"/>
              <a:buAutoNum type="arabicPeriod"/>
            </a:pPr>
            <a:r>
              <a:rPr lang="en-US" sz="2000" dirty="0" smtClean="0"/>
              <a:t>Calculate </a:t>
            </a:r>
            <a:r>
              <a:rPr lang="en-US" sz="2000" dirty="0"/>
              <a:t>Legs Score</a:t>
            </a:r>
            <a:r>
              <a:rPr lang="en-US" sz="2000" dirty="0" smtClean="0"/>
              <a:t>,</a:t>
            </a:r>
          </a:p>
          <a:p>
            <a:pPr marL="457200" lvl="1" indent="-457200">
              <a:buFont typeface="+mj-lt"/>
              <a:buAutoNum type="arabicPeriod"/>
            </a:pPr>
            <a:r>
              <a:rPr lang="en-US" sz="2000" dirty="0" smtClean="0"/>
              <a:t>Look </a:t>
            </a:r>
            <a:r>
              <a:rPr lang="en-US" sz="2000" dirty="0"/>
              <a:t>up Posture score in Table B</a:t>
            </a:r>
            <a:r>
              <a:rPr lang="en-US" sz="2000" dirty="0" smtClean="0"/>
              <a:t>,</a:t>
            </a:r>
          </a:p>
          <a:p>
            <a:pPr marL="457200" lvl="1" indent="-457200">
              <a:buFont typeface="+mj-lt"/>
              <a:buAutoNum type="arabicPeriod"/>
            </a:pPr>
            <a:r>
              <a:rPr lang="en-US" sz="2000" dirty="0" smtClean="0"/>
              <a:t>Add </a:t>
            </a:r>
            <a:r>
              <a:rPr lang="en-US" sz="2000" dirty="0"/>
              <a:t>Muscle Use Score, </a:t>
            </a:r>
            <a:endParaRPr lang="en-US" sz="2000" dirty="0" smtClean="0"/>
          </a:p>
          <a:p>
            <a:pPr marL="457200" lvl="1" indent="-457200">
              <a:buFont typeface="+mj-lt"/>
              <a:buAutoNum type="arabicPeriod"/>
            </a:pPr>
            <a:r>
              <a:rPr lang="en-US" sz="2000" dirty="0" smtClean="0"/>
              <a:t>Add </a:t>
            </a:r>
            <a:r>
              <a:rPr lang="en-US" sz="2000" dirty="0"/>
              <a:t>Force/ Load Score </a:t>
            </a:r>
            <a:r>
              <a:rPr lang="en-US" sz="2000" dirty="0" smtClean="0"/>
              <a:t>and</a:t>
            </a:r>
          </a:p>
          <a:p>
            <a:pPr marL="457200" lvl="1" indent="-457200">
              <a:buFont typeface="+mj-lt"/>
              <a:buAutoNum type="arabicPeriod"/>
            </a:pPr>
            <a:r>
              <a:rPr lang="en-US" sz="2000" dirty="0" smtClean="0"/>
              <a:t>Find </a:t>
            </a:r>
            <a:r>
              <a:rPr lang="en-US" sz="2000" dirty="0"/>
              <a:t>Column in Table </a:t>
            </a:r>
            <a:r>
              <a:rPr lang="en-US" sz="2000" dirty="0" smtClean="0"/>
              <a:t>C</a:t>
            </a:r>
          </a:p>
          <a:p>
            <a:pPr marL="0" lvl="1" indent="0">
              <a:buNone/>
            </a:pPr>
            <a:r>
              <a:rPr lang="en-US" sz="2000" dirty="0" smtClean="0"/>
              <a:t> </a:t>
            </a:r>
            <a:endParaRPr lang="en-US" sz="2000" dirty="0"/>
          </a:p>
          <a:p>
            <a:pPr marL="0" indent="0">
              <a:buNone/>
            </a:pPr>
            <a:endParaRPr lang="en-US" sz="4800" dirty="0"/>
          </a:p>
        </p:txBody>
      </p:sp>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10</a:t>
            </a:fld>
            <a:endParaRPr lang="en-US" dirty="0">
              <a:solidFill>
                <a:prstClr val="white">
                  <a:tint val="75000"/>
                </a:prstClr>
              </a:solidFill>
            </a:endParaRPr>
          </a:p>
        </p:txBody>
      </p:sp>
    </p:spTree>
    <p:extLst>
      <p:ext uri="{BB962C8B-B14F-4D97-AF65-F5344CB8AC3E}">
        <p14:creationId xmlns:p14="http://schemas.microsoft.com/office/powerpoint/2010/main" val="1352085906"/>
      </p:ext>
    </p:extLst>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11</a:t>
            </a:fld>
            <a:endParaRPr lang="en-US" dirty="0">
              <a:solidFill>
                <a:prstClr val="white">
                  <a:tint val="75000"/>
                </a:prstClr>
              </a:solidFill>
            </a:endParaRPr>
          </a:p>
        </p:txBody>
      </p:sp>
      <p:pic>
        <p:nvPicPr>
          <p:cNvPr id="5" name="Content Placeholder 4"/>
          <p:cNvPicPr>
            <a:picLocks noGrp="1"/>
          </p:cNvPicPr>
          <p:nvPr>
            <p:ph idx="1"/>
          </p:nvPr>
        </p:nvPicPr>
        <p:blipFill rotWithShape="1">
          <a:blip r:embed="rId2">
            <a:extLst>
              <a:ext uri="{BEBA8EAE-BF5A-486C-A8C5-ECC9F3942E4B}">
                <a14:imgProps xmlns:a14="http://schemas.microsoft.com/office/drawing/2010/main">
                  <a14:imgLayer r:embed="rId3">
                    <a14:imgEffect>
                      <a14:brightnessContrast bright="-30000" contrast="70000"/>
                    </a14:imgEffect>
                  </a14:imgLayer>
                </a14:imgProps>
              </a:ext>
              <a:ext uri="{28A0092B-C50C-407E-A947-70E740481C1C}">
                <a14:useLocalDpi xmlns:a14="http://schemas.microsoft.com/office/drawing/2010/main" val="0"/>
              </a:ext>
            </a:extLst>
          </a:blip>
          <a:srcRect l="9926" t="4539" r="6706" b="6737"/>
          <a:stretch/>
        </p:blipFill>
        <p:spPr bwMode="auto">
          <a:xfrm>
            <a:off x="0" y="0"/>
            <a:ext cx="9143999"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8958148"/>
      </p:ext>
    </p:extLst>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RULA Analysis</a:t>
            </a:r>
            <a:endParaRPr lang="en-US" dirty="0"/>
          </a:p>
        </p:txBody>
      </p:sp>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12</a:t>
            </a:fld>
            <a:endParaRPr lang="en-US" dirty="0">
              <a:solidFill>
                <a:prstClr val="white">
                  <a:tint val="75000"/>
                </a:prstClr>
              </a:solidFill>
            </a:endParaRPr>
          </a:p>
        </p:txBody>
      </p:sp>
      <p:sp>
        <p:nvSpPr>
          <p:cNvPr id="5" name="Rectangle 4"/>
          <p:cNvSpPr/>
          <p:nvPr/>
        </p:nvSpPr>
        <p:spPr>
          <a:xfrm>
            <a:off x="533400" y="1752600"/>
            <a:ext cx="7924800" cy="3046988"/>
          </a:xfrm>
          <a:prstGeom prst="rect">
            <a:avLst/>
          </a:prstGeom>
        </p:spPr>
        <p:txBody>
          <a:bodyPr wrap="square">
            <a:spAutoFit/>
          </a:bodyPr>
          <a:lstStyle/>
          <a:p>
            <a:r>
              <a:rPr lang="en-US" sz="2400" dirty="0"/>
              <a:t>The development of RULA occurred in three phases. </a:t>
            </a:r>
            <a:endParaRPr lang="en-US" sz="2400" dirty="0" smtClean="0"/>
          </a:p>
          <a:p>
            <a:pPr marL="342900" indent="-342900">
              <a:buFont typeface="Wingdings" pitchFamily="2" charset="2"/>
              <a:buChar char="Ø"/>
            </a:pPr>
            <a:r>
              <a:rPr lang="en-US" sz="2400" dirty="0" smtClean="0"/>
              <a:t>The </a:t>
            </a:r>
            <a:r>
              <a:rPr lang="en-US" sz="2400" dirty="0"/>
              <a:t>first was the development of the method for recording the working </a:t>
            </a:r>
            <a:r>
              <a:rPr lang="en-US" sz="2400" dirty="0" smtClean="0"/>
              <a:t>posture.</a:t>
            </a:r>
          </a:p>
          <a:p>
            <a:pPr marL="342900" indent="-342900">
              <a:buFont typeface="Wingdings" pitchFamily="2" charset="2"/>
              <a:buChar char="Ø"/>
            </a:pPr>
            <a:r>
              <a:rPr lang="en-US" sz="2400" dirty="0"/>
              <a:t>T</a:t>
            </a:r>
            <a:r>
              <a:rPr lang="en-US" sz="2400" dirty="0" smtClean="0"/>
              <a:t>he </a:t>
            </a:r>
            <a:r>
              <a:rPr lang="en-US" sz="2400" dirty="0"/>
              <a:t>second was the development of the scoring </a:t>
            </a:r>
            <a:r>
              <a:rPr lang="en-US" sz="2400" dirty="0" smtClean="0"/>
              <a:t>system.</a:t>
            </a:r>
            <a:endParaRPr lang="en-US" sz="2400" dirty="0"/>
          </a:p>
          <a:p>
            <a:pPr marL="342900" indent="-342900">
              <a:buFont typeface="Wingdings" pitchFamily="2" charset="2"/>
              <a:buChar char="Ø"/>
            </a:pPr>
            <a:r>
              <a:rPr lang="en-US" sz="2400" dirty="0"/>
              <a:t>T</a:t>
            </a:r>
            <a:r>
              <a:rPr lang="en-US" sz="2400" dirty="0" smtClean="0"/>
              <a:t>he </a:t>
            </a:r>
            <a:r>
              <a:rPr lang="en-US" sz="2400" dirty="0"/>
              <a:t>third was the development of the scale of action levels which provide a guide to the level of risk and need for action to conduct more detailed assessments</a:t>
            </a:r>
          </a:p>
        </p:txBody>
      </p:sp>
    </p:spTree>
    <p:extLst>
      <p:ext uri="{BB962C8B-B14F-4D97-AF65-F5344CB8AC3E}">
        <p14:creationId xmlns:p14="http://schemas.microsoft.com/office/powerpoint/2010/main" val="1058983669"/>
      </p:ext>
    </p:extLst>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234"/>
            <a:ext cx="8229600" cy="1143000"/>
          </a:xfrm>
        </p:spPr>
        <p:txBody>
          <a:bodyPr/>
          <a:lstStyle/>
          <a:p>
            <a:r>
              <a:rPr lang="en-US" dirty="0" smtClean="0"/>
              <a:t>Methodology of the ergonomic analysis </a:t>
            </a:r>
            <a:endParaRPr lang="en-US" dirty="0"/>
          </a:p>
        </p:txBody>
      </p:sp>
      <p:sp>
        <p:nvSpPr>
          <p:cNvPr id="4" name="Slide Number Placeholder 3"/>
          <p:cNvSpPr>
            <a:spLocks noGrp="1"/>
          </p:cNvSpPr>
          <p:nvPr>
            <p:ph type="sldNum" sz="quarter" idx="12"/>
          </p:nvPr>
        </p:nvSpPr>
        <p:spPr>
          <a:xfrm>
            <a:off x="8534400" y="0"/>
            <a:ext cx="609600" cy="365125"/>
          </a:xfrm>
        </p:spPr>
        <p:txBody>
          <a:bodyPr/>
          <a:lstStyle/>
          <a:p>
            <a:pPr>
              <a:defRPr/>
            </a:pPr>
            <a:fld id="{405EB6EE-F466-486D-B6CE-7B220C27B9B7}" type="slidenum">
              <a:rPr lang="en-US" smtClean="0">
                <a:solidFill>
                  <a:prstClr val="white">
                    <a:tint val="75000"/>
                  </a:prstClr>
                </a:solidFill>
              </a:rPr>
              <a:pPr>
                <a:defRPr/>
              </a:pPr>
              <a:t>13</a:t>
            </a:fld>
            <a:endParaRPr lang="en-US" dirty="0">
              <a:solidFill>
                <a:prstClr val="white">
                  <a:tint val="75000"/>
                </a:prstClr>
              </a:solidFill>
            </a:endParaRPr>
          </a:p>
        </p:txBody>
      </p:sp>
      <p:sp>
        <p:nvSpPr>
          <p:cNvPr id="5" name="Rounded Rectangle 4"/>
          <p:cNvSpPr/>
          <p:nvPr/>
        </p:nvSpPr>
        <p:spPr>
          <a:xfrm>
            <a:off x="2743200" y="1439701"/>
            <a:ext cx="3888192" cy="639560"/>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Cockpit model of GTA</a:t>
            </a:r>
            <a:endParaRPr lang="en-US" b="1" dirty="0"/>
          </a:p>
        </p:txBody>
      </p:sp>
      <p:sp>
        <p:nvSpPr>
          <p:cNvPr id="6" name="Rounded Rectangle 5"/>
          <p:cNvSpPr/>
          <p:nvPr/>
        </p:nvSpPr>
        <p:spPr>
          <a:xfrm>
            <a:off x="1594229" y="3669664"/>
            <a:ext cx="3180780" cy="555157"/>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Side stick </a:t>
            </a:r>
            <a:endParaRPr lang="en-US" b="1" dirty="0"/>
          </a:p>
        </p:txBody>
      </p:sp>
      <p:sp>
        <p:nvSpPr>
          <p:cNvPr id="7" name="Rounded Rectangle 6"/>
          <p:cNvSpPr/>
          <p:nvPr/>
        </p:nvSpPr>
        <p:spPr>
          <a:xfrm>
            <a:off x="4988825" y="3666226"/>
            <a:ext cx="3096908" cy="598575"/>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Center stick</a:t>
            </a:r>
            <a:endParaRPr lang="en-US" b="1" dirty="0"/>
          </a:p>
        </p:txBody>
      </p:sp>
      <p:sp>
        <p:nvSpPr>
          <p:cNvPr id="8" name="Rounded Rectangle 7"/>
          <p:cNvSpPr/>
          <p:nvPr/>
        </p:nvSpPr>
        <p:spPr>
          <a:xfrm>
            <a:off x="6837533" y="4847020"/>
            <a:ext cx="1296537" cy="605496"/>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Repeated posture</a:t>
            </a:r>
            <a:endParaRPr lang="en-US" b="1" dirty="0"/>
          </a:p>
        </p:txBody>
      </p:sp>
      <p:sp>
        <p:nvSpPr>
          <p:cNvPr id="9" name="Rounded Rectangle 8"/>
          <p:cNvSpPr/>
          <p:nvPr/>
        </p:nvSpPr>
        <p:spPr>
          <a:xfrm>
            <a:off x="3403409" y="4729075"/>
            <a:ext cx="1371600" cy="648069"/>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Repeated posture</a:t>
            </a:r>
            <a:endParaRPr lang="en-US" b="1" dirty="0"/>
          </a:p>
        </p:txBody>
      </p:sp>
      <p:sp>
        <p:nvSpPr>
          <p:cNvPr id="10" name="Rounded Rectangle 9"/>
          <p:cNvSpPr/>
          <p:nvPr/>
        </p:nvSpPr>
        <p:spPr>
          <a:xfrm>
            <a:off x="1594230" y="2552662"/>
            <a:ext cx="6539840" cy="612748"/>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Full and free movement of the control stick</a:t>
            </a:r>
            <a:endParaRPr lang="en-US" b="1" dirty="0"/>
          </a:p>
        </p:txBody>
      </p:sp>
      <p:sp>
        <p:nvSpPr>
          <p:cNvPr id="11" name="Rounded Rectangle 10"/>
          <p:cNvSpPr/>
          <p:nvPr/>
        </p:nvSpPr>
        <p:spPr>
          <a:xfrm>
            <a:off x="1707754" y="4712006"/>
            <a:ext cx="1600200" cy="649950"/>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Intermittent posture </a:t>
            </a:r>
            <a:endParaRPr lang="en-US" b="1" dirty="0"/>
          </a:p>
        </p:txBody>
      </p:sp>
      <p:sp>
        <p:nvSpPr>
          <p:cNvPr id="12" name="Rounded Rectangle 11"/>
          <p:cNvSpPr/>
          <p:nvPr/>
        </p:nvSpPr>
        <p:spPr>
          <a:xfrm>
            <a:off x="5080096" y="4857256"/>
            <a:ext cx="1570630" cy="595260"/>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Intermittent posture </a:t>
            </a:r>
            <a:endParaRPr lang="en-US" b="1" dirty="0"/>
          </a:p>
        </p:txBody>
      </p:sp>
      <p:cxnSp>
        <p:nvCxnSpPr>
          <p:cNvPr id="18" name="Straight Arrow Connector 17"/>
          <p:cNvCxnSpPr/>
          <p:nvPr/>
        </p:nvCxnSpPr>
        <p:spPr>
          <a:xfrm>
            <a:off x="2743200" y="4264801"/>
            <a:ext cx="0" cy="4472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796594" y="3224921"/>
            <a:ext cx="6823" cy="45683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6" idx="0"/>
          </p:cNvCxnSpPr>
          <p:nvPr/>
        </p:nvCxnSpPr>
        <p:spPr>
          <a:xfrm flipH="1">
            <a:off x="3184619" y="3182479"/>
            <a:ext cx="9810" cy="48718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8" idx="0"/>
          </p:cNvCxnSpPr>
          <p:nvPr/>
        </p:nvCxnSpPr>
        <p:spPr>
          <a:xfrm>
            <a:off x="7467893" y="4278496"/>
            <a:ext cx="17909" cy="56852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932376" y="4299663"/>
            <a:ext cx="14784" cy="5423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694120" y="2079261"/>
            <a:ext cx="20469" cy="47340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9" idx="0"/>
          </p:cNvCxnSpPr>
          <p:nvPr/>
        </p:nvCxnSpPr>
        <p:spPr>
          <a:xfrm>
            <a:off x="4089209" y="4264801"/>
            <a:ext cx="0" cy="46427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42315"/>
      </p:ext>
    </p:extLst>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Ergonomic evaluation of Centre stick position</a:t>
            </a:r>
            <a:br>
              <a:rPr lang="en-US" dirty="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14</a:t>
            </a:fld>
            <a:endParaRPr lang="en-US" dirty="0">
              <a:solidFill>
                <a:prstClr val="white">
                  <a:tint val="75000"/>
                </a:prstClr>
              </a:solidFill>
            </a:endParaRPr>
          </a:p>
        </p:txBody>
      </p:sp>
      <p:sp>
        <p:nvSpPr>
          <p:cNvPr id="5" name="Right Arrow 4"/>
          <p:cNvSpPr/>
          <p:nvPr/>
        </p:nvSpPr>
        <p:spPr>
          <a:xfrm rot="10800000">
            <a:off x="1862384" y="3250692"/>
            <a:ext cx="2023815" cy="737616"/>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Curved Right Arrow 5"/>
          <p:cNvSpPr/>
          <p:nvPr/>
        </p:nvSpPr>
        <p:spPr>
          <a:xfrm>
            <a:off x="1600200" y="1447800"/>
            <a:ext cx="2438400" cy="4648134"/>
          </a:xfrm>
          <a:prstGeom prst="curved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ight Arrow 6"/>
          <p:cNvSpPr/>
          <p:nvPr/>
        </p:nvSpPr>
        <p:spPr>
          <a:xfrm rot="16200000">
            <a:off x="3706003" y="1665663"/>
            <a:ext cx="1828800" cy="1088275"/>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2.Forward deflection</a:t>
            </a:r>
            <a:endParaRPr lang="en-US" b="1" dirty="0">
              <a:solidFill>
                <a:schemeClr val="bg1"/>
              </a:solidFill>
            </a:endParaRPr>
          </a:p>
        </p:txBody>
      </p:sp>
      <p:sp>
        <p:nvSpPr>
          <p:cNvPr id="8" name="Right Arrow 7"/>
          <p:cNvSpPr/>
          <p:nvPr/>
        </p:nvSpPr>
        <p:spPr>
          <a:xfrm>
            <a:off x="5198659" y="3135005"/>
            <a:ext cx="2421341" cy="968989"/>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1.Right deflection</a:t>
            </a:r>
            <a:endParaRPr lang="en-US" b="1" dirty="0">
              <a:solidFill>
                <a:schemeClr val="bg1"/>
              </a:solidFill>
            </a:endParaRPr>
          </a:p>
        </p:txBody>
      </p:sp>
      <p:sp>
        <p:nvSpPr>
          <p:cNvPr id="9" name="Right Arrow 8"/>
          <p:cNvSpPr/>
          <p:nvPr/>
        </p:nvSpPr>
        <p:spPr>
          <a:xfrm rot="5400000">
            <a:off x="3570631" y="4645429"/>
            <a:ext cx="2107623" cy="793386"/>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038600" y="3222011"/>
            <a:ext cx="1143000" cy="766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093323" y="3277970"/>
            <a:ext cx="1143000" cy="646331"/>
          </a:xfrm>
          <a:prstGeom prst="rect">
            <a:avLst/>
          </a:prstGeom>
          <a:noFill/>
        </p:spPr>
        <p:txBody>
          <a:bodyPr wrap="square" rtlCol="0">
            <a:spAutoFit/>
          </a:bodyPr>
          <a:lstStyle/>
          <a:p>
            <a:r>
              <a:rPr lang="en-US" b="1" dirty="0" smtClean="0">
                <a:solidFill>
                  <a:schemeClr val="bg1"/>
                </a:solidFill>
              </a:rPr>
              <a:t>Neutral position</a:t>
            </a:r>
            <a:endParaRPr lang="en-US" b="1" dirty="0">
              <a:solidFill>
                <a:schemeClr val="bg1"/>
              </a:solidFill>
            </a:endParaRPr>
          </a:p>
        </p:txBody>
      </p:sp>
      <p:sp>
        <p:nvSpPr>
          <p:cNvPr id="12" name="Curved Right Arrow 11"/>
          <p:cNvSpPr/>
          <p:nvPr/>
        </p:nvSpPr>
        <p:spPr>
          <a:xfrm flipH="1" flipV="1">
            <a:off x="5181600" y="1295400"/>
            <a:ext cx="2852974" cy="4648200"/>
          </a:xfrm>
          <a:prstGeom prst="curved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2026392" y="3434833"/>
            <a:ext cx="1954381" cy="369332"/>
          </a:xfrm>
          <a:prstGeom prst="rect">
            <a:avLst/>
          </a:prstGeom>
          <a:noFill/>
        </p:spPr>
        <p:txBody>
          <a:bodyPr wrap="none" rtlCol="0">
            <a:spAutoFit/>
          </a:bodyPr>
          <a:lstStyle/>
          <a:p>
            <a:r>
              <a:rPr lang="en-US" b="1" dirty="0" smtClean="0">
                <a:solidFill>
                  <a:schemeClr val="bg1"/>
                </a:solidFill>
              </a:rPr>
              <a:t>3.Left deflection</a:t>
            </a:r>
            <a:endParaRPr lang="en-US" b="1" dirty="0">
              <a:solidFill>
                <a:schemeClr val="bg1"/>
              </a:solidFill>
            </a:endParaRPr>
          </a:p>
        </p:txBody>
      </p:sp>
      <p:sp>
        <p:nvSpPr>
          <p:cNvPr id="14" name="TextBox 13"/>
          <p:cNvSpPr txBox="1"/>
          <p:nvPr/>
        </p:nvSpPr>
        <p:spPr>
          <a:xfrm rot="16200000">
            <a:off x="3537614" y="4811420"/>
            <a:ext cx="2199696" cy="369332"/>
          </a:xfrm>
          <a:prstGeom prst="rect">
            <a:avLst/>
          </a:prstGeom>
          <a:noFill/>
        </p:spPr>
        <p:txBody>
          <a:bodyPr wrap="square" rtlCol="0">
            <a:spAutoFit/>
          </a:bodyPr>
          <a:lstStyle/>
          <a:p>
            <a:r>
              <a:rPr lang="en-US" b="1" dirty="0" smtClean="0">
                <a:solidFill>
                  <a:schemeClr val="bg1"/>
                </a:solidFill>
              </a:rPr>
              <a:t>4. Back deflection</a:t>
            </a:r>
            <a:endParaRPr lang="en-US" b="1" dirty="0">
              <a:solidFill>
                <a:schemeClr val="bg1"/>
              </a:solidFill>
            </a:endParaRPr>
          </a:p>
        </p:txBody>
      </p:sp>
    </p:spTree>
    <p:extLst>
      <p:ext uri="{BB962C8B-B14F-4D97-AF65-F5344CB8AC3E}">
        <p14:creationId xmlns:p14="http://schemas.microsoft.com/office/powerpoint/2010/main" val="1089729564"/>
      </p:ext>
    </p:extLst>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Two postures</a:t>
            </a:r>
          </a:p>
          <a:p>
            <a:pPr lvl="1"/>
            <a:r>
              <a:rPr lang="en-US" dirty="0" smtClean="0"/>
              <a:t>Repeated </a:t>
            </a:r>
          </a:p>
          <a:p>
            <a:pPr lvl="2"/>
            <a:r>
              <a:rPr lang="en-US" dirty="0" smtClean="0"/>
              <a:t>More than 4 times per minute</a:t>
            </a:r>
          </a:p>
          <a:p>
            <a:pPr lvl="1"/>
            <a:r>
              <a:rPr lang="en-US" dirty="0" smtClean="0"/>
              <a:t>Intermittent</a:t>
            </a:r>
          </a:p>
          <a:p>
            <a:pPr lvl="2"/>
            <a:r>
              <a:rPr lang="en-US" dirty="0" smtClean="0"/>
              <a:t>Less than 4 times per minute</a:t>
            </a:r>
          </a:p>
        </p:txBody>
      </p:sp>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15</a:t>
            </a:fld>
            <a:endParaRPr lang="en-US" dirty="0">
              <a:solidFill>
                <a:prstClr val="white">
                  <a:tint val="75000"/>
                </a:prstClr>
              </a:solidFill>
            </a:endParaRPr>
          </a:p>
        </p:txBody>
      </p:sp>
    </p:spTree>
    <p:extLst>
      <p:ext uri="{BB962C8B-B14F-4D97-AF65-F5344CB8AC3E}">
        <p14:creationId xmlns:p14="http://schemas.microsoft.com/office/powerpoint/2010/main" val="3602448885"/>
      </p:ext>
    </p:extLst>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81364"/>
            <a:ext cx="8229600" cy="1143000"/>
          </a:xfrm>
        </p:spPr>
        <p:txBody>
          <a:bodyPr/>
          <a:lstStyle/>
          <a:p>
            <a:r>
              <a:rPr lang="en-US" sz="3200" dirty="0" smtClean="0"/>
              <a:t>Assumed Values For Full And Free Movement Of GTA</a:t>
            </a:r>
            <a:endParaRPr lang="en-US" sz="3200" dirty="0"/>
          </a:p>
        </p:txBody>
      </p:sp>
      <p:sp>
        <p:nvSpPr>
          <p:cNvPr id="4" name="Slide Number Placeholder 3"/>
          <p:cNvSpPr>
            <a:spLocks noGrp="1"/>
          </p:cNvSpPr>
          <p:nvPr>
            <p:ph type="sldNum" sz="quarter" idx="12"/>
          </p:nvPr>
        </p:nvSpPr>
        <p:spPr>
          <a:xfrm>
            <a:off x="8534400" y="16239"/>
            <a:ext cx="609600" cy="365125"/>
          </a:xfrm>
        </p:spPr>
        <p:txBody>
          <a:bodyPr/>
          <a:lstStyle/>
          <a:p>
            <a:pPr>
              <a:defRPr/>
            </a:pPr>
            <a:fld id="{405EB6EE-F466-486D-B6CE-7B220C27B9B7}" type="slidenum">
              <a:rPr lang="en-US" smtClean="0">
                <a:solidFill>
                  <a:prstClr val="white">
                    <a:tint val="75000"/>
                  </a:prstClr>
                </a:solidFill>
              </a:rPr>
              <a:pPr>
                <a:defRPr/>
              </a:pPr>
              <a:t>16</a:t>
            </a:fld>
            <a:endParaRPr lang="en-US" dirty="0">
              <a:solidFill>
                <a:prstClr val="white">
                  <a:tint val="75000"/>
                </a:prst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63083513"/>
              </p:ext>
            </p:extLst>
          </p:nvPr>
        </p:nvGraphicFramePr>
        <p:xfrm>
          <a:off x="1905000" y="2057399"/>
          <a:ext cx="5486400" cy="3200400"/>
        </p:xfrm>
        <a:graphic>
          <a:graphicData uri="http://schemas.openxmlformats.org/drawingml/2006/table">
            <a:tbl>
              <a:tblPr firstRow="1" firstCol="1" bandRow="1"/>
              <a:tblGrid>
                <a:gridCol w="3505200"/>
                <a:gridCol w="1981200"/>
              </a:tblGrid>
              <a:tr h="640080">
                <a:tc>
                  <a:txBody>
                    <a:bodyPr/>
                    <a:lstStyle/>
                    <a:p>
                      <a:pPr marL="0" marR="0" algn="just">
                        <a:lnSpc>
                          <a:spcPct val="200000"/>
                        </a:lnSpc>
                        <a:spcBef>
                          <a:spcPts val="0"/>
                        </a:spcBef>
                        <a:spcAft>
                          <a:spcPts val="0"/>
                        </a:spcAft>
                      </a:pPr>
                      <a:r>
                        <a:rPr lang="en-US" sz="20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Position of the control 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endPar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marR="0" algn="just">
                        <a:lnSpc>
                          <a:spcPct val="200000"/>
                        </a:lnSpc>
                        <a:spcBef>
                          <a:spcPts val="0"/>
                        </a:spcBef>
                        <a:spcAft>
                          <a:spcPts val="0"/>
                        </a:spcAft>
                      </a:pPr>
                      <a:r>
                        <a:rPr lang="en-US" sz="16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Forward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marR="0" algn="just">
                        <a:lnSpc>
                          <a:spcPct val="200000"/>
                        </a:lnSpc>
                        <a:spcBef>
                          <a:spcPts val="0"/>
                        </a:spcBef>
                        <a:spcAft>
                          <a:spcPts val="0"/>
                        </a:spcAft>
                      </a:pPr>
                      <a:r>
                        <a:rPr lang="en-US" sz="16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Backward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3.5 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marR="0" algn="just">
                        <a:lnSpc>
                          <a:spcPct val="200000"/>
                        </a:lnSpc>
                        <a:spcBef>
                          <a:spcPts val="0"/>
                        </a:spcBef>
                        <a:spcAft>
                          <a:spcPts val="0"/>
                        </a:spcAft>
                      </a:pPr>
                      <a:r>
                        <a:rPr lang="en-US" sz="16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Left side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tabLst>
                          <a:tab pos="935355" algn="l"/>
                        </a:tabLs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marR="0" algn="just">
                        <a:lnSpc>
                          <a:spcPct val="200000"/>
                        </a:lnSpc>
                        <a:spcBef>
                          <a:spcPts val="0"/>
                        </a:spcBef>
                        <a:spcAft>
                          <a:spcPts val="0"/>
                        </a:spcAft>
                      </a:pPr>
                      <a:r>
                        <a:rPr lang="en-US" sz="16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Right side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5638800" y="2209800"/>
            <a:ext cx="1566454" cy="400110"/>
          </a:xfrm>
          <a:prstGeom prst="rect">
            <a:avLst/>
          </a:prstGeom>
          <a:noFill/>
        </p:spPr>
        <p:txBody>
          <a:bodyPr wrap="none" rtlCol="0">
            <a:spAutoFit/>
          </a:bodyPr>
          <a:lstStyle/>
          <a:p>
            <a:pPr algn="just"/>
            <a:r>
              <a:rPr lang="en-US" sz="2000" b="1" dirty="0" smtClean="0">
                <a:solidFill>
                  <a:schemeClr val="accent6"/>
                </a:solidFill>
              </a:rPr>
              <a:t>Deflections</a:t>
            </a:r>
            <a:endParaRPr lang="en-US" sz="2000" b="1" dirty="0">
              <a:solidFill>
                <a:schemeClr val="accent6"/>
              </a:solidFill>
            </a:endParaRPr>
          </a:p>
        </p:txBody>
      </p:sp>
    </p:spTree>
    <p:extLst>
      <p:ext uri="{BB962C8B-B14F-4D97-AF65-F5344CB8AC3E}">
        <p14:creationId xmlns:p14="http://schemas.microsoft.com/office/powerpoint/2010/main" val="2581767051"/>
      </p:ext>
    </p:extLst>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85811"/>
            <a:ext cx="8229600" cy="1143000"/>
          </a:xfrm>
        </p:spPr>
        <p:txBody>
          <a:bodyPr/>
          <a:lstStyle/>
          <a:p>
            <a:r>
              <a:rPr lang="en-US" dirty="0" smtClean="0"/>
              <a:t/>
            </a:r>
            <a:br>
              <a:rPr lang="en-US" dirty="0" smtClean="0"/>
            </a:br>
            <a:r>
              <a:rPr lang="en-US" dirty="0" smtClean="0"/>
              <a:t>Full And Free Movement</a:t>
            </a:r>
            <a:endParaRPr lang="en-US" dirty="0"/>
          </a:p>
        </p:txBody>
      </p:sp>
      <p:sp>
        <p:nvSpPr>
          <p:cNvPr id="4" name="Slide Number Placeholder 3"/>
          <p:cNvSpPr>
            <a:spLocks noGrp="1"/>
          </p:cNvSpPr>
          <p:nvPr>
            <p:ph type="sldNum" sz="quarter" idx="12"/>
          </p:nvPr>
        </p:nvSpPr>
        <p:spPr>
          <a:xfrm>
            <a:off x="8502208" y="0"/>
            <a:ext cx="609600" cy="365125"/>
          </a:xfrm>
        </p:spPr>
        <p:txBody>
          <a:bodyPr/>
          <a:lstStyle/>
          <a:p>
            <a:pPr>
              <a:defRPr/>
            </a:pPr>
            <a:fld id="{405EB6EE-F466-486D-B6CE-7B220C27B9B7}" type="slidenum">
              <a:rPr lang="en-US" smtClean="0">
                <a:solidFill>
                  <a:prstClr val="white">
                    <a:tint val="75000"/>
                  </a:prstClr>
                </a:solidFill>
              </a:rPr>
              <a:pPr>
                <a:defRPr/>
              </a:pPr>
              <a:t>17</a:t>
            </a:fld>
            <a:endParaRPr lang="en-US" dirty="0">
              <a:solidFill>
                <a:prstClr val="white">
                  <a:tint val="75000"/>
                </a:prstClr>
              </a:solidFill>
            </a:endParaRPr>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val="0"/>
              </a:ext>
            </a:extLst>
          </a:blip>
          <a:srcRect l="-168" b="5717"/>
          <a:stretch/>
        </p:blipFill>
        <p:spPr>
          <a:xfrm>
            <a:off x="601852" y="1599724"/>
            <a:ext cx="8063642" cy="4267200"/>
          </a:xfrm>
          <a:prstGeom prst="rect">
            <a:avLst/>
          </a:prstGeom>
        </p:spPr>
      </p:pic>
      <p:sp>
        <p:nvSpPr>
          <p:cNvPr id="6" name="Rectangle 5"/>
          <p:cNvSpPr/>
          <p:nvPr/>
        </p:nvSpPr>
        <p:spPr>
          <a:xfrm>
            <a:off x="3871612" y="1103689"/>
            <a:ext cx="2729746" cy="461665"/>
          </a:xfrm>
          <a:prstGeom prst="rect">
            <a:avLst/>
          </a:prstGeom>
        </p:spPr>
        <p:txBody>
          <a:bodyPr wrap="square">
            <a:spAutoFit/>
          </a:bodyPr>
          <a:lstStyle/>
          <a:p>
            <a:pPr algn="ctr">
              <a:spcAft>
                <a:spcPts val="1800"/>
              </a:spcAft>
            </a:pPr>
            <a:r>
              <a:rPr lang="en-US"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Neutral </a:t>
            </a:r>
            <a:r>
              <a:rPr lang="en-US" sz="2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position</a:t>
            </a:r>
            <a:endPar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319" b="5015"/>
          <a:stretch/>
        </p:blipFill>
        <p:spPr bwMode="auto">
          <a:xfrm>
            <a:off x="597515" y="1669979"/>
            <a:ext cx="8075675" cy="42990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51142" y="1065675"/>
            <a:ext cx="3207929" cy="461665"/>
          </a:xfrm>
          <a:prstGeom prst="rect">
            <a:avLst/>
          </a:prstGeom>
          <a:noFill/>
        </p:spPr>
        <p:txBody>
          <a:bodyPr wrap="none" rtlCol="0">
            <a:spAutoFit/>
          </a:bodyPr>
          <a:lstStyle/>
          <a:p>
            <a:r>
              <a:rPr lang="en-US" sz="2400" b="1" dirty="0" smtClean="0">
                <a:solidFill>
                  <a:schemeClr val="bg1"/>
                </a:solidFill>
              </a:rPr>
              <a:t>Right side deflection</a:t>
            </a:r>
            <a:endParaRPr lang="en-US" sz="2400" b="1" dirty="0">
              <a:solidFill>
                <a:schemeClr val="bg1"/>
              </a:solidFill>
            </a:endParaRPr>
          </a:p>
        </p:txBody>
      </p:sp>
      <p:pic>
        <p:nvPicPr>
          <p:cNvPr id="11" name="Picture 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2" b="4783"/>
          <a:stretch/>
        </p:blipFill>
        <p:spPr bwMode="auto">
          <a:xfrm>
            <a:off x="601852" y="1578577"/>
            <a:ext cx="8031528" cy="4309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51142" y="1066769"/>
            <a:ext cx="2970685" cy="461665"/>
          </a:xfrm>
          <a:prstGeom prst="rect">
            <a:avLst/>
          </a:prstGeom>
          <a:noFill/>
        </p:spPr>
        <p:txBody>
          <a:bodyPr wrap="none" rtlCol="0">
            <a:spAutoFit/>
          </a:bodyPr>
          <a:lstStyle/>
          <a:p>
            <a:r>
              <a:rPr lang="en-US" altLang="en-US" sz="2400" b="1" dirty="0" bmk="_Toc410123471">
                <a:solidFill>
                  <a:schemeClr val="bg1"/>
                </a:solidFill>
                <a:latin typeface="Arial" panose="020B0604020202020204" pitchFamily="34" charset="0"/>
                <a:ea typeface="Calibri" panose="020F0502020204030204" pitchFamily="34" charset="0"/>
                <a:cs typeface="Arial" panose="020B0604020202020204" pitchFamily="34" charset="0"/>
              </a:rPr>
              <a:t>Forward Deflection</a:t>
            </a:r>
            <a:endParaRPr lang="en-US" sz="2400" b="1" dirty="0">
              <a:solidFill>
                <a:schemeClr val="bg1"/>
              </a:solidFill>
            </a:endParaRPr>
          </a:p>
        </p:txBody>
      </p:sp>
      <p:pic>
        <p:nvPicPr>
          <p:cNvPr id="12" name="Picture 18"/>
          <p:cNvPicPr>
            <a:picLocks noChangeAspect="1" noChangeArrowheads="1"/>
          </p:cNvPicPr>
          <p:nvPr/>
        </p:nvPicPr>
        <p:blipFill rotWithShape="1">
          <a:blip r:embed="rId6">
            <a:extLst>
              <a:ext uri="{28A0092B-C50C-407E-A947-70E740481C1C}">
                <a14:useLocalDpi xmlns:a14="http://schemas.microsoft.com/office/drawing/2010/main" val="0"/>
              </a:ext>
            </a:extLst>
          </a:blip>
          <a:srcRect l="-1263" r="1" b="4729"/>
          <a:stretch/>
        </p:blipFill>
        <p:spPr bwMode="auto">
          <a:xfrm>
            <a:off x="513928" y="1571682"/>
            <a:ext cx="8159687" cy="43590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92723" y="1070886"/>
            <a:ext cx="3055645" cy="461665"/>
          </a:xfrm>
          <a:prstGeom prst="rect">
            <a:avLst/>
          </a:prstGeom>
          <a:noFill/>
        </p:spPr>
        <p:txBody>
          <a:bodyPr wrap="none" rtlCol="0">
            <a:spAutoFit/>
          </a:bodyPr>
          <a:lstStyle/>
          <a:p>
            <a:r>
              <a:rPr lang="en-US" altLang="en-US" sz="2400" b="1" dirty="0" bmk="_Toc410123472">
                <a:solidFill>
                  <a:schemeClr val="bg1"/>
                </a:solidFill>
                <a:latin typeface="Arial" panose="020B0604020202020204" pitchFamily="34" charset="0"/>
                <a:ea typeface="Calibri" panose="020F0502020204030204" pitchFamily="34" charset="0"/>
                <a:cs typeface="Arial" panose="020B0604020202020204" pitchFamily="34" charset="0"/>
              </a:rPr>
              <a:t>Left Side Deflection</a:t>
            </a:r>
            <a:endParaRPr lang="en-US" sz="2400" dirty="0">
              <a:solidFill>
                <a:schemeClr val="bg1"/>
              </a:solidFill>
            </a:endParaRPr>
          </a:p>
        </p:txBody>
      </p:sp>
      <p:pic>
        <p:nvPicPr>
          <p:cNvPr id="14" name="Picture 35"/>
          <p:cNvPicPr>
            <a:picLocks noChangeAspect="1" noChangeArrowheads="1"/>
          </p:cNvPicPr>
          <p:nvPr/>
        </p:nvPicPr>
        <p:blipFill rotWithShape="1">
          <a:blip r:embed="rId7">
            <a:extLst>
              <a:ext uri="{28A0092B-C50C-407E-A947-70E740481C1C}">
                <a14:useLocalDpi xmlns:a14="http://schemas.microsoft.com/office/drawing/2010/main" val="0"/>
              </a:ext>
            </a:extLst>
          </a:blip>
          <a:srcRect l="-1515" r="-1" b="5799"/>
          <a:stretch/>
        </p:blipFill>
        <p:spPr bwMode="auto">
          <a:xfrm>
            <a:off x="499241" y="1589445"/>
            <a:ext cx="8173949" cy="43146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783655" y="1068057"/>
            <a:ext cx="2494594" cy="461665"/>
          </a:xfrm>
          <a:prstGeom prst="rect">
            <a:avLst/>
          </a:prstGeom>
          <a:noFill/>
        </p:spPr>
        <p:txBody>
          <a:bodyPr wrap="none" rtlCol="0">
            <a:spAutoFit/>
          </a:bodyPr>
          <a:lstStyle/>
          <a:p>
            <a:r>
              <a:rPr lang="en-US" altLang="en-US" sz="2400" b="1" dirty="0" bmk="_Toc410123473">
                <a:solidFill>
                  <a:schemeClr val="bg1"/>
                </a:solidFill>
                <a:latin typeface="Arial" panose="020B0604020202020204" pitchFamily="34" charset="0"/>
                <a:ea typeface="Calibri" panose="020F0502020204030204" pitchFamily="34" charset="0"/>
                <a:cs typeface="Arial" panose="020B0604020202020204" pitchFamily="34" charset="0"/>
              </a:rPr>
              <a:t>Back Deflection</a:t>
            </a:r>
            <a:endParaRPr lang="en-US" sz="240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61705576"/>
              </p:ext>
            </p:extLst>
          </p:nvPr>
        </p:nvGraphicFramePr>
        <p:xfrm>
          <a:off x="2832742" y="2274426"/>
          <a:ext cx="5638800" cy="3362797"/>
        </p:xfrm>
        <a:graphic>
          <a:graphicData uri="http://schemas.openxmlformats.org/drawingml/2006/table">
            <a:tbl>
              <a:tblPr/>
              <a:tblGrid>
                <a:gridCol w="2648197"/>
                <a:gridCol w="1671219"/>
                <a:gridCol w="1319384"/>
              </a:tblGrid>
              <a:tr h="619597">
                <a:tc>
                  <a:txBody>
                    <a:bodyPr/>
                    <a:lstStyle/>
                    <a:p>
                      <a:pPr marL="0" marR="0" algn="ctr">
                        <a:lnSpc>
                          <a:spcPct val="200000"/>
                        </a:lnSpc>
                        <a:spcBef>
                          <a:spcPts val="0"/>
                        </a:spcBef>
                        <a:spcAft>
                          <a:spcPts val="0"/>
                        </a:spcAft>
                      </a:pPr>
                      <a:r>
                        <a:rPr lang="en-US" sz="18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RULA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16">
                <a:tc>
                  <a:txBody>
                    <a:bodyPr/>
                    <a:lstStyle/>
                    <a:p>
                      <a:pPr marL="0" marR="0" algn="just">
                        <a:lnSpc>
                          <a:spcPct val="200000"/>
                        </a:lnSpc>
                        <a:spcBef>
                          <a:spcPts val="0"/>
                        </a:spcBef>
                        <a:spcAft>
                          <a:spcPts val="0"/>
                        </a:spcAft>
                      </a:pPr>
                      <a:r>
                        <a:rPr lang="en-US" sz="18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Neutral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a:t>
                      </a:r>
                      <a:endPar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ED7D3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16">
                <a:tc>
                  <a:txBody>
                    <a:bodyPr/>
                    <a:lstStyle/>
                    <a:p>
                      <a:pPr marL="0" marR="0" algn="just">
                        <a:lnSpc>
                          <a:spcPct val="200000"/>
                        </a:lnSpc>
                        <a:spcBef>
                          <a:spcPts val="0"/>
                        </a:spcBef>
                        <a:spcAft>
                          <a:spcPts val="0"/>
                        </a:spcAft>
                      </a:pPr>
                      <a:r>
                        <a:rPr lang="en-US" sz="18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Right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a:t>
                      </a:r>
                      <a:endPar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16">
                <a:tc>
                  <a:txBody>
                    <a:bodyPr/>
                    <a:lstStyle/>
                    <a:p>
                      <a:pPr marL="0" marR="0" algn="just">
                        <a:lnSpc>
                          <a:spcPct val="200000"/>
                        </a:lnSpc>
                        <a:spcBef>
                          <a:spcPts val="0"/>
                        </a:spcBef>
                        <a:spcAft>
                          <a:spcPts val="0"/>
                        </a:spcAft>
                      </a:pPr>
                      <a:r>
                        <a:rPr lang="en-US" sz="18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Forward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16">
                <a:tc>
                  <a:txBody>
                    <a:bodyPr/>
                    <a:lstStyle/>
                    <a:p>
                      <a:pPr marL="0" marR="0" algn="just">
                        <a:lnSpc>
                          <a:spcPct val="200000"/>
                        </a:lnSpc>
                        <a:spcBef>
                          <a:spcPts val="0"/>
                        </a:spcBef>
                        <a:spcAft>
                          <a:spcPts val="0"/>
                        </a:spcAft>
                      </a:pPr>
                      <a:r>
                        <a:rPr lang="en-US" sz="18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Left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16">
                <a:tc>
                  <a:txBody>
                    <a:bodyPr/>
                    <a:lstStyle/>
                    <a:p>
                      <a:pPr marL="0" marR="0" algn="just">
                        <a:lnSpc>
                          <a:spcPct val="200000"/>
                        </a:lnSpc>
                        <a:spcBef>
                          <a:spcPts val="0"/>
                        </a:spcBef>
                        <a:spcAft>
                          <a:spcPts val="0"/>
                        </a:spcAft>
                      </a:pPr>
                      <a:r>
                        <a:rPr lang="en-US" sz="18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Back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a:t>
                      </a:r>
                      <a:endPar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ounded Rectangle 16"/>
          <p:cNvSpPr/>
          <p:nvPr/>
        </p:nvSpPr>
        <p:spPr>
          <a:xfrm>
            <a:off x="7588247" y="3015771"/>
            <a:ext cx="371475" cy="160338"/>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ounded Rectangle 17"/>
          <p:cNvSpPr/>
          <p:nvPr/>
        </p:nvSpPr>
        <p:spPr>
          <a:xfrm>
            <a:off x="7588247" y="3587571"/>
            <a:ext cx="371475" cy="158750"/>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ounded Rectangle 18"/>
          <p:cNvSpPr/>
          <p:nvPr/>
        </p:nvSpPr>
        <p:spPr>
          <a:xfrm>
            <a:off x="7588247" y="4157783"/>
            <a:ext cx="371475" cy="158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ounded Rectangle 19"/>
          <p:cNvSpPr/>
          <p:nvPr/>
        </p:nvSpPr>
        <p:spPr>
          <a:xfrm>
            <a:off x="7588247" y="4648620"/>
            <a:ext cx="371475" cy="158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ounded Rectangle 20"/>
          <p:cNvSpPr/>
          <p:nvPr/>
        </p:nvSpPr>
        <p:spPr>
          <a:xfrm>
            <a:off x="7588247" y="5149602"/>
            <a:ext cx="371475" cy="158750"/>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ounded Rectangle 9"/>
          <p:cNvSpPr/>
          <p:nvPr/>
        </p:nvSpPr>
        <p:spPr>
          <a:xfrm>
            <a:off x="0" y="6331969"/>
            <a:ext cx="1519257" cy="52603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GTA</a:t>
            </a:r>
          </a:p>
          <a:p>
            <a:pPr algn="ctr"/>
            <a:r>
              <a:rPr lang="en-US" dirty="0" smtClean="0">
                <a:solidFill>
                  <a:srgbClr val="FF0000"/>
                </a:solidFill>
              </a:rPr>
              <a:t> Center stick </a:t>
            </a:r>
            <a:endParaRPr lang="en-US" dirty="0">
              <a:solidFill>
                <a:srgbClr val="FF0000"/>
              </a:solidFill>
            </a:endParaRPr>
          </a:p>
        </p:txBody>
      </p:sp>
      <p:sp>
        <p:nvSpPr>
          <p:cNvPr id="22" name="Rounded Rectangle 21"/>
          <p:cNvSpPr/>
          <p:nvPr/>
        </p:nvSpPr>
        <p:spPr>
          <a:xfrm>
            <a:off x="1524000" y="6331969"/>
            <a:ext cx="1524000" cy="526533"/>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Intermittent posture</a:t>
            </a:r>
            <a:endParaRPr lang="en-US" dirty="0">
              <a:solidFill>
                <a:srgbClr val="FF0000"/>
              </a:solidFill>
            </a:endParaRPr>
          </a:p>
        </p:txBody>
      </p:sp>
      <p:sp>
        <p:nvSpPr>
          <p:cNvPr id="23" name="Rounded Rectangle 22"/>
          <p:cNvSpPr/>
          <p:nvPr/>
        </p:nvSpPr>
        <p:spPr>
          <a:xfrm>
            <a:off x="3029803" y="633196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Repeated posture</a:t>
            </a:r>
            <a:endParaRPr lang="en-US" dirty="0">
              <a:solidFill>
                <a:schemeClr val="bg1"/>
              </a:solidFill>
            </a:endParaRPr>
          </a:p>
        </p:txBody>
      </p:sp>
      <p:sp>
        <p:nvSpPr>
          <p:cNvPr id="24" name="Rounded Rectangle 23"/>
          <p:cNvSpPr/>
          <p:nvPr/>
        </p:nvSpPr>
        <p:spPr>
          <a:xfrm>
            <a:off x="4558546" y="633196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GTA</a:t>
            </a:r>
          </a:p>
          <a:p>
            <a:pPr algn="ctr"/>
            <a:r>
              <a:rPr lang="en-US" dirty="0" smtClean="0">
                <a:solidFill>
                  <a:schemeClr val="bg1"/>
                </a:solidFill>
              </a:rPr>
              <a:t> side stick </a:t>
            </a:r>
            <a:endParaRPr lang="en-US" dirty="0">
              <a:solidFill>
                <a:schemeClr val="bg1"/>
              </a:solidFill>
            </a:endParaRPr>
          </a:p>
        </p:txBody>
      </p:sp>
      <p:sp>
        <p:nvSpPr>
          <p:cNvPr id="25" name="Rounded Rectangle 24"/>
          <p:cNvSpPr/>
          <p:nvPr/>
        </p:nvSpPr>
        <p:spPr>
          <a:xfrm>
            <a:off x="6082546" y="633610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Intermittent posture </a:t>
            </a:r>
            <a:endParaRPr lang="en-US" dirty="0">
              <a:solidFill>
                <a:schemeClr val="bg1"/>
              </a:solidFill>
            </a:endParaRPr>
          </a:p>
        </p:txBody>
      </p:sp>
      <p:sp>
        <p:nvSpPr>
          <p:cNvPr id="26" name="Rounded Rectangle 25"/>
          <p:cNvSpPr/>
          <p:nvPr/>
        </p:nvSpPr>
        <p:spPr>
          <a:xfrm>
            <a:off x="7606546" y="6322412"/>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Repeated posture</a:t>
            </a:r>
            <a:endParaRPr lang="en-US" dirty="0">
              <a:solidFill>
                <a:schemeClr val="bg1"/>
              </a:solidFill>
            </a:endParaRPr>
          </a:p>
        </p:txBody>
      </p:sp>
      <p:sp>
        <p:nvSpPr>
          <p:cNvPr id="9" name="Rectangle 8"/>
          <p:cNvSpPr/>
          <p:nvPr/>
        </p:nvSpPr>
        <p:spPr>
          <a:xfrm>
            <a:off x="6705600" y="4391733"/>
            <a:ext cx="882647" cy="19882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4316533"/>
            <a:ext cx="882647" cy="17461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47433" y="4312076"/>
            <a:ext cx="1148768" cy="17906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06576" y="4276102"/>
            <a:ext cx="990601" cy="22712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663712" y="4331146"/>
            <a:ext cx="1074377" cy="25940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6884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500" fill="hold"/>
                                        <p:tgtEl>
                                          <p:spTgt spid="5"/>
                                        </p:tgtEl>
                                      </p:cBhvr>
                                      <p:by x="25000" y="25000"/>
                                    </p:animScale>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0469 -0.01713 L -0.34167 -0.2743 L -0.34167 -0.27407 " pathEditMode="relative" rAng="0" ptsTypes="AAA">
                                      <p:cBhvr>
                                        <p:cTn id="27" dur="2000" fill="hold"/>
                                        <p:tgtEl>
                                          <p:spTgt spid="5"/>
                                        </p:tgtEl>
                                        <p:attrNameLst>
                                          <p:attrName>ppt_x</p:attrName>
                                          <p:attrName>ppt_y</p:attrName>
                                        </p:attrNameLst>
                                      </p:cBhvr>
                                      <p:rCtr x="-17326" y="-1287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nodeType="clickEffect">
                                  <p:stCondLst>
                                    <p:cond delay="0"/>
                                  </p:stCondLst>
                                  <p:childTnLst>
                                    <p:animScale>
                                      <p:cBhvr>
                                        <p:cTn id="48" dur="500" fill="hold"/>
                                        <p:tgtEl>
                                          <p:spTgt spid="7"/>
                                        </p:tgtEl>
                                      </p:cBhvr>
                                      <p:by x="25000" y="25000"/>
                                    </p:animScale>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8.33333E-7 0.00417 L -0.34288 -0.13634 L -0.34288 -0.13611 " pathEditMode="relative" rAng="0" ptsTypes="AAA">
                                      <p:cBhvr>
                                        <p:cTn id="52" dur="2000" fill="hold"/>
                                        <p:tgtEl>
                                          <p:spTgt spid="7"/>
                                        </p:tgtEl>
                                        <p:attrNameLst>
                                          <p:attrName>ppt_x</p:attrName>
                                          <p:attrName>ppt_y</p:attrName>
                                        </p:attrNameLst>
                                      </p:cBhvr>
                                      <p:rCtr x="-17153" y="-7037"/>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nodeType="clickEffect">
                                  <p:stCondLst>
                                    <p:cond delay="0"/>
                                  </p:stCondLst>
                                  <p:childTnLst>
                                    <p:animScale>
                                      <p:cBhvr>
                                        <p:cTn id="73" dur="500" fill="hold"/>
                                        <p:tgtEl>
                                          <p:spTgt spid="11"/>
                                        </p:tgtEl>
                                      </p:cBhvr>
                                      <p:by x="25000" y="25000"/>
                                    </p:animScale>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00035 0.04306 L -0.34132 -0.00139 " pathEditMode="relative" rAng="0" ptsTypes="AA">
                                      <p:cBhvr>
                                        <p:cTn id="77" dur="2000" fill="hold"/>
                                        <p:tgtEl>
                                          <p:spTgt spid="11"/>
                                        </p:tgtEl>
                                        <p:attrNameLst>
                                          <p:attrName>ppt_x</p:attrName>
                                          <p:attrName>ppt_y</p:attrName>
                                        </p:attrNameLst>
                                      </p:cBhvr>
                                      <p:rCtr x="-17083" y="-2222"/>
                                    </p:animMotion>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arn(inVertical)">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2" nodeType="clickEffect">
                                  <p:stCondLst>
                                    <p:cond delay="0"/>
                                  </p:stCondLst>
                                  <p:childTnLst>
                                    <p:set>
                                      <p:cBhvr>
                                        <p:cTn id="92" dur="1" fill="hold">
                                          <p:stCondLst>
                                            <p:cond delay="0"/>
                                          </p:stCondLst>
                                        </p:cTn>
                                        <p:tgtEl>
                                          <p:spTgt spid="1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6" presetClass="emph" presetSubtype="0" fill="hold" nodeType="clickEffect">
                                  <p:stCondLst>
                                    <p:cond delay="0"/>
                                  </p:stCondLst>
                                  <p:childTnLst>
                                    <p:animScale>
                                      <p:cBhvr>
                                        <p:cTn id="98" dur="500" fill="hold"/>
                                        <p:tgtEl>
                                          <p:spTgt spid="12"/>
                                        </p:tgtEl>
                                      </p:cBhvr>
                                      <p:by x="25000" y="25000"/>
                                    </p:animScale>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nodeType="clickEffect">
                                  <p:stCondLst>
                                    <p:cond delay="0"/>
                                  </p:stCondLst>
                                  <p:childTnLst>
                                    <p:animMotion origin="layout" path="M -0.01632 0.06875 L -0.3434 0.14931 " pathEditMode="relative" rAng="0" ptsTypes="AA">
                                      <p:cBhvr>
                                        <p:cTn id="102" dur="2000" fill="hold"/>
                                        <p:tgtEl>
                                          <p:spTgt spid="12"/>
                                        </p:tgtEl>
                                        <p:attrNameLst>
                                          <p:attrName>ppt_x</p:attrName>
                                          <p:attrName>ppt_y</p:attrName>
                                        </p:attrNameLst>
                                      </p:cBhvr>
                                      <p:rCtr x="-16354" y="4028"/>
                                    </p:animMotion>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barn(inVertical)">
                                      <p:cBhvr>
                                        <p:cTn id="113" dur="500"/>
                                        <p:tgtEl>
                                          <p:spTgt spid="9"/>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5"/>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9"/>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6" presetClass="emph" presetSubtype="0" fill="hold" nodeType="clickEffect">
                                  <p:stCondLst>
                                    <p:cond delay="0"/>
                                  </p:stCondLst>
                                  <p:childTnLst>
                                    <p:animScale>
                                      <p:cBhvr>
                                        <p:cTn id="123" dur="500" fill="hold"/>
                                        <p:tgtEl>
                                          <p:spTgt spid="14"/>
                                        </p:tgtEl>
                                      </p:cBhvr>
                                      <p:by x="25000" y="25000"/>
                                    </p:animScale>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0.00781 0.07314 L -0.34531 0.28703 " pathEditMode="relative" rAng="0" ptsTypes="AA">
                                      <p:cBhvr>
                                        <p:cTn id="127" dur="2000" fill="hold"/>
                                        <p:tgtEl>
                                          <p:spTgt spid="14"/>
                                        </p:tgtEl>
                                        <p:attrNameLst>
                                          <p:attrName>ppt_x</p:attrName>
                                          <p:attrName>ppt_y</p:attrName>
                                        </p:attrNameLst>
                                      </p:cBhvr>
                                      <p:rCtr x="-16875" y="10694"/>
                                    </p:animMotion>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16"/>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7"/>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9"/>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20"/>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3" grpId="0"/>
      <p:bldP spid="3" grpId="1"/>
      <p:bldP spid="13" grpId="0"/>
      <p:bldP spid="13" grpId="2"/>
      <p:bldP spid="15" grpId="0"/>
      <p:bldP spid="15" grpId="1"/>
      <p:bldP spid="17" grpId="0" animBg="1"/>
      <p:bldP spid="18" grpId="0" animBg="1"/>
      <p:bldP spid="19" grpId="0" animBg="1"/>
      <p:bldP spid="20" grpId="0" animBg="1"/>
      <p:bldP spid="21" grpId="0" animBg="1"/>
      <p:bldP spid="9" grpId="0" animBg="1"/>
      <p:bldP spid="9"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And Free Movement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490611"/>
              </p:ext>
            </p:extLst>
          </p:nvPr>
        </p:nvGraphicFramePr>
        <p:xfrm>
          <a:off x="2057402" y="1756515"/>
          <a:ext cx="4800597" cy="3718560"/>
        </p:xfrm>
        <a:graphic>
          <a:graphicData uri="http://schemas.openxmlformats.org/drawingml/2006/table">
            <a:tbl>
              <a:tblPr/>
              <a:tblGrid>
                <a:gridCol w="2469934"/>
                <a:gridCol w="1177258"/>
                <a:gridCol w="1153405"/>
              </a:tblGrid>
              <a:tr h="533991">
                <a:tc>
                  <a:txBody>
                    <a:bodyPr/>
                    <a:lstStyle/>
                    <a:p>
                      <a:pPr marL="0" marR="0" algn="just">
                        <a:lnSpc>
                          <a:spcPct val="200000"/>
                        </a:lnSpc>
                        <a:spcBef>
                          <a:spcPts val="0"/>
                        </a:spcBef>
                        <a:spcAft>
                          <a:spcPts val="0"/>
                        </a:spcAft>
                      </a:pPr>
                      <a:r>
                        <a:rPr lang="en-US" sz="1600" b="1">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Position of the control 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6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RULA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6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991">
                <a:tc>
                  <a:txBody>
                    <a:bodyPr/>
                    <a:lstStyle/>
                    <a:p>
                      <a:pPr marL="0" marR="0" algn="just">
                        <a:lnSpc>
                          <a:spcPct val="200000"/>
                        </a:lnSpc>
                        <a:spcBef>
                          <a:spcPts val="0"/>
                        </a:spcBef>
                        <a:spcAft>
                          <a:spcPts val="0"/>
                        </a:spcAft>
                      </a:pPr>
                      <a:r>
                        <a:rPr lang="en-US" sz="1600" b="1">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Neutral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991">
                <a:tc>
                  <a:txBody>
                    <a:bodyPr/>
                    <a:lstStyle/>
                    <a:p>
                      <a:pPr marL="0" marR="0" algn="just">
                        <a:lnSpc>
                          <a:spcPct val="200000"/>
                        </a:lnSpc>
                        <a:spcBef>
                          <a:spcPts val="0"/>
                        </a:spcBef>
                        <a:spcAft>
                          <a:spcPts val="0"/>
                        </a:spcAft>
                      </a:pPr>
                      <a:r>
                        <a:rPr lang="en-US" sz="1600" b="1">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Left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991">
                <a:tc>
                  <a:txBody>
                    <a:bodyPr/>
                    <a:lstStyle/>
                    <a:p>
                      <a:pPr marL="0" marR="0" algn="just">
                        <a:lnSpc>
                          <a:spcPct val="200000"/>
                        </a:lnSpc>
                        <a:spcBef>
                          <a:spcPts val="0"/>
                        </a:spcBef>
                        <a:spcAft>
                          <a:spcPts val="0"/>
                        </a:spcAft>
                      </a:pPr>
                      <a:r>
                        <a:rPr lang="en-US" sz="1600" b="1">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Forward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991">
                <a:tc>
                  <a:txBody>
                    <a:bodyPr/>
                    <a:lstStyle/>
                    <a:p>
                      <a:pPr marL="0" marR="0" algn="just">
                        <a:lnSpc>
                          <a:spcPct val="200000"/>
                        </a:lnSpc>
                        <a:spcBef>
                          <a:spcPts val="0"/>
                        </a:spcBef>
                        <a:spcAft>
                          <a:spcPts val="0"/>
                        </a:spcAft>
                      </a:pPr>
                      <a:r>
                        <a:rPr lang="en-US" sz="1600" b="1">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Right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991">
                <a:tc>
                  <a:txBody>
                    <a:bodyPr/>
                    <a:lstStyle/>
                    <a:p>
                      <a:pPr marL="0" marR="0" algn="just">
                        <a:lnSpc>
                          <a:spcPct val="200000"/>
                        </a:lnSpc>
                        <a:spcBef>
                          <a:spcPts val="0"/>
                        </a:spcBef>
                        <a:spcAft>
                          <a:spcPts val="0"/>
                        </a:spcAft>
                      </a:pPr>
                      <a:r>
                        <a:rPr lang="en-US" sz="16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Back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18</a:t>
            </a:fld>
            <a:endParaRPr lang="en-US" dirty="0">
              <a:solidFill>
                <a:prstClr val="white">
                  <a:tint val="75000"/>
                </a:prstClr>
              </a:solidFill>
            </a:endParaRPr>
          </a:p>
        </p:txBody>
      </p:sp>
      <p:sp>
        <p:nvSpPr>
          <p:cNvPr id="6" name="Rounded Rectangle 5"/>
          <p:cNvSpPr/>
          <p:nvPr/>
        </p:nvSpPr>
        <p:spPr>
          <a:xfrm>
            <a:off x="6019800" y="2870465"/>
            <a:ext cx="373062" cy="158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ounded Rectangle 6"/>
          <p:cNvSpPr/>
          <p:nvPr/>
        </p:nvSpPr>
        <p:spPr>
          <a:xfrm>
            <a:off x="6024825" y="3365949"/>
            <a:ext cx="371475" cy="158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6024825" y="3890169"/>
            <a:ext cx="371475" cy="160337"/>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6014507" y="4405313"/>
            <a:ext cx="373063" cy="158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ed Rectangle 9"/>
          <p:cNvSpPr/>
          <p:nvPr/>
        </p:nvSpPr>
        <p:spPr>
          <a:xfrm>
            <a:off x="6014507" y="4951413"/>
            <a:ext cx="371475" cy="1603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0" y="6331969"/>
            <a:ext cx="1519257" cy="52603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GTA</a:t>
            </a:r>
          </a:p>
          <a:p>
            <a:pPr algn="ctr"/>
            <a:r>
              <a:rPr lang="en-US" dirty="0" smtClean="0">
                <a:solidFill>
                  <a:srgbClr val="FF0000"/>
                </a:solidFill>
              </a:rPr>
              <a:t> Center stick </a:t>
            </a:r>
            <a:endParaRPr lang="en-US" dirty="0">
              <a:solidFill>
                <a:srgbClr val="FF0000"/>
              </a:solidFill>
            </a:endParaRPr>
          </a:p>
        </p:txBody>
      </p:sp>
      <p:sp>
        <p:nvSpPr>
          <p:cNvPr id="12" name="Rounded Rectangle 11"/>
          <p:cNvSpPr/>
          <p:nvPr/>
        </p:nvSpPr>
        <p:spPr>
          <a:xfrm>
            <a:off x="1524000" y="6331969"/>
            <a:ext cx="1524000" cy="526533"/>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Intermittent posture</a:t>
            </a:r>
            <a:endParaRPr lang="en-US" dirty="0">
              <a:solidFill>
                <a:schemeClr val="bg1"/>
              </a:solidFill>
            </a:endParaRPr>
          </a:p>
        </p:txBody>
      </p:sp>
      <p:sp>
        <p:nvSpPr>
          <p:cNvPr id="13" name="Rounded Rectangle 12"/>
          <p:cNvSpPr/>
          <p:nvPr/>
        </p:nvSpPr>
        <p:spPr>
          <a:xfrm>
            <a:off x="3029803" y="633196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Repeated posture</a:t>
            </a:r>
            <a:endParaRPr lang="en-US" dirty="0">
              <a:solidFill>
                <a:srgbClr val="FF0000"/>
              </a:solidFill>
            </a:endParaRPr>
          </a:p>
        </p:txBody>
      </p:sp>
      <p:sp>
        <p:nvSpPr>
          <p:cNvPr id="14" name="Rounded Rectangle 13"/>
          <p:cNvSpPr/>
          <p:nvPr/>
        </p:nvSpPr>
        <p:spPr>
          <a:xfrm>
            <a:off x="4558546" y="633196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GTA</a:t>
            </a:r>
          </a:p>
          <a:p>
            <a:pPr algn="ctr"/>
            <a:r>
              <a:rPr lang="en-US" dirty="0" smtClean="0">
                <a:solidFill>
                  <a:schemeClr val="bg1"/>
                </a:solidFill>
              </a:rPr>
              <a:t>side stick </a:t>
            </a:r>
            <a:endParaRPr lang="en-US" dirty="0">
              <a:solidFill>
                <a:schemeClr val="bg1"/>
              </a:solidFill>
            </a:endParaRPr>
          </a:p>
        </p:txBody>
      </p:sp>
      <p:sp>
        <p:nvSpPr>
          <p:cNvPr id="15" name="Rounded Rectangle 14"/>
          <p:cNvSpPr/>
          <p:nvPr/>
        </p:nvSpPr>
        <p:spPr>
          <a:xfrm>
            <a:off x="6082546" y="633610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Intermittent posture </a:t>
            </a:r>
            <a:endParaRPr lang="en-US" dirty="0">
              <a:solidFill>
                <a:schemeClr val="bg1"/>
              </a:solidFill>
            </a:endParaRPr>
          </a:p>
        </p:txBody>
      </p:sp>
      <p:sp>
        <p:nvSpPr>
          <p:cNvPr id="16" name="Rounded Rectangle 15"/>
          <p:cNvSpPr/>
          <p:nvPr/>
        </p:nvSpPr>
        <p:spPr>
          <a:xfrm>
            <a:off x="7620000" y="634431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Repeated posture</a:t>
            </a:r>
            <a:endParaRPr lang="en-US" dirty="0">
              <a:solidFill>
                <a:schemeClr val="bg1"/>
              </a:solidFill>
            </a:endParaRPr>
          </a:p>
        </p:txBody>
      </p:sp>
    </p:spTree>
    <p:extLst>
      <p:ext uri="{BB962C8B-B14F-4D97-AF65-F5344CB8AC3E}">
        <p14:creationId xmlns:p14="http://schemas.microsoft.com/office/powerpoint/2010/main" val="2373844019"/>
      </p:ext>
    </p:extLst>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And Free Movement </a:t>
            </a:r>
            <a:endParaRPr lang="en-US" dirty="0"/>
          </a:p>
        </p:txBody>
      </p:sp>
      <p:sp>
        <p:nvSpPr>
          <p:cNvPr id="4" name="Slide Number Placeholder 3"/>
          <p:cNvSpPr>
            <a:spLocks noGrp="1"/>
          </p:cNvSpPr>
          <p:nvPr>
            <p:ph type="sldNum" sz="quarter" idx="12"/>
          </p:nvPr>
        </p:nvSpPr>
        <p:spPr>
          <a:xfrm>
            <a:off x="8510184" y="0"/>
            <a:ext cx="609600" cy="365125"/>
          </a:xfrm>
        </p:spPr>
        <p:txBody>
          <a:bodyPr/>
          <a:lstStyle/>
          <a:p>
            <a:pPr>
              <a:defRPr/>
            </a:pPr>
            <a:fld id="{405EB6EE-F466-486D-B6CE-7B220C27B9B7}" type="slidenum">
              <a:rPr lang="en-US" smtClean="0">
                <a:solidFill>
                  <a:prstClr val="white">
                    <a:tint val="75000"/>
                  </a:prstClr>
                </a:solidFill>
              </a:rPr>
              <a:pPr>
                <a:defRPr/>
              </a:pPr>
              <a:t>19</a:t>
            </a:fld>
            <a:endParaRPr lang="en-US" dirty="0">
              <a:solidFill>
                <a:prstClr val="white">
                  <a:tint val="75000"/>
                </a:prstClr>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5361"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5259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562749" y="2590800"/>
            <a:ext cx="20185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bmk="_Toc410123479">
                <a:ln>
                  <a:noFill/>
                </a:ln>
                <a:effectLst/>
                <a:latin typeface="Arial" panose="020B0604020202020204" pitchFamily="34" charset="0"/>
                <a:ea typeface="Calibri" panose="020F0502020204030204" pitchFamily="34" charset="0"/>
                <a:cs typeface="Arial" panose="020B0604020202020204" pitchFamily="34" charset="0"/>
              </a:rPr>
              <a:t>Neutral Position </a:t>
            </a:r>
            <a:endParaRPr kumimoji="0" lang="en-US" altLang="en-US" sz="2800" b="0" i="0" u="none" strike="noStrike" cap="none" normalizeH="0" baseline="0" dirty="0" smtClean="0">
              <a:ln>
                <a:noFill/>
              </a:ln>
              <a:effectLst/>
              <a:latin typeface="Arial" panose="020B0604020202020204" pitchFamily="34" charset="0"/>
            </a:endParaRPr>
          </a:p>
        </p:txBody>
      </p:sp>
      <p:pic>
        <p:nvPicPr>
          <p:cNvPr id="8"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97" y="1600199"/>
            <a:ext cx="8200103" cy="45259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385137" y="2476817"/>
            <a:ext cx="2403222" cy="369332"/>
          </a:xfrm>
          <a:prstGeom prst="rect">
            <a:avLst/>
          </a:prstGeom>
        </p:spPr>
        <p:txBody>
          <a:bodyPr wrap="none">
            <a:spAutoFit/>
          </a:bodyPr>
          <a:lstStyle/>
          <a:p>
            <a:r>
              <a:rPr lang="en-US" altLang="en-US" b="1" dirty="0" bmk="_Toc410123480">
                <a:latin typeface="Arial" panose="020B0604020202020204" pitchFamily="34" charset="0"/>
                <a:ea typeface="Calibri" panose="020F0502020204030204" pitchFamily="34" charset="0"/>
                <a:cs typeface="Arial" panose="020B0604020202020204" pitchFamily="34" charset="0"/>
              </a:rPr>
              <a:t>Left Side Deflection </a:t>
            </a:r>
            <a:endParaRPr lang="en-US" dirty="0"/>
          </a:p>
        </p:txBody>
      </p:sp>
      <p:pic>
        <p:nvPicPr>
          <p:cNvPr id="1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198"/>
            <a:ext cx="8229600" cy="45259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62749" y="2476817"/>
            <a:ext cx="2339102" cy="369332"/>
          </a:xfrm>
          <a:prstGeom prst="rect">
            <a:avLst/>
          </a:prstGeom>
        </p:spPr>
        <p:txBody>
          <a:bodyPr wrap="none">
            <a:spAutoFit/>
          </a:bodyPr>
          <a:lstStyle/>
          <a:p>
            <a:r>
              <a:rPr lang="en-US" altLang="en-US" b="1" dirty="0" bmk="_Toc410123481">
                <a:latin typeface="Arial" panose="020B0604020202020204" pitchFamily="34" charset="0"/>
                <a:ea typeface="Calibri" panose="020F0502020204030204" pitchFamily="34" charset="0"/>
                <a:cs typeface="Arial" panose="020B0604020202020204" pitchFamily="34" charset="0"/>
              </a:rPr>
              <a:t>Forward Deflection </a:t>
            </a:r>
            <a:endParaRPr lang="en-US" dirty="0"/>
          </a:p>
        </p:txBody>
      </p:sp>
      <p:pic>
        <p:nvPicPr>
          <p:cNvPr id="12"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197"/>
            <a:ext cx="8229600" cy="45259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447333" y="2661483"/>
            <a:ext cx="2569934" cy="369332"/>
          </a:xfrm>
          <a:prstGeom prst="rect">
            <a:avLst/>
          </a:prstGeom>
        </p:spPr>
        <p:txBody>
          <a:bodyPr wrap="none">
            <a:spAutoFit/>
          </a:bodyPr>
          <a:lstStyle/>
          <a:p>
            <a:r>
              <a:rPr lang="en-US" altLang="en-US" b="1" dirty="0" bmk="_Toc410123482">
                <a:latin typeface="Arial" panose="020B0604020202020204" pitchFamily="34" charset="0"/>
                <a:ea typeface="Calibri" panose="020F0502020204030204" pitchFamily="34" charset="0"/>
                <a:cs typeface="Arial" panose="020B0604020202020204" pitchFamily="34" charset="0"/>
              </a:rPr>
              <a:t>Right Side Deflection </a:t>
            </a:r>
            <a:endParaRPr lang="en-US" dirty="0"/>
          </a:p>
        </p:txBody>
      </p:sp>
      <p:pic>
        <p:nvPicPr>
          <p:cNvPr id="14" name="Picture 5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161" y="1600195"/>
            <a:ext cx="8256639" cy="45259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491044" y="2547500"/>
            <a:ext cx="2339102" cy="369332"/>
          </a:xfrm>
          <a:prstGeom prst="rect">
            <a:avLst/>
          </a:prstGeom>
        </p:spPr>
        <p:txBody>
          <a:bodyPr wrap="none">
            <a:spAutoFit/>
          </a:bodyPr>
          <a:lstStyle/>
          <a:p>
            <a:r>
              <a:rPr lang="en-US" altLang="en-US" b="1" dirty="0" bmk="_Toc410123483">
                <a:latin typeface="Arial" panose="020B0604020202020204" pitchFamily="34" charset="0"/>
                <a:ea typeface="Calibri" panose="020F0502020204030204" pitchFamily="34" charset="0"/>
                <a:cs typeface="Arial" panose="020B0604020202020204" pitchFamily="34" charset="0"/>
              </a:rPr>
              <a:t>Forward Deflection </a:t>
            </a: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2309516390"/>
              </p:ext>
            </p:extLst>
          </p:nvPr>
        </p:nvGraphicFramePr>
        <p:xfrm>
          <a:off x="3163269" y="1622313"/>
          <a:ext cx="5250180" cy="4145280"/>
        </p:xfrm>
        <a:graphic>
          <a:graphicData uri="http://schemas.openxmlformats.org/drawingml/2006/table">
            <a:tbl>
              <a:tblPr firstRow="1" firstCol="1" bandRow="1"/>
              <a:tblGrid>
                <a:gridCol w="2659380"/>
                <a:gridCol w="1600200"/>
                <a:gridCol w="990600"/>
              </a:tblGrid>
              <a:tr h="5461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Position of the control 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RULA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Neutral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Left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Forward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Right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Back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Rounded Rectangle 22"/>
          <p:cNvSpPr/>
          <p:nvPr/>
        </p:nvSpPr>
        <p:spPr>
          <a:xfrm>
            <a:off x="7696200" y="2960132"/>
            <a:ext cx="371475" cy="190500"/>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Rounded Rectangle 23"/>
          <p:cNvSpPr/>
          <p:nvPr/>
        </p:nvSpPr>
        <p:spPr>
          <a:xfrm>
            <a:off x="7696199" y="3504850"/>
            <a:ext cx="373062" cy="192088"/>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ounded Rectangle 24"/>
          <p:cNvSpPr/>
          <p:nvPr/>
        </p:nvSpPr>
        <p:spPr>
          <a:xfrm>
            <a:off x="7696199" y="4100930"/>
            <a:ext cx="373062" cy="1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Rounded Rectangle 25"/>
          <p:cNvSpPr/>
          <p:nvPr/>
        </p:nvSpPr>
        <p:spPr>
          <a:xfrm>
            <a:off x="7696199" y="4710359"/>
            <a:ext cx="371475" cy="190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Rounded Rectangle 26"/>
          <p:cNvSpPr/>
          <p:nvPr/>
        </p:nvSpPr>
        <p:spPr>
          <a:xfrm>
            <a:off x="7696199" y="5301359"/>
            <a:ext cx="371475" cy="1920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Content Placeholder 21"/>
          <p:cNvSpPr>
            <a:spLocks noGrp="1"/>
          </p:cNvSpPr>
          <p:nvPr>
            <p:ph idx="1"/>
          </p:nvPr>
        </p:nvSpPr>
        <p:spPr/>
        <p:txBody>
          <a:bodyPr/>
          <a:lstStyle/>
          <a:p>
            <a:endParaRPr lang="en-US" dirty="0"/>
          </a:p>
        </p:txBody>
      </p:sp>
      <p:sp>
        <p:nvSpPr>
          <p:cNvPr id="28" name="Rounded Rectangle 27"/>
          <p:cNvSpPr/>
          <p:nvPr/>
        </p:nvSpPr>
        <p:spPr>
          <a:xfrm>
            <a:off x="0" y="6331969"/>
            <a:ext cx="1519257" cy="52603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GTA</a:t>
            </a:r>
          </a:p>
          <a:p>
            <a:pPr algn="ctr"/>
            <a:r>
              <a:rPr lang="en-US" dirty="0" smtClean="0">
                <a:solidFill>
                  <a:schemeClr val="bg1"/>
                </a:solidFill>
              </a:rPr>
              <a:t>Center stick </a:t>
            </a:r>
            <a:endParaRPr lang="en-US" dirty="0">
              <a:solidFill>
                <a:schemeClr val="bg1"/>
              </a:solidFill>
            </a:endParaRPr>
          </a:p>
        </p:txBody>
      </p:sp>
      <p:sp>
        <p:nvSpPr>
          <p:cNvPr id="29" name="Rounded Rectangle 28"/>
          <p:cNvSpPr/>
          <p:nvPr/>
        </p:nvSpPr>
        <p:spPr>
          <a:xfrm>
            <a:off x="1524000" y="6331969"/>
            <a:ext cx="1524000" cy="526533"/>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Intermittent posture</a:t>
            </a:r>
            <a:endParaRPr lang="en-US" dirty="0">
              <a:solidFill>
                <a:schemeClr val="bg1"/>
              </a:solidFill>
            </a:endParaRPr>
          </a:p>
        </p:txBody>
      </p:sp>
      <p:sp>
        <p:nvSpPr>
          <p:cNvPr id="30" name="Rounded Rectangle 29"/>
          <p:cNvSpPr/>
          <p:nvPr/>
        </p:nvSpPr>
        <p:spPr>
          <a:xfrm>
            <a:off x="3029803" y="633196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Repeated posture</a:t>
            </a:r>
            <a:endParaRPr lang="en-US" dirty="0">
              <a:solidFill>
                <a:schemeClr val="bg1"/>
              </a:solidFill>
            </a:endParaRPr>
          </a:p>
        </p:txBody>
      </p:sp>
      <p:sp>
        <p:nvSpPr>
          <p:cNvPr id="31" name="Rounded Rectangle 30"/>
          <p:cNvSpPr/>
          <p:nvPr/>
        </p:nvSpPr>
        <p:spPr>
          <a:xfrm>
            <a:off x="4558546" y="633196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GTA</a:t>
            </a:r>
          </a:p>
          <a:p>
            <a:pPr algn="ctr"/>
            <a:r>
              <a:rPr lang="en-US" dirty="0" smtClean="0">
                <a:solidFill>
                  <a:srgbClr val="FF0000"/>
                </a:solidFill>
              </a:rPr>
              <a:t> side stick </a:t>
            </a:r>
            <a:endParaRPr lang="en-US" dirty="0">
              <a:solidFill>
                <a:srgbClr val="FF0000"/>
              </a:solidFill>
            </a:endParaRPr>
          </a:p>
        </p:txBody>
      </p:sp>
      <p:sp>
        <p:nvSpPr>
          <p:cNvPr id="32" name="Rounded Rectangle 31"/>
          <p:cNvSpPr/>
          <p:nvPr/>
        </p:nvSpPr>
        <p:spPr>
          <a:xfrm>
            <a:off x="6082546" y="633610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Intermittent posture </a:t>
            </a:r>
            <a:endParaRPr lang="en-US" dirty="0">
              <a:solidFill>
                <a:srgbClr val="FF0000"/>
              </a:solidFill>
            </a:endParaRPr>
          </a:p>
        </p:txBody>
      </p:sp>
      <p:sp>
        <p:nvSpPr>
          <p:cNvPr id="33" name="Rounded Rectangle 32"/>
          <p:cNvSpPr/>
          <p:nvPr/>
        </p:nvSpPr>
        <p:spPr>
          <a:xfrm>
            <a:off x="7588349" y="6331968"/>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Repeated posture</a:t>
            </a:r>
            <a:endParaRPr lang="en-US" dirty="0">
              <a:solidFill>
                <a:schemeClr val="bg1"/>
              </a:solidFill>
            </a:endParaRPr>
          </a:p>
        </p:txBody>
      </p:sp>
    </p:spTree>
    <p:extLst>
      <p:ext uri="{BB962C8B-B14F-4D97-AF65-F5344CB8AC3E}">
        <p14:creationId xmlns:p14="http://schemas.microsoft.com/office/powerpoint/2010/main" val="368072813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500" fill="hold"/>
                                        <p:tgtEl>
                                          <p:spTgt spid="15361"/>
                                        </p:tgtEl>
                                      </p:cBhvr>
                                      <p:by x="25000" y="25000"/>
                                    </p:animScale>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 -0.05694 L -0.29184 -0.2743 L -0.29184 -0.27407 " pathEditMode="relative" rAng="0" ptsTypes="AAA">
                                      <p:cBhvr>
                                        <p:cTn id="20" dur="2000" fill="hold"/>
                                        <p:tgtEl>
                                          <p:spTgt spid="15361"/>
                                        </p:tgtEl>
                                        <p:attrNameLst>
                                          <p:attrName>ppt_x</p:attrName>
                                          <p:attrName>ppt_y</p:attrName>
                                        </p:attrNameLst>
                                      </p:cBhvr>
                                      <p:rCtr x="-14601" y="-1088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8"/>
                                        </p:tgtEl>
                                      </p:cBhvr>
                                      <p:by x="25000" y="25000"/>
                                    </p:animScale>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156 -0.01666 L -0.29323 -0.12986 " pathEditMode="relative" rAng="0" ptsTypes="AA">
                                      <p:cBhvr>
                                        <p:cTn id="38" dur="2000" fill="hold"/>
                                        <p:tgtEl>
                                          <p:spTgt spid="8"/>
                                        </p:tgtEl>
                                        <p:attrNameLst>
                                          <p:attrName>ppt_x</p:attrName>
                                          <p:attrName>ppt_y</p:attrName>
                                        </p:attrNameLst>
                                      </p:cBhvr>
                                      <p:rCtr x="-14583" y="-5671"/>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500" fill="hold"/>
                                        <p:tgtEl>
                                          <p:spTgt spid="10"/>
                                        </p:tgtEl>
                                      </p:cBhvr>
                                      <p:by x="25000" y="25000"/>
                                    </p:animScale>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033 0.00348 L -0.29167 -0.02152 " pathEditMode="relative" rAng="0" ptsTypes="AA">
                                      <p:cBhvr>
                                        <p:cTn id="56" dur="2000" fill="hold"/>
                                        <p:tgtEl>
                                          <p:spTgt spid="10"/>
                                        </p:tgtEl>
                                        <p:attrNameLst>
                                          <p:attrName>ppt_x</p:attrName>
                                          <p:attrName>ppt_y</p:attrName>
                                        </p:attrNameLst>
                                      </p:cBhvr>
                                      <p:rCtr x="-14427" y="-125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500" fill="hold"/>
                                        <p:tgtEl>
                                          <p:spTgt spid="12"/>
                                        </p:tgtEl>
                                      </p:cBhvr>
                                      <p:by x="25000" y="25000"/>
                                    </p:animScale>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01128 -0.00439 L -0.29167 0.10348 " pathEditMode="relative" rAng="0" ptsTypes="AA">
                                      <p:cBhvr>
                                        <p:cTn id="74" dur="2000" fill="hold"/>
                                        <p:tgtEl>
                                          <p:spTgt spid="12"/>
                                        </p:tgtEl>
                                        <p:attrNameLst>
                                          <p:attrName>ppt_x</p:attrName>
                                          <p:attrName>ppt_y</p:attrName>
                                        </p:attrNameLst>
                                      </p:cBhvr>
                                      <p:rCtr x="-14028" y="5394"/>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6" presetClass="emph" presetSubtype="0" fill="hold" nodeType="clickEffect">
                                  <p:stCondLst>
                                    <p:cond delay="0"/>
                                  </p:stCondLst>
                                  <p:childTnLst>
                                    <p:animScale>
                                      <p:cBhvr>
                                        <p:cTn id="88" dur="500" fill="hold"/>
                                        <p:tgtEl>
                                          <p:spTgt spid="14"/>
                                        </p:tgtEl>
                                      </p:cBhvr>
                                      <p:by x="25000" y="25000"/>
                                    </p:animScale>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nodeType="clickEffect">
                                  <p:stCondLst>
                                    <p:cond delay="0"/>
                                  </p:stCondLst>
                                  <p:childTnLst>
                                    <p:animMotion origin="layout" path="M -0.01007 0.01227 L -0.29011 0.20973 " pathEditMode="relative" rAng="0" ptsTypes="AA">
                                      <p:cBhvr>
                                        <p:cTn id="92" dur="2000" fill="hold"/>
                                        <p:tgtEl>
                                          <p:spTgt spid="14"/>
                                        </p:tgtEl>
                                        <p:attrNameLst>
                                          <p:attrName>ppt_x</p:attrName>
                                          <p:attrName>ppt_y</p:attrName>
                                        </p:attrNameLst>
                                      </p:cBhvr>
                                      <p:rCtr x="-14010" y="9861"/>
                                    </p:animMotion>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P spid="11" grpId="0"/>
      <p:bldP spid="11" grpId="1"/>
      <p:bldP spid="13" grpId="0"/>
      <p:bldP spid="13" grpId="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8229600" cy="1143000"/>
          </a:xfrm>
        </p:spPr>
        <p:txBody>
          <a:bodyPr/>
          <a:lstStyle/>
          <a:p>
            <a:r>
              <a:rPr lang="en-US" dirty="0"/>
              <a:t>EROGONOMIC ANALYSIS OF A HUMAN BODY IN A RESTRICTED SPACE </a:t>
            </a:r>
            <a:r>
              <a:rPr lang="en-US" dirty="0" smtClean="0"/>
              <a:t>ENVIRONMENT</a:t>
            </a:r>
            <a:endParaRPr lang="en-US" dirty="0"/>
          </a:p>
        </p:txBody>
      </p:sp>
      <p:sp>
        <p:nvSpPr>
          <p:cNvPr id="3" name="Content Placeholder 2"/>
          <p:cNvSpPr>
            <a:spLocks noGrp="1"/>
          </p:cNvSpPr>
          <p:nvPr>
            <p:ph idx="1"/>
          </p:nvPr>
        </p:nvSpPr>
        <p:spPr>
          <a:xfrm>
            <a:off x="-1371600" y="3352800"/>
            <a:ext cx="10287000" cy="4525963"/>
          </a:xfrm>
        </p:spPr>
        <p:txBody>
          <a:bodyPr/>
          <a:lstStyle/>
          <a:p>
            <a:pPr marL="0" indent="0" algn="r">
              <a:buNone/>
            </a:pPr>
            <a:r>
              <a:rPr lang="en-US" sz="2400" dirty="0" err="1" smtClean="0"/>
              <a:t>Dr</a:t>
            </a:r>
            <a:r>
              <a:rPr lang="en-US" sz="2400" dirty="0" smtClean="0"/>
              <a:t> </a:t>
            </a:r>
            <a:r>
              <a:rPr lang="en-US" sz="2400" dirty="0" err="1" smtClean="0"/>
              <a:t>Nadeem</a:t>
            </a:r>
            <a:r>
              <a:rPr lang="en-US" sz="2400" dirty="0" smtClean="0"/>
              <a:t> </a:t>
            </a:r>
            <a:r>
              <a:rPr lang="en-US" sz="2400" dirty="0" err="1" smtClean="0"/>
              <a:t>Shafi</a:t>
            </a:r>
            <a:r>
              <a:rPr lang="en-US" sz="2400" dirty="0" smtClean="0"/>
              <a:t> Khan</a:t>
            </a:r>
          </a:p>
          <a:p>
            <a:pPr marL="0" indent="0" algn="r">
              <a:buNone/>
            </a:pPr>
            <a:r>
              <a:rPr lang="en-US" sz="2400" dirty="0" err="1" smtClean="0"/>
              <a:t>Engr</a:t>
            </a:r>
            <a:r>
              <a:rPr lang="en-US" sz="2400" dirty="0" smtClean="0"/>
              <a:t> </a:t>
            </a:r>
            <a:r>
              <a:rPr lang="en-US" sz="2400" dirty="0" err="1" smtClean="0"/>
              <a:t>Faria</a:t>
            </a:r>
            <a:r>
              <a:rPr lang="en-US" sz="2400" dirty="0" smtClean="0"/>
              <a:t> </a:t>
            </a:r>
            <a:r>
              <a:rPr lang="en-US" sz="2400" dirty="0" err="1" smtClean="0"/>
              <a:t>Mazhar</a:t>
            </a:r>
            <a:endParaRPr lang="en-US" sz="2400" dirty="0" smtClean="0"/>
          </a:p>
          <a:p>
            <a:pPr marL="0" indent="0" algn="r">
              <a:buNone/>
            </a:pPr>
            <a:r>
              <a:rPr lang="en-US" sz="2400" dirty="0" err="1" smtClean="0"/>
              <a:t>CAE,National</a:t>
            </a:r>
            <a:r>
              <a:rPr lang="en-US" sz="2400" dirty="0" smtClean="0"/>
              <a:t> University Of Sciences And Technology,</a:t>
            </a:r>
          </a:p>
          <a:p>
            <a:pPr marL="0" indent="0" algn="r">
              <a:buNone/>
            </a:pPr>
            <a:r>
              <a:rPr lang="en-US" sz="2400" dirty="0" smtClean="0"/>
              <a:t>Pakistan</a:t>
            </a:r>
            <a:r>
              <a:rPr lang="en-US" sz="2800" dirty="0" smtClean="0"/>
              <a:t>.</a:t>
            </a:r>
          </a:p>
          <a:p>
            <a:pPr marL="0" indent="0" algn="r">
              <a:buNone/>
            </a:pPr>
            <a:r>
              <a:rPr lang="en-US" sz="2400" dirty="0" smtClean="0"/>
              <a:t>Nadeem@gatech.edu</a:t>
            </a:r>
            <a:endParaRPr lang="en-US" sz="2400" dirty="0" smtClean="0">
              <a:ea typeface="Calibri"/>
              <a:hlinkClick r:id="rId2"/>
            </a:endParaRPr>
          </a:p>
          <a:p>
            <a:pPr marL="0" indent="0" algn="r">
              <a:buNone/>
            </a:pPr>
            <a:r>
              <a:rPr lang="en-US" sz="2400" dirty="0" smtClean="0"/>
              <a:t>Fariamazhar3@gmail.com</a:t>
            </a:r>
          </a:p>
        </p:txBody>
      </p:sp>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2</a:t>
            </a:fld>
            <a:endParaRPr lang="en-US" dirty="0">
              <a:solidFill>
                <a:prstClr val="white">
                  <a:tint val="75000"/>
                </a:prstClr>
              </a:solidFill>
            </a:endParaRPr>
          </a:p>
        </p:txBody>
      </p:sp>
    </p:spTree>
    <p:extLst>
      <p:ext uri="{BB962C8B-B14F-4D97-AF65-F5344CB8AC3E}">
        <p14:creationId xmlns:p14="http://schemas.microsoft.com/office/powerpoint/2010/main" val="2279221390"/>
      </p:ext>
    </p:extLst>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And Free Movement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0204074"/>
              </p:ext>
            </p:extLst>
          </p:nvPr>
        </p:nvGraphicFramePr>
        <p:xfrm>
          <a:off x="1519258" y="1623124"/>
          <a:ext cx="6053562" cy="3873826"/>
        </p:xfrm>
        <a:graphic>
          <a:graphicData uri="http://schemas.openxmlformats.org/drawingml/2006/table">
            <a:tbl>
              <a:tblPr firstRow="1" firstCol="1" bandRow="1"/>
              <a:tblGrid>
                <a:gridCol w="3162178"/>
                <a:gridCol w="1620883"/>
                <a:gridCol w="1270501"/>
              </a:tblGrid>
              <a:tr h="825826">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Position of the control 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RULA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Neutral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Left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Forward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Right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1">
                <a:tc>
                  <a:txBody>
                    <a:bodyPr/>
                    <a:lstStyle/>
                    <a:p>
                      <a:pPr marL="0" marR="0" algn="just">
                        <a:lnSpc>
                          <a:spcPct val="200000"/>
                        </a:lnSpc>
                        <a:spcBef>
                          <a:spcPts val="0"/>
                        </a:spcBef>
                        <a:spcAft>
                          <a:spcPts val="0"/>
                        </a:spcAft>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Back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20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8527673" y="0"/>
            <a:ext cx="609600" cy="365125"/>
          </a:xfrm>
        </p:spPr>
        <p:txBody>
          <a:bodyPr/>
          <a:lstStyle/>
          <a:p>
            <a:pPr>
              <a:defRPr/>
            </a:pPr>
            <a:fld id="{E8840731-F2CC-4C14-A90A-4052EF036C7C}" type="slidenum">
              <a:rPr lang="en-US" smtClean="0">
                <a:solidFill>
                  <a:prstClr val="white">
                    <a:tint val="75000"/>
                  </a:prstClr>
                </a:solidFill>
              </a:rPr>
              <a:t>20</a:t>
            </a:fld>
            <a:endParaRPr lang="en-US" dirty="0">
              <a:solidFill>
                <a:prstClr val="white">
                  <a:tint val="75000"/>
                </a:prstClr>
              </a:solidFill>
            </a:endParaRPr>
          </a:p>
        </p:txBody>
      </p:sp>
      <p:sp>
        <p:nvSpPr>
          <p:cNvPr id="6" name="Rounded Rectangle 5"/>
          <p:cNvSpPr/>
          <p:nvPr/>
        </p:nvSpPr>
        <p:spPr>
          <a:xfrm>
            <a:off x="6705600" y="2628640"/>
            <a:ext cx="373062" cy="190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ounded Rectangle 6"/>
          <p:cNvSpPr/>
          <p:nvPr/>
        </p:nvSpPr>
        <p:spPr>
          <a:xfrm>
            <a:off x="6707187" y="3270352"/>
            <a:ext cx="371475" cy="190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ounded Rectangle 7"/>
          <p:cNvSpPr/>
          <p:nvPr/>
        </p:nvSpPr>
        <p:spPr>
          <a:xfrm>
            <a:off x="6707187" y="3872734"/>
            <a:ext cx="371475" cy="1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ounded Rectangle 8"/>
          <p:cNvSpPr/>
          <p:nvPr/>
        </p:nvSpPr>
        <p:spPr>
          <a:xfrm>
            <a:off x="6705600" y="4477023"/>
            <a:ext cx="373063" cy="192087"/>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ounded Rectangle 9"/>
          <p:cNvSpPr/>
          <p:nvPr/>
        </p:nvSpPr>
        <p:spPr>
          <a:xfrm>
            <a:off x="6705612" y="5127851"/>
            <a:ext cx="373063" cy="1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ounded Rectangle 10"/>
          <p:cNvSpPr/>
          <p:nvPr/>
        </p:nvSpPr>
        <p:spPr>
          <a:xfrm>
            <a:off x="0" y="6331969"/>
            <a:ext cx="1519257" cy="52603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GTA</a:t>
            </a:r>
          </a:p>
          <a:p>
            <a:pPr algn="ctr"/>
            <a:r>
              <a:rPr lang="en-US" dirty="0" smtClean="0">
                <a:solidFill>
                  <a:schemeClr val="bg1"/>
                </a:solidFill>
              </a:rPr>
              <a:t> Center stick </a:t>
            </a:r>
            <a:endParaRPr lang="en-US" dirty="0">
              <a:solidFill>
                <a:schemeClr val="bg1"/>
              </a:solidFill>
            </a:endParaRPr>
          </a:p>
        </p:txBody>
      </p:sp>
      <p:sp>
        <p:nvSpPr>
          <p:cNvPr id="12" name="Rounded Rectangle 11"/>
          <p:cNvSpPr/>
          <p:nvPr/>
        </p:nvSpPr>
        <p:spPr>
          <a:xfrm>
            <a:off x="1524000" y="6331969"/>
            <a:ext cx="1524000" cy="526533"/>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Intermittent posture</a:t>
            </a:r>
            <a:endParaRPr lang="en-US" dirty="0">
              <a:solidFill>
                <a:schemeClr val="bg1"/>
              </a:solidFill>
            </a:endParaRPr>
          </a:p>
        </p:txBody>
      </p:sp>
      <p:sp>
        <p:nvSpPr>
          <p:cNvPr id="13" name="Rounded Rectangle 12"/>
          <p:cNvSpPr/>
          <p:nvPr/>
        </p:nvSpPr>
        <p:spPr>
          <a:xfrm>
            <a:off x="3029803" y="633196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Repeated posture</a:t>
            </a:r>
            <a:endParaRPr lang="en-US" dirty="0">
              <a:solidFill>
                <a:schemeClr val="bg1"/>
              </a:solidFill>
            </a:endParaRPr>
          </a:p>
        </p:txBody>
      </p:sp>
      <p:sp>
        <p:nvSpPr>
          <p:cNvPr id="14" name="Rounded Rectangle 13"/>
          <p:cNvSpPr/>
          <p:nvPr/>
        </p:nvSpPr>
        <p:spPr>
          <a:xfrm>
            <a:off x="4558546" y="633196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GTA</a:t>
            </a:r>
          </a:p>
          <a:p>
            <a:pPr algn="ctr"/>
            <a:r>
              <a:rPr lang="en-US" dirty="0" smtClean="0">
                <a:solidFill>
                  <a:srgbClr val="FF0000"/>
                </a:solidFill>
              </a:rPr>
              <a:t> side stick </a:t>
            </a:r>
            <a:endParaRPr lang="en-US" dirty="0">
              <a:solidFill>
                <a:srgbClr val="FF0000"/>
              </a:solidFill>
            </a:endParaRPr>
          </a:p>
        </p:txBody>
      </p:sp>
      <p:sp>
        <p:nvSpPr>
          <p:cNvPr id="15" name="Rounded Rectangle 14"/>
          <p:cNvSpPr/>
          <p:nvPr/>
        </p:nvSpPr>
        <p:spPr>
          <a:xfrm>
            <a:off x="6082546" y="633610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Intermittent posture </a:t>
            </a:r>
            <a:endParaRPr lang="en-US" dirty="0">
              <a:solidFill>
                <a:schemeClr val="bg1"/>
              </a:solidFill>
            </a:endParaRPr>
          </a:p>
        </p:txBody>
      </p:sp>
      <p:sp>
        <p:nvSpPr>
          <p:cNvPr id="16" name="Rounded Rectangle 15"/>
          <p:cNvSpPr/>
          <p:nvPr/>
        </p:nvSpPr>
        <p:spPr>
          <a:xfrm>
            <a:off x="7588349" y="6336109"/>
            <a:ext cx="1524000" cy="521891"/>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Repeated posture</a:t>
            </a:r>
            <a:endParaRPr lang="en-US" dirty="0">
              <a:solidFill>
                <a:srgbClr val="FF0000"/>
              </a:solidFill>
            </a:endParaRPr>
          </a:p>
        </p:txBody>
      </p:sp>
    </p:spTree>
    <p:extLst>
      <p:ext uri="{BB962C8B-B14F-4D97-AF65-F5344CB8AC3E}">
        <p14:creationId xmlns:p14="http://schemas.microsoft.com/office/powerpoint/2010/main" val="1789664802"/>
      </p:ext>
    </p:extLst>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181"/>
            <a:ext cx="8229600" cy="1143000"/>
          </a:xfrm>
        </p:spPr>
        <p:txBody>
          <a:bodyPr/>
          <a:lstStyle/>
          <a:p>
            <a:r>
              <a:rPr lang="en-US" sz="4000" dirty="0" smtClean="0"/>
              <a:t>Results And Conclusion</a:t>
            </a:r>
            <a:endParaRPr lang="en-US" sz="4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a:xfrm>
            <a:off x="8497910" y="0"/>
            <a:ext cx="609600" cy="365125"/>
          </a:xfrm>
        </p:spPr>
        <p:txBody>
          <a:bodyPr/>
          <a:lstStyle/>
          <a:p>
            <a:pPr>
              <a:defRPr/>
            </a:pPr>
            <a:fld id="{405EB6EE-F466-486D-B6CE-7B220C27B9B7}" type="slidenum">
              <a:rPr lang="en-US" smtClean="0">
                <a:solidFill>
                  <a:prstClr val="white">
                    <a:tint val="75000"/>
                  </a:prstClr>
                </a:solidFill>
              </a:rPr>
              <a:pPr>
                <a:defRPr/>
              </a:pPr>
              <a:t>21</a:t>
            </a:fld>
            <a:endParaRPr lang="en-US" dirty="0">
              <a:solidFill>
                <a:prstClr val="white">
                  <a:tint val="75000"/>
                </a:prstClr>
              </a:solidFill>
            </a:endParaRPr>
          </a:p>
        </p:txBody>
      </p:sp>
    </p:spTree>
    <p:extLst>
      <p:ext uri="{BB962C8B-B14F-4D97-AF65-F5344CB8AC3E}">
        <p14:creationId xmlns:p14="http://schemas.microsoft.com/office/powerpoint/2010/main" val="1993631546"/>
      </p:ext>
    </p:extLst>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73" y="512907"/>
            <a:ext cx="8229600" cy="1143000"/>
          </a:xfrm>
        </p:spPr>
        <p:txBody>
          <a:bodyPr/>
          <a:lstStyle/>
          <a:p>
            <a:r>
              <a:rPr lang="en-US" sz="2800" dirty="0" smtClean="0"/>
              <a:t>Comparison Of Full And Free Movement Of Control Stick For Intermittent Posture</a:t>
            </a:r>
            <a:r>
              <a:rPr lang="en-US" sz="4400" dirty="0"/>
              <a:t/>
            </a:r>
            <a:br>
              <a:rPr lang="en-US" sz="4400" dirty="0"/>
            </a:br>
            <a:endParaRPr lang="en-US" sz="4400" dirty="0"/>
          </a:p>
        </p:txBody>
      </p:sp>
      <p:sp>
        <p:nvSpPr>
          <p:cNvPr id="4" name="Slide Number Placeholder 3"/>
          <p:cNvSpPr>
            <a:spLocks noGrp="1"/>
          </p:cNvSpPr>
          <p:nvPr>
            <p:ph type="sldNum" sz="quarter" idx="12"/>
          </p:nvPr>
        </p:nvSpPr>
        <p:spPr>
          <a:xfrm>
            <a:off x="8505967" y="-5687"/>
            <a:ext cx="609600" cy="365125"/>
          </a:xfrm>
        </p:spPr>
        <p:txBody>
          <a:bodyPr/>
          <a:lstStyle/>
          <a:p>
            <a:pPr>
              <a:defRPr/>
            </a:pPr>
            <a:fld id="{405EB6EE-F466-486D-B6CE-7B220C27B9B7}" type="slidenum">
              <a:rPr lang="en-US" smtClean="0">
                <a:solidFill>
                  <a:prstClr val="white">
                    <a:tint val="75000"/>
                  </a:prstClr>
                </a:solidFill>
              </a:rPr>
              <a:pPr>
                <a:defRPr/>
              </a:pPr>
              <a:t>22</a:t>
            </a:fld>
            <a:endParaRPr lang="en-US" dirty="0">
              <a:solidFill>
                <a:prstClr val="white">
                  <a:tint val="75000"/>
                </a:prstClr>
              </a:solidFill>
            </a:endParaRPr>
          </a:p>
        </p:txBody>
      </p:sp>
      <p:graphicFrame>
        <p:nvGraphicFramePr>
          <p:cNvPr id="36" name="Content Placeholder 35"/>
          <p:cNvGraphicFramePr>
            <a:graphicFrameLocks noGrp="1"/>
          </p:cNvGraphicFramePr>
          <p:nvPr>
            <p:ph idx="1"/>
            <p:extLst>
              <p:ext uri="{D42A27DB-BD31-4B8C-83A1-F6EECF244321}">
                <p14:modId xmlns:p14="http://schemas.microsoft.com/office/powerpoint/2010/main" val="3062344896"/>
              </p:ext>
            </p:extLst>
          </p:nvPr>
        </p:nvGraphicFramePr>
        <p:xfrm>
          <a:off x="1143000" y="1791142"/>
          <a:ext cx="6934201" cy="4076257"/>
        </p:xfrm>
        <a:graphic>
          <a:graphicData uri="http://schemas.openxmlformats.org/drawingml/2006/table">
            <a:tbl>
              <a:tblPr/>
              <a:tblGrid>
                <a:gridCol w="1800105"/>
                <a:gridCol w="1204716"/>
                <a:gridCol w="1386840"/>
                <a:gridCol w="1172300"/>
                <a:gridCol w="1370240"/>
              </a:tblGrid>
              <a:tr h="677446">
                <a:tc>
                  <a:txBody>
                    <a:bodyPr/>
                    <a:lstStyle/>
                    <a:p>
                      <a:pPr marL="0" marR="0" algn="just">
                        <a:lnSpc>
                          <a:spcPct val="200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20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Center 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800"/>
                        </a:spcAft>
                      </a:pPr>
                      <a:endParaRPr lang="en-US" sz="1600" b="1" dirty="0" smtClean="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59846">
                <a:tc>
                  <a:txBody>
                    <a:bodyPr/>
                    <a:lstStyle/>
                    <a:p>
                      <a:pPr marL="0" marR="0" algn="just">
                        <a:lnSpc>
                          <a:spcPct val="200000"/>
                        </a:lnSpc>
                        <a:spcBef>
                          <a:spcPts val="0"/>
                        </a:spcBef>
                        <a:spcAft>
                          <a:spcPts val="0"/>
                        </a:spcAft>
                      </a:pPr>
                      <a:r>
                        <a:rPr lang="en-US" sz="1600" b="1" dirty="0" smtClean="0">
                          <a:solidFill>
                            <a:schemeClr val="accent6"/>
                          </a:solidFill>
                          <a:effectLst>
                            <a:outerShdw blurRad="38100" dist="38100" dir="2700000" algn="tl">
                              <a:srgbClr val="000000">
                                <a:alpha val="43137"/>
                              </a:srgbClr>
                            </a:outerShdw>
                          </a:effectLst>
                        </a:rPr>
                        <a:t>Position</a:t>
                      </a:r>
                      <a:r>
                        <a:rPr lang="en-US" sz="1600" b="1" baseline="0" dirty="0" smtClean="0">
                          <a:solidFill>
                            <a:schemeClr val="accent6"/>
                          </a:solidFill>
                          <a:effectLst>
                            <a:outerShdw blurRad="38100" dist="38100" dir="2700000" algn="tl">
                              <a:srgbClr val="000000">
                                <a:alpha val="43137"/>
                              </a:srgbClr>
                            </a:outerShdw>
                          </a:effectLst>
                        </a:rPr>
                        <a:t> </a:t>
                      </a:r>
                      <a:r>
                        <a:rPr lang="en-US" sz="1600" b="1" dirty="0" smtClean="0">
                          <a:solidFill>
                            <a:schemeClr val="accent6"/>
                          </a:solidFill>
                          <a:effectLst>
                            <a:outerShdw blurRad="38100" dist="38100" dir="2700000" algn="tl">
                              <a:srgbClr val="000000">
                                <a:alpha val="43137"/>
                              </a:srgbClr>
                            </a:outerShdw>
                          </a:effectLst>
                        </a:rPr>
                        <a:t>of </a:t>
                      </a:r>
                      <a:r>
                        <a:rPr lang="en-US" sz="1600" b="1" dirty="0">
                          <a:solidFill>
                            <a:schemeClr val="accent6"/>
                          </a:solidFill>
                          <a:effectLst>
                            <a:outerShdw blurRad="38100" dist="38100" dir="2700000" algn="tl">
                              <a:srgbClr val="000000">
                                <a:alpha val="43137"/>
                              </a:srgbClr>
                            </a:outerShdw>
                          </a:effectLst>
                        </a:rPr>
                        <a:t>control 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600" b="1" strike="noStrike"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RULA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strike="noStrike"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600" b="1" strike="noStrike"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RULA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strike="noStrike"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93">
                <a:tc>
                  <a:txBody>
                    <a:bodyPr/>
                    <a:lstStyle/>
                    <a:p>
                      <a:pPr marL="0" marR="0" algn="just">
                        <a:lnSpc>
                          <a:spcPct val="200000"/>
                        </a:lnSpc>
                        <a:spcBef>
                          <a:spcPts val="0"/>
                        </a:spcBef>
                        <a:spcAft>
                          <a:spcPts val="0"/>
                        </a:spcAft>
                      </a:pPr>
                      <a:r>
                        <a:rPr lang="en-US" sz="14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Neutral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2</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2</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93">
                <a:tc>
                  <a:txBody>
                    <a:bodyPr/>
                    <a:lstStyle/>
                    <a:p>
                      <a:pPr marL="0" marR="0" algn="just">
                        <a:lnSpc>
                          <a:spcPct val="200000"/>
                        </a:lnSpc>
                        <a:spcBef>
                          <a:spcPts val="0"/>
                        </a:spcBef>
                        <a:spcAft>
                          <a:spcPts val="0"/>
                        </a:spcAft>
                      </a:pPr>
                      <a:r>
                        <a:rPr lang="en-US" sz="14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Left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2</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2</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93">
                <a:tc>
                  <a:txBody>
                    <a:bodyPr/>
                    <a:lstStyle/>
                    <a:p>
                      <a:pPr marL="0" marR="0" algn="just">
                        <a:lnSpc>
                          <a:spcPct val="200000"/>
                        </a:lnSpc>
                        <a:spcBef>
                          <a:spcPts val="0"/>
                        </a:spcBef>
                        <a:spcAft>
                          <a:spcPts val="0"/>
                        </a:spcAft>
                      </a:pPr>
                      <a:r>
                        <a:rPr lang="en-US" sz="14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Forward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93">
                <a:tc>
                  <a:txBody>
                    <a:bodyPr/>
                    <a:lstStyle/>
                    <a:p>
                      <a:pPr marL="0" marR="0" algn="just">
                        <a:lnSpc>
                          <a:spcPct val="200000"/>
                        </a:lnSpc>
                        <a:spcBef>
                          <a:spcPts val="0"/>
                        </a:spcBef>
                        <a:spcAft>
                          <a:spcPts val="0"/>
                        </a:spcAft>
                      </a:pPr>
                      <a:r>
                        <a:rPr lang="en-US" sz="14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Right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93">
                <a:tc>
                  <a:txBody>
                    <a:bodyPr/>
                    <a:lstStyle/>
                    <a:p>
                      <a:pPr marL="0" marR="0" algn="just">
                        <a:lnSpc>
                          <a:spcPct val="200000"/>
                        </a:lnSpc>
                        <a:spcBef>
                          <a:spcPts val="0"/>
                        </a:spcBef>
                        <a:spcAft>
                          <a:spcPts val="0"/>
                        </a:spcAft>
                      </a:pPr>
                      <a:r>
                        <a:rPr lang="en-US" sz="14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Back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2</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ounded Rectangle 36"/>
          <p:cNvSpPr/>
          <p:nvPr/>
        </p:nvSpPr>
        <p:spPr>
          <a:xfrm>
            <a:off x="4507173" y="3697654"/>
            <a:ext cx="457200" cy="200025"/>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ounded Rectangle 37"/>
          <p:cNvSpPr/>
          <p:nvPr/>
        </p:nvSpPr>
        <p:spPr>
          <a:xfrm>
            <a:off x="4507173" y="4143791"/>
            <a:ext cx="457200" cy="209550"/>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ounded Rectangle 38"/>
          <p:cNvSpPr/>
          <p:nvPr/>
        </p:nvSpPr>
        <p:spPr>
          <a:xfrm>
            <a:off x="4507173" y="4639395"/>
            <a:ext cx="457200" cy="200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ounded Rectangle 39"/>
          <p:cNvSpPr/>
          <p:nvPr/>
        </p:nvSpPr>
        <p:spPr>
          <a:xfrm>
            <a:off x="4507173" y="5101460"/>
            <a:ext cx="457200" cy="200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ounded Rectangle 40"/>
          <p:cNvSpPr/>
          <p:nvPr/>
        </p:nvSpPr>
        <p:spPr>
          <a:xfrm>
            <a:off x="4469609" y="5591175"/>
            <a:ext cx="457200" cy="200025"/>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2" name="Rounded Rectangle 41"/>
          <p:cNvSpPr/>
          <p:nvPr/>
        </p:nvSpPr>
        <p:spPr>
          <a:xfrm>
            <a:off x="7162800" y="3688129"/>
            <a:ext cx="457200" cy="209550"/>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ounded Rectangle 42"/>
          <p:cNvSpPr/>
          <p:nvPr/>
        </p:nvSpPr>
        <p:spPr>
          <a:xfrm>
            <a:off x="7162800" y="4160213"/>
            <a:ext cx="457200" cy="209550"/>
          </a:xfrm>
          <a:prstGeom prst="roundRect">
            <a:avLst/>
          </a:prstGeom>
          <a:solidFill>
            <a:srgbClr val="51FC3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ounded Rectangle 43"/>
          <p:cNvSpPr/>
          <p:nvPr/>
        </p:nvSpPr>
        <p:spPr>
          <a:xfrm>
            <a:off x="7162800" y="4620345"/>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ounded Rectangle 44"/>
          <p:cNvSpPr/>
          <p:nvPr/>
        </p:nvSpPr>
        <p:spPr>
          <a:xfrm>
            <a:off x="7162800" y="5078434"/>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ounded Rectangle 45"/>
          <p:cNvSpPr/>
          <p:nvPr/>
        </p:nvSpPr>
        <p:spPr>
          <a:xfrm>
            <a:off x="7162800" y="5581650"/>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 name="TextBox 46"/>
          <p:cNvSpPr txBox="1"/>
          <p:nvPr/>
        </p:nvSpPr>
        <p:spPr>
          <a:xfrm>
            <a:off x="5672316" y="1939035"/>
            <a:ext cx="1380506" cy="421654"/>
          </a:xfrm>
          <a:prstGeom prst="rect">
            <a:avLst/>
          </a:prstGeom>
          <a:noFill/>
        </p:spPr>
        <p:txBody>
          <a:bodyPr wrap="none" rtlCol="0">
            <a:spAutoFit/>
          </a:bodyPr>
          <a:lstStyle/>
          <a:p>
            <a:pPr algn="ctr">
              <a:lnSpc>
                <a:spcPct val="107000"/>
              </a:lnSpc>
              <a:spcAft>
                <a:spcPts val="800"/>
              </a:spcAft>
            </a:pPr>
            <a:r>
              <a:rPr lang="en-US" sz="20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Side stick</a:t>
            </a:r>
          </a:p>
        </p:txBody>
      </p:sp>
    </p:spTree>
    <p:extLst>
      <p:ext uri="{BB962C8B-B14F-4D97-AF65-F5344CB8AC3E}">
        <p14:creationId xmlns:p14="http://schemas.microsoft.com/office/powerpoint/2010/main" val="3808788356"/>
      </p:ext>
    </p:extLst>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234725"/>
            <a:ext cx="8229600" cy="1143000"/>
          </a:xfrm>
        </p:spPr>
        <p:txBody>
          <a:bodyPr/>
          <a:lstStyle/>
          <a:p>
            <a:r>
              <a:rPr lang="en-US" sz="2800" dirty="0" smtClean="0"/>
              <a:t>Comparison Of Full And Free Movement Of Control Stick For Repeated Posture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5077083"/>
              </p:ext>
            </p:extLst>
          </p:nvPr>
        </p:nvGraphicFramePr>
        <p:xfrm>
          <a:off x="1400032" y="1676400"/>
          <a:ext cx="6400800" cy="4037736"/>
        </p:xfrm>
        <a:graphic>
          <a:graphicData uri="http://schemas.openxmlformats.org/drawingml/2006/table">
            <a:tbl>
              <a:tblPr/>
              <a:tblGrid>
                <a:gridCol w="1965032"/>
                <a:gridCol w="1170350"/>
                <a:gridCol w="947838"/>
                <a:gridCol w="1156623"/>
                <a:gridCol w="1160957"/>
              </a:tblGrid>
              <a:tr h="576454">
                <a:tc>
                  <a:txBody>
                    <a:bodyPr/>
                    <a:lstStyle/>
                    <a:p>
                      <a:pPr marL="0" marR="0" algn="just">
                        <a:lnSpc>
                          <a:spcPct val="200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20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Center 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07000"/>
                        </a:lnSpc>
                        <a:spcBef>
                          <a:spcPts val="0"/>
                        </a:spcBef>
                        <a:spcAft>
                          <a:spcPts val="80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92472">
                <a:tc>
                  <a:txBody>
                    <a:bodyPr/>
                    <a:lstStyle/>
                    <a:p>
                      <a:pPr marL="0" marR="0" algn="ctr">
                        <a:lnSpc>
                          <a:spcPct val="200000"/>
                        </a:lnSpc>
                        <a:spcBef>
                          <a:spcPts val="0"/>
                        </a:spcBef>
                        <a:spcAft>
                          <a:spcPts val="0"/>
                        </a:spcAft>
                      </a:pPr>
                      <a:r>
                        <a:rPr lang="en-US" sz="16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Position of control 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6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RULA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6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6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RULA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600" b="1"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427">
                <a:tc>
                  <a:txBody>
                    <a:bodyPr/>
                    <a:lstStyle/>
                    <a:p>
                      <a:pPr marL="0" marR="0" algn="just">
                        <a:lnSpc>
                          <a:spcPct val="200000"/>
                        </a:lnSpc>
                        <a:spcBef>
                          <a:spcPts val="0"/>
                        </a:spcBef>
                        <a:spcAft>
                          <a:spcPts val="0"/>
                        </a:spcAft>
                      </a:pPr>
                      <a:r>
                        <a:rPr lang="en-US" sz="14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Neutral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72">
                <a:tc>
                  <a:txBody>
                    <a:bodyPr/>
                    <a:lstStyle/>
                    <a:p>
                      <a:pPr marL="0" marR="0" algn="just">
                        <a:lnSpc>
                          <a:spcPct val="200000"/>
                        </a:lnSpc>
                        <a:spcBef>
                          <a:spcPts val="0"/>
                        </a:spcBef>
                        <a:spcAft>
                          <a:spcPts val="0"/>
                        </a:spcAft>
                      </a:pPr>
                      <a:r>
                        <a:rPr lang="en-US" sz="14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Left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427">
                <a:tc>
                  <a:txBody>
                    <a:bodyPr/>
                    <a:lstStyle/>
                    <a:p>
                      <a:pPr marL="0" marR="0" algn="just">
                        <a:lnSpc>
                          <a:spcPct val="200000"/>
                        </a:lnSpc>
                        <a:spcBef>
                          <a:spcPts val="0"/>
                        </a:spcBef>
                        <a:spcAft>
                          <a:spcPts val="0"/>
                        </a:spcAft>
                      </a:pPr>
                      <a:r>
                        <a:rPr lang="en-US" sz="14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Forward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5</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72">
                <a:tc>
                  <a:txBody>
                    <a:bodyPr/>
                    <a:lstStyle/>
                    <a:p>
                      <a:pPr marL="0" marR="0" algn="just">
                        <a:lnSpc>
                          <a:spcPct val="200000"/>
                        </a:lnSpc>
                        <a:spcBef>
                          <a:spcPts val="0"/>
                        </a:spcBef>
                        <a:spcAft>
                          <a:spcPts val="0"/>
                        </a:spcAft>
                      </a:pPr>
                      <a:r>
                        <a:rPr lang="en-US" sz="14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Right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5</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72">
                <a:tc>
                  <a:txBody>
                    <a:bodyPr/>
                    <a:lstStyle/>
                    <a:p>
                      <a:pPr marL="0" marR="0" algn="just">
                        <a:lnSpc>
                          <a:spcPct val="200000"/>
                        </a:lnSpc>
                        <a:spcBef>
                          <a:spcPts val="0"/>
                        </a:spcBef>
                        <a:spcAft>
                          <a:spcPts val="0"/>
                        </a:spcAft>
                      </a:pPr>
                      <a:r>
                        <a:rPr lang="en-US" sz="14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Backward deflection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8534400" y="0"/>
            <a:ext cx="609600" cy="365125"/>
          </a:xfrm>
        </p:spPr>
        <p:txBody>
          <a:bodyPr/>
          <a:lstStyle/>
          <a:p>
            <a:pPr>
              <a:defRPr/>
            </a:pPr>
            <a:fld id="{405EB6EE-F466-486D-B6CE-7B220C27B9B7}" type="slidenum">
              <a:rPr lang="en-US" smtClean="0">
                <a:solidFill>
                  <a:prstClr val="white">
                    <a:tint val="75000"/>
                  </a:prstClr>
                </a:solidFill>
              </a:rPr>
              <a:pPr>
                <a:defRPr/>
              </a:pPr>
              <a:t>23</a:t>
            </a:fld>
            <a:endParaRPr lang="en-US" dirty="0">
              <a:solidFill>
                <a:prstClr val="white">
                  <a:tint val="75000"/>
                </a:prstClr>
              </a:solidFill>
            </a:endParaRPr>
          </a:p>
        </p:txBody>
      </p:sp>
      <p:sp>
        <p:nvSpPr>
          <p:cNvPr id="6" name="Rounded Rectangle 5"/>
          <p:cNvSpPr/>
          <p:nvPr/>
        </p:nvSpPr>
        <p:spPr>
          <a:xfrm>
            <a:off x="4709902" y="3385051"/>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ounded Rectangle 6"/>
          <p:cNvSpPr/>
          <p:nvPr/>
        </p:nvSpPr>
        <p:spPr>
          <a:xfrm>
            <a:off x="4709902" y="3857578"/>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ounded Rectangle 7"/>
          <p:cNvSpPr/>
          <p:nvPr/>
        </p:nvSpPr>
        <p:spPr>
          <a:xfrm>
            <a:off x="4695682" y="4357081"/>
            <a:ext cx="457200" cy="2095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ounded Rectangle 8"/>
          <p:cNvSpPr/>
          <p:nvPr/>
        </p:nvSpPr>
        <p:spPr>
          <a:xfrm>
            <a:off x="4705207" y="4872995"/>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ounded Rectangle 9"/>
          <p:cNvSpPr/>
          <p:nvPr/>
        </p:nvSpPr>
        <p:spPr>
          <a:xfrm>
            <a:off x="4705207" y="5345522"/>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ounded Rectangle 10"/>
          <p:cNvSpPr/>
          <p:nvPr/>
        </p:nvSpPr>
        <p:spPr>
          <a:xfrm>
            <a:off x="6953778" y="3388000"/>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ounded Rectangle 11"/>
          <p:cNvSpPr/>
          <p:nvPr/>
        </p:nvSpPr>
        <p:spPr>
          <a:xfrm>
            <a:off x="6953778" y="3853944"/>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ounded Rectangle 12"/>
          <p:cNvSpPr/>
          <p:nvPr/>
        </p:nvSpPr>
        <p:spPr>
          <a:xfrm>
            <a:off x="6953778" y="4357081"/>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ounded Rectangle 13"/>
          <p:cNvSpPr/>
          <p:nvPr/>
        </p:nvSpPr>
        <p:spPr>
          <a:xfrm>
            <a:off x="6953778" y="4872995"/>
            <a:ext cx="457200" cy="2095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Rounded Rectangle 14"/>
          <p:cNvSpPr/>
          <p:nvPr/>
        </p:nvSpPr>
        <p:spPr>
          <a:xfrm>
            <a:off x="6953778" y="5345522"/>
            <a:ext cx="457200" cy="209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TextBox 15"/>
          <p:cNvSpPr txBox="1"/>
          <p:nvPr/>
        </p:nvSpPr>
        <p:spPr>
          <a:xfrm>
            <a:off x="5607616" y="1882172"/>
            <a:ext cx="1380506" cy="400110"/>
          </a:xfrm>
          <a:prstGeom prst="rect">
            <a:avLst/>
          </a:prstGeom>
          <a:noFill/>
        </p:spPr>
        <p:txBody>
          <a:bodyPr wrap="none" rtlCol="0">
            <a:spAutoFit/>
          </a:bodyPr>
          <a:lstStyle/>
          <a:p>
            <a:r>
              <a:rPr lang="en-US" sz="2000" b="1" dirty="0" smtClean="0">
                <a:solidFill>
                  <a:schemeClr val="accent6"/>
                </a:solidFill>
                <a:effectLst>
                  <a:outerShdw blurRad="38100" dist="38100" dir="2700000" algn="tl">
                    <a:srgbClr val="000000">
                      <a:alpha val="43137"/>
                    </a:srgbClr>
                  </a:outerShdw>
                </a:effectLst>
              </a:rPr>
              <a:t>Side stick</a:t>
            </a:r>
            <a:endParaRPr lang="en-US" sz="20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404924"/>
      </p:ext>
    </p:extLst>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results and Conclusion</a:t>
            </a:r>
            <a:endParaRPr lang="en-US" dirty="0"/>
          </a:p>
        </p:txBody>
      </p:sp>
      <p:sp>
        <p:nvSpPr>
          <p:cNvPr id="3" name="Content Placeholder 2"/>
          <p:cNvSpPr>
            <a:spLocks noGrp="1"/>
          </p:cNvSpPr>
          <p:nvPr>
            <p:ph idx="1"/>
          </p:nvPr>
        </p:nvSpPr>
        <p:spPr/>
        <p:txBody>
          <a:bodyPr/>
          <a:lstStyle/>
          <a:p>
            <a:r>
              <a:rPr lang="en-US" sz="2800" dirty="0" smtClean="0"/>
              <a:t>Intermittent</a:t>
            </a:r>
          </a:p>
          <a:p>
            <a:pPr lvl="2"/>
            <a:r>
              <a:rPr lang="en-US" dirty="0" smtClean="0"/>
              <a:t>center stick</a:t>
            </a:r>
          </a:p>
          <a:p>
            <a:pPr lvl="2"/>
            <a:r>
              <a:rPr lang="en-US" dirty="0" smtClean="0"/>
              <a:t>3 green, 2 yellow</a:t>
            </a:r>
          </a:p>
          <a:p>
            <a:pPr lvl="2"/>
            <a:r>
              <a:rPr lang="en-US" dirty="0" smtClean="0"/>
              <a:t>Side stick</a:t>
            </a:r>
          </a:p>
          <a:p>
            <a:pPr lvl="2"/>
            <a:r>
              <a:rPr lang="en-US" dirty="0" smtClean="0"/>
              <a:t>2 green ,3 yellow</a:t>
            </a:r>
          </a:p>
          <a:p>
            <a:r>
              <a:rPr lang="en-US" sz="2800" dirty="0" smtClean="0"/>
              <a:t>Repeated posture</a:t>
            </a:r>
          </a:p>
          <a:p>
            <a:pPr lvl="2"/>
            <a:r>
              <a:rPr lang="en-US" dirty="0" smtClean="0"/>
              <a:t>Same RULA score with one orange and 4 yellow RULA scores.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24</a:t>
            </a:fld>
            <a:endParaRPr lang="en-US" dirty="0">
              <a:solidFill>
                <a:prstClr val="white">
                  <a:tint val="75000"/>
                </a:prstClr>
              </a:solidFill>
            </a:endParaRPr>
          </a:p>
        </p:txBody>
      </p:sp>
    </p:spTree>
    <p:extLst>
      <p:ext uri="{BB962C8B-B14F-4D97-AF65-F5344CB8AC3E}">
        <p14:creationId xmlns:p14="http://schemas.microsoft.com/office/powerpoint/2010/main" val="2752311024"/>
      </p:ext>
    </p:extLst>
  </p:cSld>
  <p:clrMapOvr>
    <a:masterClrMapping/>
  </p:clrMapOvr>
  <p:transition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Font typeface="+mj-lt"/>
              <a:buAutoNum type="arabicPeriod"/>
            </a:pPr>
            <a:r>
              <a:rPr lang="en-US" sz="1800" dirty="0" err="1" smtClean="0"/>
              <a:t>Salvendy</a:t>
            </a:r>
            <a:r>
              <a:rPr lang="en-US" sz="1800" dirty="0"/>
              <a:t>, G., </a:t>
            </a:r>
            <a:r>
              <a:rPr lang="en-US" sz="1800" i="1" dirty="0"/>
              <a:t>Handbook of human factors and ergonomics.</a:t>
            </a:r>
            <a:r>
              <a:rPr lang="en-US" sz="1800" dirty="0"/>
              <a:t> 2012. </a:t>
            </a:r>
            <a:r>
              <a:rPr lang="en-US" sz="1800" b="1" dirty="0"/>
              <a:t>16</a:t>
            </a:r>
            <a:r>
              <a:rPr lang="en-US" sz="1800" dirty="0"/>
              <a:t>.</a:t>
            </a:r>
          </a:p>
          <a:p>
            <a:pPr>
              <a:buFont typeface="+mj-lt"/>
              <a:buAutoNum type="arabicPeriod"/>
            </a:pPr>
            <a:r>
              <a:rPr lang="en-US" sz="1800" dirty="0" smtClean="0"/>
              <a:t>Sanders</a:t>
            </a:r>
            <a:r>
              <a:rPr lang="en-US" sz="1800" dirty="0"/>
              <a:t>, M.S.M., Ernest J, Human factors in engineering and design</a:t>
            </a:r>
            <a:r>
              <a:rPr lang="en-US" sz="1800" dirty="0" smtClean="0"/>
              <a:t>.</a:t>
            </a:r>
            <a:endParaRPr lang="en-US" sz="1800" dirty="0"/>
          </a:p>
          <a:p>
            <a:pPr>
              <a:buFont typeface="+mj-lt"/>
              <a:buAutoNum type="arabicPeriod"/>
            </a:pPr>
            <a:r>
              <a:rPr lang="en-US" sz="1800" dirty="0" err="1" smtClean="0"/>
              <a:t>Vignais</a:t>
            </a:r>
            <a:r>
              <a:rPr lang="en-US" sz="1800" dirty="0"/>
              <a:t>, N.M., Markus </a:t>
            </a:r>
            <a:r>
              <a:rPr lang="en-US" sz="1800" dirty="0" err="1"/>
              <a:t>Bleser</a:t>
            </a:r>
            <a:r>
              <a:rPr lang="en-US" sz="1800" dirty="0"/>
              <a:t>, Gabriele Mura, Katharina </a:t>
            </a:r>
            <a:r>
              <a:rPr lang="en-US" sz="1800" dirty="0" err="1"/>
              <a:t>Gorecky</a:t>
            </a:r>
            <a:r>
              <a:rPr lang="en-US" sz="1800" dirty="0"/>
              <a:t>, Dominic Marin, </a:t>
            </a:r>
            <a:r>
              <a:rPr lang="en-US" sz="1800" dirty="0" err="1"/>
              <a:t>Frédéric</a:t>
            </a:r>
            <a:r>
              <a:rPr lang="en-US" sz="1800" dirty="0"/>
              <a:t>, </a:t>
            </a:r>
            <a:r>
              <a:rPr lang="en-US" sz="1800" i="1" dirty="0"/>
              <a:t>Innovative system for real-time ergonomic feedback in industrial manufacturing.</a:t>
            </a:r>
            <a:r>
              <a:rPr lang="en-US" sz="1800" dirty="0"/>
              <a:t> Applied ergonomics, 2103. </a:t>
            </a:r>
            <a:r>
              <a:rPr lang="en-US" sz="1800" b="1" dirty="0"/>
              <a:t>44</a:t>
            </a:r>
            <a:r>
              <a:rPr lang="en-US" sz="1800" dirty="0"/>
              <a:t>(4): p. 566-574.</a:t>
            </a:r>
          </a:p>
          <a:p>
            <a:pPr>
              <a:buFont typeface="+mj-lt"/>
              <a:buAutoNum type="arabicPeriod"/>
            </a:pPr>
            <a:r>
              <a:rPr lang="en-US" sz="1800" dirty="0" err="1" smtClean="0"/>
              <a:t>McAtamney</a:t>
            </a:r>
            <a:r>
              <a:rPr lang="en-US" sz="1800" dirty="0"/>
              <a:t>, L.N.C., E, RULA: a survey method for the investigation of work-related upper limb disorders. Applied ergonomics, 1993. </a:t>
            </a:r>
            <a:r>
              <a:rPr lang="en-US" sz="1800" b="1" dirty="0"/>
              <a:t>24</a:t>
            </a:r>
            <a:r>
              <a:rPr lang="en-US" sz="1800" dirty="0"/>
              <a:t>(2): p. 91-99.</a:t>
            </a:r>
          </a:p>
          <a:p>
            <a:pPr>
              <a:buFont typeface="+mj-lt"/>
              <a:buAutoNum type="arabicPeriod"/>
            </a:pPr>
            <a:r>
              <a:rPr lang="en-US" sz="1800" dirty="0" smtClean="0"/>
              <a:t>Porter</a:t>
            </a:r>
            <a:r>
              <a:rPr lang="en-US" sz="1800" dirty="0"/>
              <a:t>, J.C., Keith Freer, MT Bonney, Maurice C, </a:t>
            </a:r>
            <a:r>
              <a:rPr lang="en-US" sz="1800" i="1" dirty="0"/>
              <a:t>Automotive Ergonomics. Chapter 3. Computer-Aided Ergonomics Design Of Automobiles.</a:t>
            </a:r>
            <a:r>
              <a:rPr lang="en-US" sz="1800" dirty="0"/>
              <a:t> Publication of: Taylor And Francis Ltd, 1993.</a:t>
            </a:r>
          </a:p>
          <a:p>
            <a:pPr>
              <a:buFont typeface="+mj-lt"/>
              <a:buAutoNum type="arabicPeriod"/>
            </a:pPr>
            <a:r>
              <a:rPr lang="en-US" sz="1800" dirty="0" err="1" smtClean="0"/>
              <a:t>McAtamney</a:t>
            </a:r>
            <a:r>
              <a:rPr lang="en-US" sz="1800" dirty="0" smtClean="0"/>
              <a:t>, L. and E. Nigel </a:t>
            </a:r>
            <a:r>
              <a:rPr lang="en-US" sz="1800" dirty="0" err="1" smtClean="0"/>
              <a:t>Corlett</a:t>
            </a:r>
            <a:r>
              <a:rPr lang="en-US" sz="1800" dirty="0" smtClean="0"/>
              <a:t>, </a:t>
            </a:r>
            <a:r>
              <a:rPr lang="en-US" sz="1800" i="1" dirty="0" smtClean="0"/>
              <a:t>RULA: a survey method for the investigation of work-related upper limb disorders.</a:t>
            </a:r>
            <a:r>
              <a:rPr lang="en-US" sz="1800" dirty="0" smtClean="0"/>
              <a:t> Applied Ergonomics, 1993. </a:t>
            </a:r>
            <a:r>
              <a:rPr lang="en-US" sz="1800" b="1" dirty="0" smtClean="0"/>
              <a:t>24</a:t>
            </a:r>
            <a:r>
              <a:rPr lang="en-US" sz="1800" dirty="0" smtClean="0"/>
              <a:t>(2): p. 91-99.</a:t>
            </a:r>
            <a:endParaRPr lang="en-US" sz="1800" dirty="0"/>
          </a:p>
        </p:txBody>
      </p:sp>
      <p:sp>
        <p:nvSpPr>
          <p:cNvPr id="4" name="Slide Number Placeholder 3"/>
          <p:cNvSpPr>
            <a:spLocks noGrp="1"/>
          </p:cNvSpPr>
          <p:nvPr>
            <p:ph type="sldNum" sz="quarter" idx="12"/>
          </p:nvPr>
        </p:nvSpPr>
        <p:spPr>
          <a:xfrm>
            <a:off x="8524164" y="40351"/>
            <a:ext cx="609600" cy="365125"/>
          </a:xfrm>
        </p:spPr>
        <p:txBody>
          <a:bodyPr/>
          <a:lstStyle/>
          <a:p>
            <a:pPr>
              <a:defRPr/>
            </a:pPr>
            <a:fld id="{405EB6EE-F466-486D-B6CE-7B220C27B9B7}" type="slidenum">
              <a:rPr lang="en-US" smtClean="0">
                <a:solidFill>
                  <a:prstClr val="white">
                    <a:tint val="75000"/>
                  </a:prstClr>
                </a:solidFill>
              </a:rPr>
              <a:pPr>
                <a:defRPr/>
              </a:pPr>
              <a:t>25</a:t>
            </a:fld>
            <a:endParaRPr lang="en-US" dirty="0">
              <a:solidFill>
                <a:prstClr val="white">
                  <a:tint val="75000"/>
                </a:prstClr>
              </a:solidFill>
            </a:endParaRPr>
          </a:p>
        </p:txBody>
      </p:sp>
    </p:spTree>
    <p:extLst>
      <p:ext uri="{BB962C8B-B14F-4D97-AF65-F5344CB8AC3E}">
        <p14:creationId xmlns:p14="http://schemas.microsoft.com/office/powerpoint/2010/main" val="3396447574"/>
      </p:ext>
    </p:extLst>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smtClean="0"/>
              <a:t>Jung, E.S., D. </a:t>
            </a:r>
            <a:r>
              <a:rPr lang="en-US" sz="1800" dirty="0" err="1" smtClean="0"/>
              <a:t>Kee</a:t>
            </a:r>
            <a:r>
              <a:rPr lang="en-US" sz="1800" dirty="0" smtClean="0"/>
              <a:t>, and M.K. Chung, </a:t>
            </a:r>
            <a:r>
              <a:rPr lang="en-US" sz="1800" i="1" dirty="0" smtClean="0"/>
              <a:t>Upper body reach posture prediction for ergonomic evaluation models.</a:t>
            </a:r>
            <a:r>
              <a:rPr lang="en-US" sz="1800" dirty="0" smtClean="0"/>
              <a:t> International Journal of Industrial Ergonomics, 1995. </a:t>
            </a:r>
            <a:r>
              <a:rPr lang="en-US" sz="1800" b="1" dirty="0" smtClean="0"/>
              <a:t>16</a:t>
            </a:r>
            <a:r>
              <a:rPr lang="en-US" sz="1800" dirty="0" smtClean="0"/>
              <a:t>(2): p. 95-107.</a:t>
            </a:r>
          </a:p>
          <a:p>
            <a:pPr>
              <a:buFont typeface="Arial" panose="020B0604020202020204" pitchFamily="34" charset="0"/>
              <a:buChar char="•"/>
            </a:pPr>
            <a:r>
              <a:rPr lang="en-US" sz="1800" dirty="0" smtClean="0"/>
              <a:t>Jung, E.S. and D. </a:t>
            </a:r>
            <a:r>
              <a:rPr lang="en-US" sz="1800" dirty="0" err="1" smtClean="0"/>
              <a:t>Kee</a:t>
            </a:r>
            <a:r>
              <a:rPr lang="en-US" sz="1800" dirty="0" smtClean="0"/>
              <a:t>, </a:t>
            </a:r>
            <a:r>
              <a:rPr lang="en-US" sz="1800" i="1" dirty="0" smtClean="0"/>
              <a:t>A man-machine interface model with improved visibility and reach functions.</a:t>
            </a:r>
            <a:r>
              <a:rPr lang="en-US" sz="1800" dirty="0" smtClean="0"/>
              <a:t> Computers &amp; industrial engineering, 1996. </a:t>
            </a:r>
            <a:r>
              <a:rPr lang="en-US" sz="1800" b="1" dirty="0" smtClean="0"/>
              <a:t>30</a:t>
            </a:r>
            <a:r>
              <a:rPr lang="en-US" sz="1800" dirty="0" smtClean="0"/>
              <a:t>(3): p. 475-486.</a:t>
            </a:r>
          </a:p>
          <a:p>
            <a:pPr>
              <a:buFont typeface="Arial" panose="020B0604020202020204" pitchFamily="34" charset="0"/>
              <a:buChar char="•"/>
            </a:pPr>
            <a:r>
              <a:rPr lang="en-US" sz="1800" dirty="0" smtClean="0"/>
              <a:t>Task, H.L., Night vision compatible illumination for vehicle crewmember workspace. 1986, Google Patents.</a:t>
            </a:r>
          </a:p>
          <a:p>
            <a:pPr>
              <a:buFont typeface="Arial" panose="020B0604020202020204" pitchFamily="34" charset="0"/>
              <a:buChar char="•"/>
            </a:pPr>
            <a:r>
              <a:rPr lang="en-US" sz="1800" dirty="0" smtClean="0"/>
              <a:t>Cole, J.B., D.B. Grimes, and R.P. Rao. Learning full-body motions from monocular vision: Dynamic imitation in a humanoid robot. in Intelligent Robots and Systems, 2007. IROS 2007. IEEE/RSJ International Conference on. 2007. IEEE.</a:t>
            </a:r>
          </a:p>
          <a:p>
            <a:pPr>
              <a:buFont typeface="Arial" panose="020B0604020202020204" pitchFamily="34" charset="0"/>
              <a:buChar char="•"/>
            </a:pPr>
            <a:endParaRPr lang="en-US" sz="7200" dirty="0"/>
          </a:p>
          <a:p>
            <a:endParaRPr lang="en-US" dirty="0"/>
          </a:p>
        </p:txBody>
      </p:sp>
      <p:sp>
        <p:nvSpPr>
          <p:cNvPr id="4" name="Slide Number Placeholder 3"/>
          <p:cNvSpPr>
            <a:spLocks noGrp="1"/>
          </p:cNvSpPr>
          <p:nvPr>
            <p:ph type="sldNum" sz="quarter" idx="12"/>
          </p:nvPr>
        </p:nvSpPr>
        <p:spPr>
          <a:xfrm>
            <a:off x="8534400" y="0"/>
            <a:ext cx="609600" cy="365125"/>
          </a:xfrm>
        </p:spPr>
        <p:txBody>
          <a:bodyPr/>
          <a:lstStyle/>
          <a:p>
            <a:pPr>
              <a:defRPr/>
            </a:pPr>
            <a:fld id="{405EB6EE-F466-486D-B6CE-7B220C27B9B7}" type="slidenum">
              <a:rPr lang="en-US" smtClean="0">
                <a:solidFill>
                  <a:prstClr val="white">
                    <a:tint val="75000"/>
                  </a:prstClr>
                </a:solidFill>
              </a:rPr>
              <a:pPr>
                <a:defRPr/>
              </a:pPr>
              <a:t>26</a:t>
            </a:fld>
            <a:endParaRPr lang="en-US" dirty="0">
              <a:solidFill>
                <a:prstClr val="white">
                  <a:tint val="75000"/>
                </a:prstClr>
              </a:solidFill>
            </a:endParaRPr>
          </a:p>
        </p:txBody>
      </p:sp>
    </p:spTree>
    <p:extLst>
      <p:ext uri="{BB962C8B-B14F-4D97-AF65-F5344CB8AC3E}">
        <p14:creationId xmlns:p14="http://schemas.microsoft.com/office/powerpoint/2010/main" val="786886332"/>
      </p:ext>
    </p:extLst>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49" y="2514600"/>
            <a:ext cx="8229600" cy="1143000"/>
          </a:xfrm>
        </p:spPr>
        <p:txBody>
          <a:bodyPr/>
          <a:lstStyle/>
          <a:p>
            <a:r>
              <a:rPr lang="en-US" sz="5400" dirty="0" smtClean="0"/>
              <a:t>Thank You</a:t>
            </a:r>
            <a:endParaRPr lang="en-US" sz="5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8568519" y="-19334"/>
            <a:ext cx="609600" cy="365125"/>
          </a:xfrm>
        </p:spPr>
        <p:txBody>
          <a:bodyPr/>
          <a:lstStyle/>
          <a:p>
            <a:pPr>
              <a:defRPr/>
            </a:pPr>
            <a:fld id="{405EB6EE-F466-486D-B6CE-7B220C27B9B7}" type="slidenum">
              <a:rPr lang="en-US" smtClean="0">
                <a:solidFill>
                  <a:prstClr val="white">
                    <a:tint val="75000"/>
                  </a:prstClr>
                </a:solidFill>
              </a:rPr>
              <a:pPr>
                <a:defRPr/>
              </a:pPr>
              <a:t>27</a:t>
            </a:fld>
            <a:endParaRPr lang="en-US" dirty="0">
              <a:solidFill>
                <a:prstClr val="white">
                  <a:tint val="75000"/>
                </a:prstClr>
              </a:solidFill>
            </a:endParaRPr>
          </a:p>
        </p:txBody>
      </p:sp>
    </p:spTree>
    <p:extLst>
      <p:ext uri="{BB962C8B-B14F-4D97-AF65-F5344CB8AC3E}">
        <p14:creationId xmlns:p14="http://schemas.microsoft.com/office/powerpoint/2010/main" val="2020453801"/>
      </p:ext>
    </p:extLst>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15" y="2720181"/>
            <a:ext cx="8229600" cy="1143000"/>
          </a:xfrm>
        </p:spPr>
        <p:txBody>
          <a:bodyPr/>
          <a:lstStyle/>
          <a:p>
            <a:r>
              <a:rPr lang="en-US" sz="4400" dirty="0" smtClean="0"/>
              <a:t>QUESTIONS????</a:t>
            </a:r>
            <a:endParaRPr lang="en-US" sz="4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8534400" y="15922"/>
            <a:ext cx="609600" cy="365125"/>
          </a:xfrm>
        </p:spPr>
        <p:txBody>
          <a:bodyPr/>
          <a:lstStyle/>
          <a:p>
            <a:pPr>
              <a:defRPr/>
            </a:pPr>
            <a:fld id="{405EB6EE-F466-486D-B6CE-7B220C27B9B7}" type="slidenum">
              <a:rPr lang="en-US" smtClean="0">
                <a:solidFill>
                  <a:prstClr val="white">
                    <a:tint val="75000"/>
                  </a:prstClr>
                </a:solidFill>
              </a:rPr>
              <a:pPr>
                <a:defRPr/>
              </a:pPr>
              <a:t>28</a:t>
            </a:fld>
            <a:endParaRPr lang="en-US" dirty="0">
              <a:solidFill>
                <a:prstClr val="white">
                  <a:tint val="75000"/>
                </a:prstClr>
              </a:solidFill>
            </a:endParaRPr>
          </a:p>
        </p:txBody>
      </p:sp>
    </p:spTree>
    <p:extLst>
      <p:ext uri="{BB962C8B-B14F-4D97-AF65-F5344CB8AC3E}">
        <p14:creationId xmlns:p14="http://schemas.microsoft.com/office/powerpoint/2010/main" val="557457000"/>
      </p:ext>
    </p:extLst>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t>
            </a:r>
            <a:r>
              <a:rPr lang="en-US" sz="4000" dirty="0" smtClean="0"/>
              <a:t>equence</a:t>
            </a:r>
            <a:endParaRPr lang="en-US" sz="4000" dirty="0"/>
          </a:p>
        </p:txBody>
      </p:sp>
      <p:sp>
        <p:nvSpPr>
          <p:cNvPr id="4" name="Slide Number Placeholder 3"/>
          <p:cNvSpPr>
            <a:spLocks noGrp="1"/>
          </p:cNvSpPr>
          <p:nvPr>
            <p:ph type="sldNum" sz="quarter" idx="12"/>
          </p:nvPr>
        </p:nvSpPr>
        <p:spPr>
          <a:xfrm>
            <a:off x="8514413" y="0"/>
            <a:ext cx="609600" cy="365125"/>
          </a:xfrm>
        </p:spPr>
        <p:txBody>
          <a:bodyPr/>
          <a:lstStyle/>
          <a:p>
            <a:pPr>
              <a:defRPr/>
            </a:pPr>
            <a:fld id="{405EB6EE-F466-486D-B6CE-7B220C27B9B7}" type="slidenum">
              <a:rPr lang="en-US" smtClean="0">
                <a:solidFill>
                  <a:prstClr val="white">
                    <a:tint val="75000"/>
                  </a:prstClr>
                </a:solidFill>
              </a:rPr>
              <a:pPr>
                <a:defRPr/>
              </a:pPr>
              <a:t>3</a:t>
            </a:fld>
            <a:endParaRPr lang="en-US" dirty="0">
              <a:solidFill>
                <a:prstClr val="white">
                  <a:tint val="75000"/>
                </a:prstClr>
              </a:solidFill>
            </a:endParaRPr>
          </a:p>
        </p:txBody>
      </p:sp>
      <p:sp>
        <p:nvSpPr>
          <p:cNvPr id="3" name="TextBox 2"/>
          <p:cNvSpPr txBox="1"/>
          <p:nvPr/>
        </p:nvSpPr>
        <p:spPr>
          <a:xfrm>
            <a:off x="811674" y="1489881"/>
            <a:ext cx="6437981" cy="3570208"/>
          </a:xfrm>
          <a:prstGeom prst="rect">
            <a:avLst/>
          </a:prstGeom>
          <a:noFill/>
        </p:spPr>
        <p:txBody>
          <a:bodyPr wrap="none" rtlCol="0">
            <a:spAutoFit/>
          </a:bodyPr>
          <a:lstStyle/>
          <a:p>
            <a:pPr marL="457200" indent="-457200" algn="just">
              <a:buFont typeface="Arial" pitchFamily="34" charset="0"/>
              <a:buChar char="•"/>
            </a:pPr>
            <a:r>
              <a:rPr lang="en-US" sz="2600" dirty="0" smtClean="0"/>
              <a:t>Literature review</a:t>
            </a:r>
          </a:p>
          <a:p>
            <a:pPr marL="457200" indent="-457200" algn="just">
              <a:buFont typeface="Arial" pitchFamily="34" charset="0"/>
              <a:buChar char="•"/>
            </a:pPr>
            <a:r>
              <a:rPr lang="en-US" sz="2600" dirty="0" smtClean="0"/>
              <a:t>RULA analysis</a:t>
            </a:r>
          </a:p>
          <a:p>
            <a:pPr marL="457200" indent="-457200" algn="just">
              <a:buFont typeface="Arial" pitchFamily="34" charset="0"/>
              <a:buChar char="•"/>
            </a:pPr>
            <a:r>
              <a:rPr lang="en-US" sz="2600" dirty="0" smtClean="0"/>
              <a:t>Methodology of the ergonomic analysis</a:t>
            </a:r>
          </a:p>
          <a:p>
            <a:pPr marL="457200" indent="-457200" algn="just">
              <a:buFont typeface="Arial" pitchFamily="34" charset="0"/>
              <a:buChar char="•"/>
            </a:pPr>
            <a:r>
              <a:rPr lang="en-US" sz="2600" dirty="0" smtClean="0"/>
              <a:t>Full and free movement of GTA</a:t>
            </a:r>
          </a:p>
          <a:p>
            <a:pPr marL="457200" indent="-457200" algn="just">
              <a:buFont typeface="Arial" pitchFamily="34" charset="0"/>
              <a:buChar char="•"/>
            </a:pPr>
            <a:r>
              <a:rPr lang="en-US" sz="2600" dirty="0" smtClean="0"/>
              <a:t>Results </a:t>
            </a:r>
          </a:p>
          <a:p>
            <a:pPr marL="457200" indent="-457200" algn="just">
              <a:buFont typeface="Arial" pitchFamily="34" charset="0"/>
              <a:buChar char="•"/>
            </a:pPr>
            <a:r>
              <a:rPr lang="en-US" sz="2600" dirty="0" smtClean="0"/>
              <a:t>Conclusion</a:t>
            </a:r>
          </a:p>
          <a:p>
            <a:pPr marL="457200" indent="-457200" algn="just">
              <a:buFont typeface="Arial" pitchFamily="34" charset="0"/>
              <a:buChar char="•"/>
            </a:pPr>
            <a:r>
              <a:rPr lang="en-US" sz="2600" dirty="0" smtClean="0"/>
              <a:t>References</a:t>
            </a:r>
          </a:p>
          <a:p>
            <a:pPr algn="just"/>
            <a:r>
              <a:rPr lang="en-US" sz="2600" dirty="0" smtClean="0"/>
              <a:t> </a:t>
            </a:r>
          </a:p>
          <a:p>
            <a:pPr marL="285750" indent="-285750">
              <a:buFont typeface="Arial" pitchFamily="34" charset="0"/>
              <a:buChar char="•"/>
            </a:pPr>
            <a:endParaRPr lang="en-US" dirty="0"/>
          </a:p>
        </p:txBody>
      </p:sp>
    </p:spTree>
    <p:extLst>
      <p:ext uri="{BB962C8B-B14F-4D97-AF65-F5344CB8AC3E}">
        <p14:creationId xmlns:p14="http://schemas.microsoft.com/office/powerpoint/2010/main" val="3667416545"/>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706"/>
            <a:ext cx="8229600" cy="1143000"/>
          </a:xfrm>
        </p:spPr>
        <p:txBody>
          <a:bodyPr/>
          <a:lstStyle/>
          <a:p>
            <a:r>
              <a:rPr lang="en-US" sz="4000" dirty="0" smtClean="0"/>
              <a:t>Ergonomics</a:t>
            </a:r>
            <a:endParaRPr lang="en-US" sz="4000" dirty="0"/>
          </a:p>
        </p:txBody>
      </p:sp>
      <p:sp>
        <p:nvSpPr>
          <p:cNvPr id="3" name="Content Placeholder 2"/>
          <p:cNvSpPr>
            <a:spLocks noGrp="1"/>
          </p:cNvSpPr>
          <p:nvPr>
            <p:ph idx="1"/>
          </p:nvPr>
        </p:nvSpPr>
        <p:spPr>
          <a:xfrm>
            <a:off x="457200" y="1411366"/>
            <a:ext cx="8229600" cy="4525963"/>
          </a:xfrm>
        </p:spPr>
        <p:txBody>
          <a:bodyPr/>
          <a:lstStyle/>
          <a:p>
            <a:pPr>
              <a:buFont typeface="Arial" panose="020B0604020202020204" pitchFamily="34" charset="0"/>
              <a:buChar char="•"/>
            </a:pPr>
            <a:r>
              <a:rPr lang="en-US" sz="2800" dirty="0"/>
              <a:t>The word “ergonomics” comes from two Greek words “ergono” meaning “work” and “nomos” meaning” </a:t>
            </a:r>
            <a:r>
              <a:rPr lang="en-US" sz="2800" dirty="0" smtClean="0"/>
              <a:t>laws.</a:t>
            </a:r>
          </a:p>
          <a:p>
            <a:pPr>
              <a:buFont typeface="Arial" panose="020B0604020202020204" pitchFamily="34" charset="0"/>
              <a:buChar char="•"/>
            </a:pPr>
            <a:r>
              <a:rPr lang="en-US" sz="2800" dirty="0" smtClean="0"/>
              <a:t>It </a:t>
            </a:r>
            <a:r>
              <a:rPr lang="en-US" sz="2800" dirty="0"/>
              <a:t>is the scientific discipline concerned with the understanding of interactions among humans and other elements of a </a:t>
            </a:r>
            <a:r>
              <a:rPr lang="en-US" sz="2800" dirty="0" smtClean="0"/>
              <a:t>system. </a:t>
            </a:r>
          </a:p>
        </p:txBody>
      </p:sp>
      <p:sp>
        <p:nvSpPr>
          <p:cNvPr id="4" name="Slide Number Placeholder 3"/>
          <p:cNvSpPr>
            <a:spLocks noGrp="1"/>
          </p:cNvSpPr>
          <p:nvPr>
            <p:ph type="sldNum" sz="quarter" idx="12"/>
          </p:nvPr>
        </p:nvSpPr>
        <p:spPr>
          <a:xfrm>
            <a:off x="8533151" y="0"/>
            <a:ext cx="609600" cy="365125"/>
          </a:xfrm>
        </p:spPr>
        <p:txBody>
          <a:bodyPr/>
          <a:lstStyle/>
          <a:p>
            <a:pPr>
              <a:defRPr/>
            </a:pPr>
            <a:fld id="{405EB6EE-F466-486D-B6CE-7B220C27B9B7}" type="slidenum">
              <a:rPr lang="en-US" smtClean="0">
                <a:solidFill>
                  <a:prstClr val="white">
                    <a:tint val="75000"/>
                  </a:prstClr>
                </a:solidFill>
              </a:rPr>
              <a:pPr>
                <a:defRPr/>
              </a:pPr>
              <a:t>4</a:t>
            </a:fld>
            <a:endParaRPr lang="en-US" dirty="0">
              <a:solidFill>
                <a:prstClr val="white">
                  <a:tint val="75000"/>
                </a:prstClr>
              </a:solidFill>
            </a:endParaRPr>
          </a:p>
        </p:txBody>
      </p:sp>
    </p:spTree>
    <p:extLst>
      <p:ext uri="{BB962C8B-B14F-4D97-AF65-F5344CB8AC3E}">
        <p14:creationId xmlns:p14="http://schemas.microsoft.com/office/powerpoint/2010/main" val="2999491151"/>
      </p:ext>
    </p:extLst>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5" y="258762"/>
            <a:ext cx="8229600" cy="1143000"/>
          </a:xfrm>
        </p:spPr>
        <p:txBody>
          <a:bodyPr/>
          <a:lstStyle/>
          <a:p>
            <a:r>
              <a:rPr lang="en-US" sz="4000" dirty="0" smtClean="0"/>
              <a:t>Ergonomic Analysis</a:t>
            </a:r>
            <a:endParaRPr lang="en-US" sz="4000" dirty="0"/>
          </a:p>
        </p:txBody>
      </p:sp>
      <p:sp>
        <p:nvSpPr>
          <p:cNvPr id="3" name="Content Placeholder 2"/>
          <p:cNvSpPr>
            <a:spLocks noGrp="1"/>
          </p:cNvSpPr>
          <p:nvPr>
            <p:ph idx="1"/>
          </p:nvPr>
        </p:nvSpPr>
        <p:spPr>
          <a:xfrm>
            <a:off x="490928" y="1487133"/>
            <a:ext cx="8229600" cy="4525963"/>
          </a:xfrm>
        </p:spPr>
        <p:txBody>
          <a:bodyPr/>
          <a:lstStyle/>
          <a:p>
            <a:pPr algn="just">
              <a:buFont typeface="Arial" panose="020B0604020202020204" pitchFamily="34" charset="0"/>
              <a:buChar char="•"/>
            </a:pPr>
            <a:r>
              <a:rPr lang="en-US" sz="2600" dirty="0" smtClean="0"/>
              <a:t>The definition of ergonomics is extended today to all human activities in which artifacts are implemented.</a:t>
            </a:r>
          </a:p>
          <a:p>
            <a:pPr algn="just">
              <a:buFont typeface="Arial" panose="020B0604020202020204" pitchFamily="34" charset="0"/>
              <a:buChar char="•"/>
            </a:pPr>
            <a:r>
              <a:rPr lang="en-US" sz="2600" dirty="0" smtClean="0"/>
              <a:t>Ergonomists are in a constant search for comprehensive approaches in which physical, cognitive and social aspects of human activities can be considered. </a:t>
            </a:r>
          </a:p>
        </p:txBody>
      </p:sp>
      <p:sp>
        <p:nvSpPr>
          <p:cNvPr id="4" name="Slide Number Placeholder 3"/>
          <p:cNvSpPr>
            <a:spLocks noGrp="1"/>
          </p:cNvSpPr>
          <p:nvPr>
            <p:ph type="sldNum" sz="quarter" idx="12"/>
          </p:nvPr>
        </p:nvSpPr>
        <p:spPr>
          <a:xfrm>
            <a:off x="8534400" y="18919"/>
            <a:ext cx="609600" cy="365125"/>
          </a:xfrm>
        </p:spPr>
        <p:txBody>
          <a:bodyPr/>
          <a:lstStyle/>
          <a:p>
            <a:pPr>
              <a:defRPr/>
            </a:pPr>
            <a:fld id="{405EB6EE-F466-486D-B6CE-7B220C27B9B7}" type="slidenum">
              <a:rPr lang="en-US" smtClean="0">
                <a:solidFill>
                  <a:prstClr val="white">
                    <a:tint val="75000"/>
                  </a:prstClr>
                </a:solidFill>
              </a:rPr>
              <a:pPr>
                <a:defRPr/>
              </a:pPr>
              <a:t>5</a:t>
            </a:fld>
            <a:endParaRPr lang="en-US" dirty="0">
              <a:solidFill>
                <a:prstClr val="white">
                  <a:tint val="75000"/>
                </a:prstClr>
              </a:solidFill>
            </a:endParaRPr>
          </a:p>
        </p:txBody>
      </p:sp>
    </p:spTree>
    <p:extLst>
      <p:ext uri="{BB962C8B-B14F-4D97-AF65-F5344CB8AC3E}">
        <p14:creationId xmlns:p14="http://schemas.microsoft.com/office/powerpoint/2010/main" val="3301248622"/>
      </p:ext>
    </p:extLst>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57" y="279783"/>
            <a:ext cx="8229600" cy="1143000"/>
          </a:xfrm>
        </p:spPr>
        <p:txBody>
          <a:bodyPr/>
          <a:lstStyle/>
          <a:p>
            <a:r>
              <a:rPr lang="en-US" sz="4000" dirty="0" smtClean="0"/>
              <a:t>Tools For Ergonomic Analysis</a:t>
            </a:r>
            <a:endParaRPr lang="en-US" sz="4000" dirty="0"/>
          </a:p>
        </p:txBody>
      </p:sp>
      <p:sp>
        <p:nvSpPr>
          <p:cNvPr id="3" name="Content Placeholder 2"/>
          <p:cNvSpPr>
            <a:spLocks noGrp="1"/>
          </p:cNvSpPr>
          <p:nvPr>
            <p:ph idx="1"/>
          </p:nvPr>
        </p:nvSpPr>
        <p:spPr>
          <a:xfrm>
            <a:off x="457200" y="1591647"/>
            <a:ext cx="8229600" cy="4525963"/>
          </a:xfrm>
        </p:spPr>
        <p:txBody>
          <a:bodyPr/>
          <a:lstStyle/>
          <a:p>
            <a:pPr algn="just">
              <a:buFont typeface="Arial" panose="020B0604020202020204" pitchFamily="34" charset="0"/>
              <a:buChar char="•"/>
            </a:pPr>
            <a:r>
              <a:rPr lang="en-US" sz="2600" dirty="0"/>
              <a:t>M</a:t>
            </a:r>
            <a:r>
              <a:rPr lang="en-US" sz="2600" dirty="0" smtClean="0"/>
              <a:t>antra</a:t>
            </a:r>
            <a:r>
              <a:rPr lang="en-US" sz="2600" dirty="0"/>
              <a:t>, RULA, HAL-TLV, LUBA, OCRA, SNOOK tables and the NIOSH lifting </a:t>
            </a:r>
            <a:r>
              <a:rPr lang="en-US" sz="2600" dirty="0" smtClean="0"/>
              <a:t>equations.</a:t>
            </a:r>
          </a:p>
          <a:p>
            <a:pPr algn="just">
              <a:buFont typeface="Arial" panose="020B0604020202020204" pitchFamily="34" charset="0"/>
              <a:buChar char="•"/>
            </a:pPr>
            <a:r>
              <a:rPr lang="en-US" sz="2600" dirty="0" smtClean="0"/>
              <a:t>For </a:t>
            </a:r>
            <a:r>
              <a:rPr lang="en-US" sz="2600" dirty="0"/>
              <a:t>this specific </a:t>
            </a:r>
            <a:r>
              <a:rPr lang="en-US" sz="2600" dirty="0" smtClean="0"/>
              <a:t>paper </a:t>
            </a:r>
            <a:r>
              <a:rPr lang="en-US" sz="2600" dirty="0"/>
              <a:t>RULA analysis was </a:t>
            </a:r>
            <a:r>
              <a:rPr lang="en-US" sz="2600" dirty="0" smtClean="0"/>
              <a:t>chosen.</a:t>
            </a:r>
          </a:p>
          <a:p>
            <a:pPr algn="just">
              <a:buFont typeface="Arial" panose="020B0604020202020204" pitchFamily="34" charset="0"/>
              <a:buChar char="•"/>
            </a:pPr>
            <a:r>
              <a:rPr lang="en-US" sz="2600" dirty="0" smtClean="0"/>
              <a:t>It comes in ergonomic analysis workbench in CATIA software under activity analysis.</a:t>
            </a:r>
            <a:endParaRPr lang="en-US" sz="2600" dirty="0"/>
          </a:p>
        </p:txBody>
      </p:sp>
      <p:sp>
        <p:nvSpPr>
          <p:cNvPr id="4" name="Slide Number Placeholder 3"/>
          <p:cNvSpPr>
            <a:spLocks noGrp="1"/>
          </p:cNvSpPr>
          <p:nvPr>
            <p:ph type="sldNum" sz="quarter" idx="12"/>
          </p:nvPr>
        </p:nvSpPr>
        <p:spPr>
          <a:xfrm>
            <a:off x="8516203" y="12789"/>
            <a:ext cx="609600" cy="365125"/>
          </a:xfrm>
        </p:spPr>
        <p:txBody>
          <a:bodyPr/>
          <a:lstStyle/>
          <a:p>
            <a:pPr>
              <a:defRPr/>
            </a:pPr>
            <a:fld id="{405EB6EE-F466-486D-B6CE-7B220C27B9B7}" type="slidenum">
              <a:rPr lang="en-US" smtClean="0">
                <a:solidFill>
                  <a:prstClr val="white">
                    <a:tint val="75000"/>
                  </a:prstClr>
                </a:solidFill>
              </a:rPr>
              <a:pPr>
                <a:defRPr/>
              </a:pPr>
              <a:t>6</a:t>
            </a:fld>
            <a:endParaRPr lang="en-US" dirty="0">
              <a:solidFill>
                <a:prstClr val="white">
                  <a:tint val="75000"/>
                </a:prstClr>
              </a:solidFill>
            </a:endParaRPr>
          </a:p>
        </p:txBody>
      </p:sp>
    </p:spTree>
    <p:extLst>
      <p:ext uri="{BB962C8B-B14F-4D97-AF65-F5344CB8AC3E}">
        <p14:creationId xmlns:p14="http://schemas.microsoft.com/office/powerpoint/2010/main" val="2882321701"/>
      </p:ext>
    </p:extLst>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RULA Analysis</a:t>
            </a:r>
            <a:endParaRPr lang="en-US" dirty="0"/>
          </a:p>
        </p:txBody>
      </p:sp>
      <p:sp>
        <p:nvSpPr>
          <p:cNvPr id="3" name="Content Placeholder 2"/>
          <p:cNvSpPr>
            <a:spLocks noGrp="1"/>
          </p:cNvSpPr>
          <p:nvPr>
            <p:ph idx="1"/>
          </p:nvPr>
        </p:nvSpPr>
        <p:spPr>
          <a:xfrm>
            <a:off x="486889" y="1508918"/>
            <a:ext cx="9372600" cy="4525963"/>
          </a:xfrm>
        </p:spPr>
        <p:txBody>
          <a:bodyPr/>
          <a:lstStyle/>
          <a:p>
            <a:pPr algn="just">
              <a:buFont typeface="Arial" panose="020B0604020202020204" pitchFamily="34" charset="0"/>
              <a:buChar char="•"/>
            </a:pPr>
            <a:r>
              <a:rPr lang="en-US" sz="2800" dirty="0" smtClean="0"/>
              <a:t>For ergonomic analysis there are two modules</a:t>
            </a:r>
            <a:endParaRPr lang="en-US" sz="2800" dirty="0"/>
          </a:p>
          <a:p>
            <a:pPr lvl="1" algn="just"/>
            <a:r>
              <a:rPr lang="en-US" dirty="0" smtClean="0"/>
              <a:t>Posture analysis</a:t>
            </a:r>
          </a:p>
          <a:p>
            <a:pPr lvl="1" algn="just"/>
            <a:r>
              <a:rPr lang="en-US" dirty="0" smtClean="0"/>
              <a:t>Activity analysis</a:t>
            </a:r>
          </a:p>
          <a:p>
            <a:pPr lvl="2" algn="just"/>
            <a:r>
              <a:rPr lang="en-US" dirty="0" smtClean="0"/>
              <a:t>RULA analysis</a:t>
            </a:r>
          </a:p>
          <a:p>
            <a:pPr lvl="2" algn="just"/>
            <a:r>
              <a:rPr lang="en-US" dirty="0" smtClean="0"/>
              <a:t>Lift lower analysis</a:t>
            </a:r>
          </a:p>
          <a:p>
            <a:pPr lvl="2" algn="just"/>
            <a:r>
              <a:rPr lang="en-US" dirty="0" smtClean="0"/>
              <a:t>Push pull analysis</a:t>
            </a:r>
          </a:p>
          <a:p>
            <a:pPr lvl="2" algn="just"/>
            <a:r>
              <a:rPr lang="en-US" dirty="0" smtClean="0"/>
              <a:t>Carry analysis</a:t>
            </a:r>
          </a:p>
          <a:p>
            <a:pPr lvl="2" algn="just"/>
            <a:r>
              <a:rPr lang="en-US" dirty="0" smtClean="0"/>
              <a:t>Biomechanics single action analysis</a:t>
            </a:r>
          </a:p>
        </p:txBody>
      </p:sp>
      <p:sp>
        <p:nvSpPr>
          <p:cNvPr id="6" name="Multiply 5"/>
          <p:cNvSpPr/>
          <p:nvPr/>
        </p:nvSpPr>
        <p:spPr>
          <a:xfrm>
            <a:off x="2743200" y="3958439"/>
            <a:ext cx="533400" cy="4572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y 7"/>
          <p:cNvSpPr/>
          <p:nvPr/>
        </p:nvSpPr>
        <p:spPr>
          <a:xfrm>
            <a:off x="2743200" y="4382983"/>
            <a:ext cx="533400" cy="4572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ultiply 8"/>
          <p:cNvSpPr/>
          <p:nvPr/>
        </p:nvSpPr>
        <p:spPr>
          <a:xfrm>
            <a:off x="2743200" y="3501239"/>
            <a:ext cx="533400" cy="4572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a:xfrm>
            <a:off x="8514413" y="4080"/>
            <a:ext cx="609600" cy="365125"/>
          </a:xfrm>
        </p:spPr>
        <p:txBody>
          <a:bodyPr/>
          <a:lstStyle/>
          <a:p>
            <a:pPr>
              <a:defRPr/>
            </a:pPr>
            <a:fld id="{405EB6EE-F466-486D-B6CE-7B220C27B9B7}" type="slidenum">
              <a:rPr lang="en-US" smtClean="0"/>
              <a:pPr>
                <a:defRPr/>
              </a:pPr>
              <a:t>7</a:t>
            </a:fld>
            <a:endParaRPr lang="en-US" dirty="0"/>
          </a:p>
        </p:txBody>
      </p:sp>
      <p:sp>
        <p:nvSpPr>
          <p:cNvPr id="26" name="Multiply 25"/>
          <p:cNvSpPr/>
          <p:nvPr/>
        </p:nvSpPr>
        <p:spPr>
          <a:xfrm>
            <a:off x="2743200" y="4840183"/>
            <a:ext cx="533400" cy="4572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063585"/>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RULA Analysis</a:t>
            </a:r>
            <a:endParaRPr lang="en-US" dirty="0"/>
          </a:p>
        </p:txBody>
      </p:sp>
      <p:sp>
        <p:nvSpPr>
          <p:cNvPr id="3" name="Content Placeholder 2"/>
          <p:cNvSpPr>
            <a:spLocks noGrp="1"/>
          </p:cNvSpPr>
          <p:nvPr>
            <p:ph idx="1"/>
          </p:nvPr>
        </p:nvSpPr>
        <p:spPr>
          <a:xfrm>
            <a:off x="457200" y="1447800"/>
            <a:ext cx="8229600" cy="4525963"/>
          </a:xfrm>
        </p:spPr>
        <p:txBody>
          <a:bodyPr/>
          <a:lstStyle/>
          <a:p>
            <a:pPr>
              <a:buFont typeface="Arial" panose="020B0604020202020204" pitchFamily="34" charset="0"/>
              <a:buChar char="•"/>
            </a:pPr>
            <a:r>
              <a:rPr lang="en-US" sz="2600" dirty="0"/>
              <a:t>RULA stands for Rapid Upper Limb Assessment</a:t>
            </a:r>
            <a:r>
              <a:rPr lang="en-US" sz="2600" dirty="0" smtClean="0"/>
              <a:t>.</a:t>
            </a:r>
          </a:p>
          <a:p>
            <a:pPr>
              <a:buFont typeface="Arial" panose="020B0604020202020204" pitchFamily="34" charset="0"/>
              <a:buChar char="•"/>
            </a:pPr>
            <a:r>
              <a:rPr lang="en-US" sz="2600" dirty="0" smtClean="0"/>
              <a:t> </a:t>
            </a:r>
            <a:r>
              <a:rPr lang="en-US" sz="2600" dirty="0"/>
              <a:t>It examine all the risk factors like the number of movements, muscle work, working posture </a:t>
            </a:r>
            <a:r>
              <a:rPr lang="en-US" sz="2600" dirty="0" smtClean="0"/>
              <a:t>etc.</a:t>
            </a:r>
          </a:p>
          <a:p>
            <a:pPr>
              <a:buFont typeface="Arial" panose="020B0604020202020204" pitchFamily="34" charset="0"/>
              <a:buChar char="•"/>
            </a:pPr>
            <a:r>
              <a:rPr lang="en-US" sz="2600" dirty="0" smtClean="0"/>
              <a:t>All </a:t>
            </a:r>
            <a:r>
              <a:rPr lang="en-US" sz="2600" dirty="0"/>
              <a:t>these factors combine to provide a final score </a:t>
            </a:r>
            <a:r>
              <a:rPr lang="en-US" sz="2600" dirty="0" smtClean="0"/>
              <a:t>that ranges </a:t>
            </a:r>
            <a:r>
              <a:rPr lang="en-US" sz="2600" dirty="0"/>
              <a:t>from 1 to 7</a:t>
            </a:r>
            <a:r>
              <a:rPr lang="en-US" sz="2600" dirty="0" smtClean="0"/>
              <a:t>.</a:t>
            </a:r>
          </a:p>
          <a:p>
            <a:pPr lvl="2">
              <a:buFont typeface="Arial" panose="020B0604020202020204" pitchFamily="34" charset="0"/>
              <a:buChar char="•"/>
            </a:pPr>
            <a:r>
              <a:rPr lang="en-US" sz="2600" dirty="0"/>
              <a:t>Green	 (1&amp;2)</a:t>
            </a:r>
          </a:p>
          <a:p>
            <a:pPr lvl="2">
              <a:buFont typeface="Arial" panose="020B0604020202020204" pitchFamily="34" charset="0"/>
              <a:buChar char="•"/>
            </a:pPr>
            <a:r>
              <a:rPr lang="en-US" sz="2600" dirty="0"/>
              <a:t>Yellow	 (3&amp;4)</a:t>
            </a:r>
          </a:p>
          <a:p>
            <a:pPr lvl="2">
              <a:buFont typeface="Arial" panose="020B0604020202020204" pitchFamily="34" charset="0"/>
              <a:buChar char="•"/>
            </a:pPr>
            <a:r>
              <a:rPr lang="en-US" sz="2600" dirty="0"/>
              <a:t>Orange	</a:t>
            </a:r>
            <a:r>
              <a:rPr lang="en-US" sz="2600" dirty="0" smtClean="0"/>
              <a:t> (</a:t>
            </a:r>
            <a:r>
              <a:rPr lang="en-US" sz="2600" dirty="0"/>
              <a:t>5&amp;6)</a:t>
            </a:r>
          </a:p>
          <a:p>
            <a:pPr lvl="2">
              <a:buFont typeface="Arial" panose="020B0604020202020204" pitchFamily="34" charset="0"/>
              <a:buChar char="•"/>
            </a:pPr>
            <a:r>
              <a:rPr lang="en-US" sz="2600" dirty="0"/>
              <a:t>Red	</a:t>
            </a:r>
            <a:r>
              <a:rPr lang="en-US" sz="2600" dirty="0" smtClean="0"/>
              <a:t>	 (</a:t>
            </a:r>
            <a:r>
              <a:rPr lang="en-US" sz="2600" dirty="0"/>
              <a:t>7)</a:t>
            </a:r>
          </a:p>
          <a:p>
            <a:endParaRPr lang="en-US" sz="2800" dirty="0"/>
          </a:p>
        </p:txBody>
      </p:sp>
      <p:sp>
        <p:nvSpPr>
          <p:cNvPr id="6" name="Slide Number Placeholder 5"/>
          <p:cNvSpPr>
            <a:spLocks noGrp="1"/>
          </p:cNvSpPr>
          <p:nvPr>
            <p:ph type="sldNum" sz="quarter" idx="12"/>
          </p:nvPr>
        </p:nvSpPr>
        <p:spPr>
          <a:xfrm>
            <a:off x="8534400" y="0"/>
            <a:ext cx="609600" cy="365125"/>
          </a:xfrm>
        </p:spPr>
        <p:txBody>
          <a:bodyPr/>
          <a:lstStyle/>
          <a:p>
            <a:pPr>
              <a:defRPr/>
            </a:pPr>
            <a:fld id="{405EB6EE-F466-486D-B6CE-7B220C27B9B7}" type="slidenum">
              <a:rPr lang="en-US" smtClean="0"/>
              <a:pPr>
                <a:defRPr/>
              </a:pPr>
              <a:t>8</a:t>
            </a:fld>
            <a:endParaRPr lang="en-US" dirty="0"/>
          </a:p>
        </p:txBody>
      </p:sp>
    </p:spTree>
    <p:extLst>
      <p:ext uri="{BB962C8B-B14F-4D97-AF65-F5344CB8AC3E}">
        <p14:creationId xmlns:p14="http://schemas.microsoft.com/office/powerpoint/2010/main" val="235695724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RULA Analysis</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400" dirty="0" smtClean="0"/>
              <a:t>RULA analysis has </a:t>
            </a:r>
            <a:r>
              <a:rPr lang="en-US" sz="2400" dirty="0"/>
              <a:t>two individual </a:t>
            </a:r>
            <a:r>
              <a:rPr lang="en-US" sz="2400" dirty="0" smtClean="0"/>
              <a:t>analysis</a:t>
            </a:r>
            <a:endParaRPr lang="en-US" sz="2000" dirty="0" smtClean="0"/>
          </a:p>
          <a:p>
            <a:pPr lvl="1"/>
            <a:r>
              <a:rPr lang="en-US" sz="2000" dirty="0" smtClean="0"/>
              <a:t> </a:t>
            </a:r>
            <a:r>
              <a:rPr lang="en-US" sz="2000" dirty="0"/>
              <a:t>Arm and Wrist </a:t>
            </a:r>
            <a:r>
              <a:rPr lang="en-US" sz="2000" dirty="0" smtClean="0"/>
              <a:t>Analysis</a:t>
            </a:r>
          </a:p>
          <a:p>
            <a:pPr lvl="1"/>
            <a:r>
              <a:rPr lang="en-US" sz="2000" dirty="0" smtClean="0"/>
              <a:t>Neck</a:t>
            </a:r>
            <a:r>
              <a:rPr lang="en-US" sz="2000" dirty="0"/>
              <a:t>, Trunk and Leg analysis</a:t>
            </a:r>
            <a:r>
              <a:rPr lang="en-US" sz="1600" dirty="0" smtClean="0"/>
              <a:t>.</a:t>
            </a:r>
          </a:p>
          <a:p>
            <a:pPr marL="457200" lvl="1" indent="0">
              <a:buNone/>
            </a:pPr>
            <a:endParaRPr lang="en-US" sz="1600" dirty="0" smtClean="0"/>
          </a:p>
          <a:p>
            <a:pPr>
              <a:buFont typeface="Wingdings" pitchFamily="2" charset="2"/>
              <a:buChar char="q"/>
            </a:pPr>
            <a:r>
              <a:rPr lang="en-US" sz="2400" dirty="0" smtClean="0"/>
              <a:t>Arm </a:t>
            </a:r>
            <a:r>
              <a:rPr lang="en-US" sz="2400" dirty="0"/>
              <a:t>and Wrist Analysis consists of eight steps which </a:t>
            </a:r>
            <a:r>
              <a:rPr lang="en-US" sz="2400" dirty="0" smtClean="0"/>
              <a:t>are</a:t>
            </a:r>
          </a:p>
          <a:p>
            <a:pPr marL="800100" lvl="1" indent="-342900">
              <a:buFont typeface="+mj-lt"/>
              <a:buAutoNum type="arabicPeriod"/>
            </a:pPr>
            <a:r>
              <a:rPr lang="en-US" sz="2000" dirty="0" smtClean="0"/>
              <a:t>Locate Upper Arm position</a:t>
            </a:r>
            <a:r>
              <a:rPr lang="en-US" dirty="0"/>
              <a:t>.</a:t>
            </a:r>
            <a:endParaRPr lang="en-US" dirty="0" smtClean="0"/>
          </a:p>
          <a:p>
            <a:pPr marL="800100" lvl="1" indent="-342900">
              <a:buFont typeface="+mj-lt"/>
              <a:buAutoNum type="arabicPeriod"/>
            </a:pPr>
            <a:r>
              <a:rPr lang="en-US" sz="2000" dirty="0" smtClean="0"/>
              <a:t>Locate </a:t>
            </a:r>
            <a:r>
              <a:rPr lang="en-US" sz="2000" dirty="0"/>
              <a:t>Lower Arm </a:t>
            </a:r>
            <a:r>
              <a:rPr lang="en-US" sz="2000" dirty="0" smtClean="0"/>
              <a:t>position. </a:t>
            </a:r>
          </a:p>
          <a:p>
            <a:pPr marL="800100" lvl="1" indent="-342900">
              <a:buFont typeface="+mj-lt"/>
              <a:buAutoNum type="arabicPeriod"/>
            </a:pPr>
            <a:r>
              <a:rPr lang="en-US" sz="2000" dirty="0" smtClean="0"/>
              <a:t>Locate </a:t>
            </a:r>
            <a:r>
              <a:rPr lang="en-US" sz="2000" dirty="0"/>
              <a:t>Wrist </a:t>
            </a:r>
            <a:r>
              <a:rPr lang="en-US" sz="2000" dirty="0" smtClean="0"/>
              <a:t>position</a:t>
            </a:r>
            <a:r>
              <a:rPr lang="en-US" sz="2000" dirty="0"/>
              <a:t>.</a:t>
            </a:r>
            <a:endParaRPr lang="en-US" sz="2000" dirty="0" smtClean="0"/>
          </a:p>
          <a:p>
            <a:pPr marL="800100" lvl="1" indent="-342900">
              <a:buFont typeface="+mj-lt"/>
              <a:buAutoNum type="arabicPeriod"/>
            </a:pPr>
            <a:r>
              <a:rPr lang="en-US" sz="2000" dirty="0" smtClean="0"/>
              <a:t>Calculate </a:t>
            </a:r>
            <a:r>
              <a:rPr lang="en-US" sz="2000" dirty="0"/>
              <a:t>Wrist </a:t>
            </a:r>
            <a:r>
              <a:rPr lang="en-US" sz="2000" dirty="0" smtClean="0"/>
              <a:t>Twist. </a:t>
            </a:r>
            <a:endParaRPr lang="en-US" sz="2000" dirty="0"/>
          </a:p>
          <a:p>
            <a:pPr marL="800100" lvl="1" indent="-342900">
              <a:buFont typeface="+mj-lt"/>
              <a:buAutoNum type="arabicPeriod"/>
            </a:pPr>
            <a:r>
              <a:rPr lang="en-US" sz="2000" dirty="0" smtClean="0"/>
              <a:t>Look </a:t>
            </a:r>
            <a:r>
              <a:rPr lang="en-US" sz="2000" dirty="0"/>
              <a:t>up Posture </a:t>
            </a:r>
            <a:r>
              <a:rPr lang="en-US" sz="2000" dirty="0" smtClean="0"/>
              <a:t>Score.</a:t>
            </a:r>
          </a:p>
          <a:p>
            <a:pPr marL="800100" lvl="1" indent="-342900">
              <a:buFont typeface="+mj-lt"/>
              <a:buAutoNum type="arabicPeriod"/>
            </a:pPr>
            <a:r>
              <a:rPr lang="en-US" sz="2000" dirty="0" smtClean="0"/>
              <a:t>Add </a:t>
            </a:r>
            <a:r>
              <a:rPr lang="en-US" sz="2000" dirty="0"/>
              <a:t>Muscle use </a:t>
            </a:r>
            <a:r>
              <a:rPr lang="en-US" sz="2000" dirty="0" smtClean="0"/>
              <a:t>score</a:t>
            </a:r>
            <a:r>
              <a:rPr lang="en-US" sz="2000" dirty="0"/>
              <a:t>.</a:t>
            </a:r>
            <a:endParaRPr lang="en-US" sz="2000" dirty="0" smtClean="0"/>
          </a:p>
          <a:p>
            <a:pPr marL="800100" lvl="1" indent="-342900">
              <a:buFont typeface="+mj-lt"/>
              <a:buAutoNum type="arabicPeriod"/>
            </a:pPr>
            <a:r>
              <a:rPr lang="en-US" sz="2000" dirty="0" smtClean="0"/>
              <a:t>Add </a:t>
            </a:r>
            <a:r>
              <a:rPr lang="en-US" sz="2000" dirty="0"/>
              <a:t>Force/Load Score </a:t>
            </a:r>
            <a:r>
              <a:rPr lang="en-US" sz="2000" dirty="0" smtClean="0"/>
              <a:t>and</a:t>
            </a:r>
          </a:p>
          <a:p>
            <a:pPr marL="800100" lvl="1" indent="-342900">
              <a:buFont typeface="+mj-lt"/>
              <a:buAutoNum type="arabicPeriod"/>
            </a:pPr>
            <a:r>
              <a:rPr lang="en-US" sz="2000" dirty="0" smtClean="0"/>
              <a:t>Find </a:t>
            </a:r>
            <a:r>
              <a:rPr lang="en-US" sz="2000" dirty="0"/>
              <a:t>Row in </a:t>
            </a:r>
            <a:r>
              <a:rPr lang="en-US" sz="2000" dirty="0" smtClean="0"/>
              <a:t>Table.</a:t>
            </a:r>
          </a:p>
          <a:p>
            <a:pPr marL="97155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pPr>
              <a:defRPr/>
            </a:pPr>
            <a:fld id="{405EB6EE-F466-486D-B6CE-7B220C27B9B7}" type="slidenum">
              <a:rPr lang="en-US" smtClean="0">
                <a:solidFill>
                  <a:prstClr val="white">
                    <a:tint val="75000"/>
                  </a:prstClr>
                </a:solidFill>
              </a:rPr>
              <a:pPr>
                <a:defRPr/>
              </a:pPr>
              <a:t>9</a:t>
            </a:fld>
            <a:endParaRPr lang="en-US" dirty="0">
              <a:solidFill>
                <a:prstClr val="white">
                  <a:tint val="75000"/>
                </a:prstClr>
              </a:solidFill>
            </a:endParaRPr>
          </a:p>
        </p:txBody>
      </p:sp>
    </p:spTree>
    <p:extLst>
      <p:ext uri="{BB962C8B-B14F-4D97-AF65-F5344CB8AC3E}">
        <p14:creationId xmlns:p14="http://schemas.microsoft.com/office/powerpoint/2010/main" val="729957154"/>
      </p:ext>
    </p:extLst>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5684</TotalTime>
  <Words>1639</Words>
  <Application>Microsoft Office PowerPoint</Application>
  <PresentationFormat>On-screen Show (4:3)</PresentationFormat>
  <Paragraphs>328</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PowerPoint Presentation</vt:lpstr>
      <vt:lpstr>EROGONOMIC ANALYSIS OF A HUMAN BODY IN A RESTRICTED SPACE ENVIRONMENT</vt:lpstr>
      <vt:lpstr>Sequence</vt:lpstr>
      <vt:lpstr>Ergonomics</vt:lpstr>
      <vt:lpstr>Ergonomic Analysis</vt:lpstr>
      <vt:lpstr>Tools For Ergonomic Analysis</vt:lpstr>
      <vt:lpstr>RULA Analysis</vt:lpstr>
      <vt:lpstr>RULA Analysis</vt:lpstr>
      <vt:lpstr>RULA Analysis</vt:lpstr>
      <vt:lpstr>RULA Analysis</vt:lpstr>
      <vt:lpstr>PowerPoint Presentation</vt:lpstr>
      <vt:lpstr>RULA Analysis</vt:lpstr>
      <vt:lpstr>Methodology of the ergonomic analysis </vt:lpstr>
      <vt:lpstr>Ergonomic evaluation of Centre stick position </vt:lpstr>
      <vt:lpstr>Contd..</vt:lpstr>
      <vt:lpstr>Assumed Values For Full And Free Movement Of GTA</vt:lpstr>
      <vt:lpstr> Full And Free Movement</vt:lpstr>
      <vt:lpstr>Full And Free Movement </vt:lpstr>
      <vt:lpstr>Full And Free Movement </vt:lpstr>
      <vt:lpstr>Full And Free Movement</vt:lpstr>
      <vt:lpstr>Results And Conclusion</vt:lpstr>
      <vt:lpstr>Comparison Of Full And Free Movement Of Control Stick For Intermittent Posture </vt:lpstr>
      <vt:lpstr>Comparison Of Full And Free Movement Of Control Stick For Repeated Posture</vt:lpstr>
      <vt:lpstr>Comparison of results and Conclusion</vt:lpstr>
      <vt:lpstr>References</vt:lpstr>
      <vt:lpstr>References</vt:lpstr>
      <vt:lpstr>Thank You</vt:lpstr>
      <vt:lpstr>QUESTIONS????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ABC</cp:lastModifiedBy>
  <cp:revision>245</cp:revision>
  <dcterms:created xsi:type="dcterms:W3CDTF">2015-01-21T05:03:35Z</dcterms:created>
  <dcterms:modified xsi:type="dcterms:W3CDTF">2015-05-10T08:05:18Z</dcterms:modified>
</cp:coreProperties>
</file>