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bin" ContentType="application/vnd.openxmlformats-officedocument.oleObject"/>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vml" ContentType="application/vnd.openxmlformats-officedocument.vmlDrawing"/>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76" r:id="rId4"/>
  </p:sldMasterIdLst>
  <p:notesMasterIdLst>
    <p:notesMasterId r:id="rId72"/>
  </p:notesMasterIdLst>
  <p:sldIdLst>
    <p:sldId id="291" r:id="rId5"/>
    <p:sldId id="276" r:id="rId6"/>
    <p:sldId id="396" r:id="rId7"/>
    <p:sldId id="324" r:id="rId8"/>
    <p:sldId id="325" r:id="rId9"/>
    <p:sldId id="326" r:id="rId10"/>
    <p:sldId id="327" r:id="rId11"/>
    <p:sldId id="328" r:id="rId12"/>
    <p:sldId id="329" r:id="rId13"/>
    <p:sldId id="404" r:id="rId14"/>
    <p:sldId id="331" r:id="rId15"/>
    <p:sldId id="330" r:id="rId16"/>
    <p:sldId id="405" r:id="rId17"/>
    <p:sldId id="348" r:id="rId18"/>
    <p:sldId id="349" r:id="rId19"/>
    <p:sldId id="332" r:id="rId20"/>
    <p:sldId id="346" r:id="rId21"/>
    <p:sldId id="343" r:id="rId22"/>
    <p:sldId id="403" r:id="rId23"/>
    <p:sldId id="344" r:id="rId24"/>
    <p:sldId id="345" r:id="rId25"/>
    <p:sldId id="397" r:id="rId26"/>
    <p:sldId id="398" r:id="rId27"/>
    <p:sldId id="337" r:id="rId28"/>
    <p:sldId id="406" r:id="rId29"/>
    <p:sldId id="407" r:id="rId30"/>
    <p:sldId id="408" r:id="rId31"/>
    <p:sldId id="381" r:id="rId32"/>
    <p:sldId id="391" r:id="rId33"/>
    <p:sldId id="386" r:id="rId34"/>
    <p:sldId id="379" r:id="rId35"/>
    <p:sldId id="378" r:id="rId36"/>
    <p:sldId id="380" r:id="rId37"/>
    <p:sldId id="387" r:id="rId38"/>
    <p:sldId id="382" r:id="rId39"/>
    <p:sldId id="383" r:id="rId40"/>
    <p:sldId id="385" r:id="rId41"/>
    <p:sldId id="334" r:id="rId42"/>
    <p:sldId id="335" r:id="rId43"/>
    <p:sldId id="338" r:id="rId44"/>
    <p:sldId id="341" r:id="rId45"/>
    <p:sldId id="388" r:id="rId46"/>
    <p:sldId id="389" r:id="rId47"/>
    <p:sldId id="390" r:id="rId48"/>
    <p:sldId id="392" r:id="rId49"/>
    <p:sldId id="353" r:id="rId50"/>
    <p:sldId id="374" r:id="rId51"/>
    <p:sldId id="375" r:id="rId52"/>
    <p:sldId id="355" r:id="rId53"/>
    <p:sldId id="356" r:id="rId54"/>
    <p:sldId id="376" r:id="rId55"/>
    <p:sldId id="401" r:id="rId56"/>
    <p:sldId id="358" r:id="rId57"/>
    <p:sldId id="357" r:id="rId58"/>
    <p:sldId id="394" r:id="rId59"/>
    <p:sldId id="359" r:id="rId60"/>
    <p:sldId id="362" r:id="rId61"/>
    <p:sldId id="360" r:id="rId62"/>
    <p:sldId id="372" r:id="rId63"/>
    <p:sldId id="395" r:id="rId64"/>
    <p:sldId id="361" r:id="rId65"/>
    <p:sldId id="366" r:id="rId66"/>
    <p:sldId id="399" r:id="rId67"/>
    <p:sldId id="400" r:id="rId68"/>
    <p:sldId id="367" r:id="rId69"/>
    <p:sldId id="369" r:id="rId70"/>
    <p:sldId id="368" r:id="rId7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86600" autoAdjust="0"/>
  </p:normalViewPr>
  <p:slideViewPr>
    <p:cSldViewPr>
      <p:cViewPr varScale="1">
        <p:scale>
          <a:sx n="64" d="100"/>
          <a:sy n="64" d="100"/>
        </p:scale>
        <p:origin x="-1404" y="-90"/>
      </p:cViewPr>
      <p:guideLst>
        <p:guide orient="horz" pos="2160"/>
        <p:guide pos="2880"/>
      </p:guideLst>
    </p:cSldViewPr>
  </p:slideViewPr>
  <p:notesTextViewPr>
    <p:cViewPr>
      <p:scale>
        <a:sx n="1" d="1"/>
        <a:sy n="1" d="1"/>
      </p:scale>
      <p:origin x="0" y="0"/>
    </p:cViewPr>
  </p:notesTextViewPr>
  <p:sorterViewPr>
    <p:cViewPr>
      <p:scale>
        <a:sx n="66" d="100"/>
        <a:sy n="66" d="100"/>
      </p:scale>
      <p:origin x="0" y="40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ABDACC82-FCA3-4701-A5C8-630E597C85E7}" type="datetimeFigureOut">
              <a:rPr lang="en-US" smtClean="0"/>
              <a:pPr/>
              <a:t>5/10/2015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106BE2AC-B745-43BC-AB28-8846938344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F3F4497-A192-4A36-AF7A-D68AD4727688}"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 (sometimes called time-history analysis) . determine the time-varying displacements, strains, stresses, and forces in a structure as it responds to any combination of static, transient, and harmonic </a:t>
            </a:r>
            <a:r>
              <a:rPr lang="en-US" sz="1200" dirty="0" err="1" smtClean="0"/>
              <a:t>loads.inertia</a:t>
            </a:r>
            <a:r>
              <a:rPr lang="en-US" sz="1200" dirty="0" smtClean="0"/>
              <a:t> or (M){u..  } + (C){  } + (K){u} = {F(t)}… The program uses the </a:t>
            </a:r>
            <a:r>
              <a:rPr lang="en-US" sz="1200" dirty="0" err="1" smtClean="0"/>
              <a:t>Newmark</a:t>
            </a:r>
            <a:r>
              <a:rPr lang="en-US" sz="1200" dirty="0" smtClean="0"/>
              <a:t> time integration method or an improved method called HHT to solve these equations at discrete time points. The time increment between successive time points is called the integration time step. The accuracy of the transient dynamic solution depends on the integration time step: the smaller the time step, the higher the accuracy. A time step that is too large introduces an error that affects the response of the higher modes (and hence the overall response). A time step that is too small wastes computer resources. e dynamic response of a structure can be thought of as a combination of modes. The full method uses the full system matrices to calculate the transient response (no matrix reduction). It is the more general method because it allows all types of nonlinearities to be included (plasticity, large deflections, large strain, and so on). The time scale of the loading is such that the damping effects are considered to be important.</a:t>
            </a: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38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Understand the dynamics of the problem. By doing a modal analysis, which calculates the natural frequencies and mode shapes, you can learn how the structure responds when those modes are excited. The natural frequencies are also useful for calculating the correct integration time step</a:t>
            </a:r>
          </a:p>
          <a:p>
            <a:pPr lvl="1">
              <a:buFont typeface="Arial" pitchFamily="34" charset="0"/>
              <a:buChar char="•"/>
            </a:pPr>
            <a:r>
              <a:rPr lang="en-US" sz="1200" dirty="0" smtClean="0"/>
              <a:t> so automatic time stepping is not allowed.</a:t>
            </a:r>
            <a:r>
              <a:rPr lang="en-US" sz="2000" dirty="0" smtClean="0"/>
              <a:t> It is faster and less expensive than the full method.</a:t>
            </a:r>
          </a:p>
          <a:p>
            <a:pPr lvl="1">
              <a:buFont typeface="Arial" pitchFamily="34" charset="0"/>
              <a:buChar char="•"/>
            </a:pPr>
            <a:r>
              <a:rPr lang="en-US" sz="2000" dirty="0" smtClean="0"/>
              <a:t>The time step is constant throughout the transient analysis.</a:t>
            </a:r>
          </a:p>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other methods, </a:t>
            </a:r>
            <a:r>
              <a:rPr lang="en-US" dirty="0" err="1" smtClean="0"/>
              <a:t>unsymmetric</a:t>
            </a:r>
            <a:r>
              <a:rPr lang="en-US" dirty="0" smtClean="0"/>
              <a:t> and damped, do not apply to </a:t>
            </a:r>
            <a:r>
              <a:rPr lang="en-US" dirty="0" err="1" smtClean="0"/>
              <a:t>moDE</a:t>
            </a:r>
            <a:r>
              <a:rPr lang="en-US" dirty="0" smtClean="0"/>
              <a:t> </a:t>
            </a:r>
            <a:r>
              <a:rPr lang="en-US" dirty="0" err="1" smtClean="0"/>
              <a:t>SUPEREPOSITION.Jobname.RFRQ</a:t>
            </a:r>
            <a:endParaRPr lang="en-US" dirty="0" smtClean="0"/>
          </a:p>
          <a:p>
            <a:r>
              <a:rPr lang="en-US" dirty="0" smtClean="0"/>
              <a:t>To find many modes (about 40+) of large models. Recommended when the model consists of poorly shaped solid and shell elements.de-</a:t>
            </a:r>
            <a:r>
              <a:rPr lang="en-US" dirty="0" err="1" smtClean="0"/>
              <a:t>superposition.PCG</a:t>
            </a:r>
            <a:r>
              <a:rPr lang="en-US" dirty="0" smtClean="0"/>
              <a:t> LANCZOS DOES NOT SUPPORT SUPERELEMENT. SUPERNODE WHEN Use this method for 2-D plane or shell/beam structures (300</a:t>
            </a:r>
            <a:r>
              <a:rPr lang="en-US" baseline="0" dirty="0" smtClean="0"/>
              <a:t> </a:t>
            </a:r>
            <a:r>
              <a:rPr lang="en-US" dirty="0" smtClean="0"/>
              <a:t>modes or more) and for 3-D solid </a:t>
            </a:r>
            <a:r>
              <a:rPr lang="en-US" dirty="0" err="1" smtClean="0"/>
              <a:t>structures.LIMITATION</a:t>
            </a:r>
            <a:r>
              <a:rPr lang="en-US" dirty="0" smtClean="0"/>
              <a:t> OF </a:t>
            </a:r>
            <a:r>
              <a:rPr lang="en-US" dirty="0" err="1" smtClean="0"/>
              <a:t>ansys.block</a:t>
            </a:r>
            <a:r>
              <a:rPr lang="en-US" dirty="0" smtClean="0"/>
              <a:t> </a:t>
            </a:r>
            <a:r>
              <a:rPr lang="en-US" dirty="0" err="1" smtClean="0"/>
              <a:t>lanzos</a:t>
            </a:r>
            <a:r>
              <a:rPr lang="en-US" dirty="0" smtClean="0"/>
              <a:t> The Block Lanczos method uses the sparse matrix solver. typically very robust </a:t>
            </a: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ANALYSIS both</a:t>
            </a:r>
            <a:r>
              <a:rPr lang="en-US" baseline="0" dirty="0" smtClean="0"/>
              <a:t> the approaches were made in use .for the command approach the commands were written on the note pads and then pasted in the command bar.</a:t>
            </a: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60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super elements upon assembly, is  considered as an individual element for computational purposes. </a:t>
            </a:r>
          </a:p>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problem associated with multiple analysis on different parts of the structure and simultaneous dealings with both linear and non linear parts in geometry. simplified and</a:t>
            </a:r>
            <a:r>
              <a:rPr lang="en-US" sz="1200" kern="1200" baseline="0" dirty="0" smtClean="0">
                <a:solidFill>
                  <a:schemeClr val="tx1"/>
                </a:solidFill>
                <a:latin typeface="+mn-lt"/>
                <a:ea typeface="+mn-ea"/>
                <a:cs typeface="+mn-cs"/>
              </a:rPr>
              <a:t> easy analysis</a:t>
            </a: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approach is to derive the behavior of the entire assembly from its components</a:t>
            </a:r>
            <a:r>
              <a:rPr lang="en-US" dirty="0" smtClean="0"/>
              <a:t>.</a:t>
            </a:r>
          </a:p>
          <a:p>
            <a:r>
              <a:rPr lang="en-US" dirty="0" smtClean="0"/>
              <a:t>The concepts introduced are</a:t>
            </a:r>
          </a:p>
          <a:p>
            <a:pPr lvl="1">
              <a:buFont typeface="Arial" pitchFamily="34" charset="0"/>
              <a:buNone/>
            </a:pPr>
            <a:r>
              <a:rPr lang="en-US" dirty="0" smtClean="0"/>
              <a:t>Master degree of </a:t>
            </a:r>
            <a:r>
              <a:rPr lang="en-US" dirty="0" err="1" smtClean="0"/>
              <a:t>freedom,,Interface</a:t>
            </a:r>
            <a:r>
              <a:rPr lang="en-US" dirty="0" smtClean="0"/>
              <a:t> </a:t>
            </a:r>
            <a:r>
              <a:rPr lang="en-US" dirty="0" err="1" smtClean="0"/>
              <a:t>nodes,,Substructure,,Main</a:t>
            </a:r>
            <a:r>
              <a:rPr lang="en-US" dirty="0" smtClean="0"/>
              <a:t> structure</a:t>
            </a:r>
          </a:p>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mdof</a:t>
            </a:r>
            <a:r>
              <a:rPr lang="en-US" dirty="0" smtClean="0"/>
              <a:t> contains</a:t>
            </a:r>
            <a:r>
              <a:rPr lang="en-US" baseline="0" dirty="0" smtClean="0"/>
              <a:t> all possible </a:t>
            </a:r>
            <a:r>
              <a:rPr lang="en-US" baseline="0" dirty="0" err="1" smtClean="0"/>
              <a:t>dof</a:t>
            </a:r>
            <a:r>
              <a:rPr lang="en-US" baseline="0" dirty="0" smtClean="0"/>
              <a:t> of all the nodes of </a:t>
            </a:r>
            <a:r>
              <a:rPr lang="en-US" baseline="0" dirty="0" err="1" smtClean="0"/>
              <a:t>dt</a:t>
            </a:r>
            <a:r>
              <a:rPr lang="en-US" baseline="0" dirty="0" smtClean="0"/>
              <a:t> element</a:t>
            </a: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 MDOFs are the DOFs that the superelement uses to interface with, or connect to, the other bodies or joints.</a:t>
            </a:r>
          </a:p>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Slightly different approaches..</a:t>
            </a:r>
            <a:r>
              <a:rPr lang="en-US" b="1" dirty="0" smtClean="0"/>
              <a:t> . For substructuring of smaller models or for isolated component analysis. </a:t>
            </a:r>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6BE2AC-B745-43BC-AB28-8846938344D3}"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vmlDrawing" Target="../drawings/vmlDrawing5.v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vmlDrawing" Target="../drawings/vmlDrawing6.v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nvGraphicFramePr>
        <p:xfrm>
          <a:off x="-4763" y="0"/>
          <a:ext cx="1262063" cy="1639888"/>
        </p:xfrm>
        <a:graphic>
          <a:graphicData uri="http://schemas.openxmlformats.org/presentationml/2006/ole">
            <p:oleObj spid="_x0000_s22593" name="CorelDRAW" r:id="rId3" imgW="10351080" imgH="13465800" progId="">
              <p:embed/>
            </p:oleObj>
          </a:graphicData>
        </a:graphic>
      </p:graphicFrame>
      <p:sp>
        <p:nvSpPr>
          <p:cNvPr id="2" name="Title 1"/>
          <p:cNvSpPr>
            <a:spLocks noGrp="1"/>
          </p:cNvSpPr>
          <p:nvPr>
            <p:ph type="title"/>
          </p:nvPr>
        </p:nvSpPr>
        <p:spPr>
          <a:xfrm>
            <a:off x="762000" y="228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229600" y="6324600"/>
            <a:ext cx="609600" cy="365125"/>
          </a:xfrm>
        </p:spPr>
        <p:txBody>
          <a:bodyPr/>
          <a:lstStyle>
            <a:lvl1pPr>
              <a:defRPr lang="en-US"/>
            </a:lvl1pPr>
          </a:lstStyle>
          <a:p>
            <a:fld id="{34EDEBF2-B691-47E7-B4B2-2D954A9B051C}" type="slidenum">
              <a:rPr lang="en-US" smtClean="0"/>
              <a:pPr/>
              <a:t>‹#›</a:t>
            </a:fld>
            <a:endParaRPr lang="en-US"/>
          </a:p>
        </p:txBody>
      </p:sp>
    </p:spTree>
    <p:extLst>
      <p:ext uri="{BB962C8B-B14F-4D97-AF65-F5344CB8AC3E}">
        <p14:creationId xmlns="" xmlns:p14="http://schemas.microsoft.com/office/powerpoint/2010/main" val="273028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457200" y="6096000"/>
            <a:ext cx="8229600" cy="609600"/>
          </a:xfrm>
          <a:prstGeom prst="rect">
            <a:avLst/>
          </a:prstGeom>
        </p:spPr>
        <p:txBody>
          <a:bodyPr/>
          <a:lstStyle/>
          <a:p>
            <a:r>
              <a:rPr lang="en-US" smtClean="0"/>
              <a:t>Development of an Indigenous Quadrotor UAV</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PAF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dirty="0"/>
            </a:lvl1pPr>
          </a:lstStyle>
          <a:p>
            <a:pPr>
              <a:defRPr/>
            </a:pPr>
            <a:r>
              <a:rPr lang="en-US" smtClean="0"/>
              <a:t>Development of an Indigenous Quadrotor UAV</a:t>
            </a:r>
            <a:endParaRPr lang="en-US"/>
          </a:p>
        </p:txBody>
      </p:sp>
      <p:sp>
        <p:nvSpPr>
          <p:cNvPr id="6" name="Slide Number Placeholder 5"/>
          <p:cNvSpPr>
            <a:spLocks noGrp="1"/>
          </p:cNvSpPr>
          <p:nvPr>
            <p:ph type="sldNum" sz="quarter" idx="11"/>
          </p:nvPr>
        </p:nvSpPr>
        <p:spPr>
          <a:xfrm>
            <a:off x="8534400" y="6492875"/>
            <a:ext cx="609600" cy="365125"/>
          </a:xfrm>
        </p:spPr>
        <p:txBody>
          <a:bodyPr/>
          <a:lstStyle>
            <a:lvl1pPr>
              <a:defRPr b="1">
                <a:latin typeface="+mn-lt"/>
                <a:cs typeface="+mn-cs"/>
              </a:defRPr>
            </a:lvl1pPr>
          </a:lstStyle>
          <a:p>
            <a:pPr>
              <a:defRPr/>
            </a:pPr>
            <a:fld id="{1D901A9E-1F5B-4A15-89CD-B0BBFA2FF48D}" type="slidenum">
              <a:rPr lang="en-US">
                <a:solidFill>
                  <a:prstClr val="white">
                    <a:tint val="75000"/>
                  </a:prstClr>
                </a:solidFill>
              </a:rPr>
              <a:pPr>
                <a:defRPr/>
              </a:pPr>
              <a:t>‹#›</a:t>
            </a:fld>
            <a:endParaRPr lang="en-US" dirty="0">
              <a:solidFill>
                <a:prstClr val="white">
                  <a:tint val="75000"/>
                </a:prstClr>
              </a:solidFill>
            </a:endParaRPr>
          </a:p>
        </p:txBody>
      </p:sp>
      <p:graphicFrame>
        <p:nvGraphicFramePr>
          <p:cNvPr id="68609" name="Object 2"/>
          <p:cNvGraphicFramePr>
            <a:graphicFrameLocks noChangeAspect="1"/>
          </p:cNvGraphicFramePr>
          <p:nvPr/>
        </p:nvGraphicFramePr>
        <p:xfrm>
          <a:off x="152401" y="228600"/>
          <a:ext cx="838199" cy="1088483"/>
        </p:xfrm>
        <a:graphic>
          <a:graphicData uri="http://schemas.openxmlformats.org/presentationml/2006/ole">
            <p:oleObj spid="_x0000_s25665" name="CorelDRAW" r:id="rId3" imgW="10351080" imgH="13465800" progId="">
              <p:embed/>
            </p:oleObj>
          </a:graphicData>
        </a:graphic>
      </p:graphicFrame>
    </p:spTree>
    <p:extLst>
      <p:ext uri="{BB962C8B-B14F-4D97-AF65-F5344CB8AC3E}">
        <p14:creationId xmlns="" xmlns:p14="http://schemas.microsoft.com/office/powerpoint/2010/main" val="3343059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Development of an Indigenous Quadrotor UAV</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229600" y="6324600"/>
            <a:ext cx="609600" cy="365125"/>
          </a:xfrm>
        </p:spPr>
        <p:txBody>
          <a:bodyPr/>
          <a:lstStyle>
            <a:lvl1pPr>
              <a:defRPr lang="en-US"/>
            </a:lvl1pPr>
          </a:lstStyle>
          <a:p>
            <a:pPr>
              <a:defRPr/>
            </a:pPr>
            <a:fld id="{14751575-9A60-4B2B-84C7-CE9567A4529A}" type="slidenum">
              <a:rPr>
                <a:solidFill>
                  <a:prstClr val="white">
                    <a:tint val="75000"/>
                  </a:prstClr>
                </a:solidFill>
              </a:rPr>
              <a:pPr>
                <a:defRPr/>
              </a:pPr>
              <a:t>‹#›</a:t>
            </a:fld>
            <a:endParaRPr dirty="0">
              <a:solidFill>
                <a:prstClr val="white">
                  <a:tint val="75000"/>
                </a:prstClr>
              </a:solidFill>
            </a:endParaRPr>
          </a:p>
        </p:txBody>
      </p:sp>
    </p:spTree>
    <p:extLst>
      <p:ext uri="{BB962C8B-B14F-4D97-AF65-F5344CB8AC3E}">
        <p14:creationId xmlns="" xmlns:p14="http://schemas.microsoft.com/office/powerpoint/2010/main" val="259338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PAF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dirty="0"/>
            </a:lvl1pPr>
          </a:lstStyle>
          <a:p>
            <a:pPr>
              <a:defRPr/>
            </a:pPr>
            <a:r>
              <a:rPr lang="en-US" smtClean="0"/>
              <a:t>Development of an Indigenous Quadrotor UAV</a:t>
            </a:r>
            <a:endParaRPr lang="en-US"/>
          </a:p>
        </p:txBody>
      </p:sp>
      <p:sp>
        <p:nvSpPr>
          <p:cNvPr id="6" name="Slide Number Placeholder 5"/>
          <p:cNvSpPr>
            <a:spLocks noGrp="1"/>
          </p:cNvSpPr>
          <p:nvPr>
            <p:ph type="sldNum" sz="quarter" idx="11"/>
          </p:nvPr>
        </p:nvSpPr>
        <p:spPr>
          <a:xfrm>
            <a:off x="8534400" y="6492875"/>
            <a:ext cx="609600" cy="365125"/>
          </a:xfrm>
        </p:spPr>
        <p:txBody>
          <a:bodyPr/>
          <a:lstStyle>
            <a:lvl1pPr>
              <a:defRPr b="1">
                <a:latin typeface="+mn-lt"/>
                <a:cs typeface="+mn-cs"/>
              </a:defRPr>
            </a:lvl1pPr>
          </a:lstStyle>
          <a:p>
            <a:pPr>
              <a:defRPr/>
            </a:pPr>
            <a:fld id="{1D901A9E-1F5B-4A15-89CD-B0BBFA2FF48D}" type="slidenum">
              <a:rPr lang="en-US">
                <a:solidFill>
                  <a:prstClr val="white">
                    <a:tint val="75000"/>
                  </a:prstClr>
                </a:solidFill>
              </a:rPr>
              <a:pPr>
                <a:defRPr/>
              </a:pPr>
              <a:t>‹#›</a:t>
            </a:fld>
            <a:endParaRPr lang="en-US" dirty="0">
              <a:solidFill>
                <a:prstClr val="white">
                  <a:tint val="75000"/>
                </a:prstClr>
              </a:solidFill>
            </a:endParaRPr>
          </a:p>
        </p:txBody>
      </p:sp>
      <p:graphicFrame>
        <p:nvGraphicFramePr>
          <p:cNvPr id="68609" name="Object 2"/>
          <p:cNvGraphicFramePr>
            <a:graphicFrameLocks noChangeAspect="1"/>
          </p:cNvGraphicFramePr>
          <p:nvPr/>
        </p:nvGraphicFramePr>
        <p:xfrm>
          <a:off x="152401" y="228600"/>
          <a:ext cx="838199" cy="1088483"/>
        </p:xfrm>
        <a:graphic>
          <a:graphicData uri="http://schemas.openxmlformats.org/presentationml/2006/ole">
            <p:oleObj spid="_x0000_s43010" name="CorelDRAW" r:id="rId3" imgW="10351080" imgH="13465800" progId="">
              <p:embed/>
            </p:oleObj>
          </a:graphicData>
        </a:graphic>
      </p:graphicFrame>
    </p:spTree>
    <p:extLst>
      <p:ext uri="{BB962C8B-B14F-4D97-AF65-F5344CB8AC3E}">
        <p14:creationId xmlns="" xmlns:p14="http://schemas.microsoft.com/office/powerpoint/2010/main" val="334305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t>Development of an Indigenous Quadrotor UAV</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229600" y="6324600"/>
            <a:ext cx="609600" cy="365125"/>
          </a:xfrm>
        </p:spPr>
        <p:txBody>
          <a:bodyPr/>
          <a:lstStyle>
            <a:lvl1pPr>
              <a:defRPr lang="en-US"/>
            </a:lvl1pPr>
          </a:lstStyle>
          <a:p>
            <a:pPr>
              <a:defRPr/>
            </a:pPr>
            <a:fld id="{14751575-9A60-4B2B-84C7-CE9567A4529A}" type="slidenum">
              <a:rPr>
                <a:solidFill>
                  <a:prstClr val="white">
                    <a:tint val="75000"/>
                  </a:prstClr>
                </a:solidFill>
              </a:rPr>
              <a:pPr>
                <a:defRPr/>
              </a:pPr>
              <a:t>‹#›</a:t>
            </a:fld>
            <a:endParaRPr dirty="0">
              <a:solidFill>
                <a:prstClr val="white">
                  <a:tint val="75000"/>
                </a:prstClr>
              </a:solidFill>
            </a:endParaRPr>
          </a:p>
        </p:txBody>
      </p:sp>
    </p:spTree>
    <p:extLst>
      <p:ext uri="{BB962C8B-B14F-4D97-AF65-F5344CB8AC3E}">
        <p14:creationId xmlns="" xmlns:p14="http://schemas.microsoft.com/office/powerpoint/2010/main" val="259338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229600" y="6324600"/>
            <a:ext cx="609600" cy="365125"/>
          </a:xfrm>
        </p:spPr>
        <p:txBody>
          <a:bodyPr/>
          <a:lstStyle>
            <a:lvl1pPr>
              <a:defRPr lang="en-US"/>
            </a:lvl1pPr>
          </a:lstStyle>
          <a:p>
            <a:fld id="{34EDEBF2-B691-47E7-B4B2-2D954A9B051C}" type="slidenum">
              <a:rPr lang="en-US" smtClean="0"/>
              <a:pPr/>
              <a:t>‹#›</a:t>
            </a:fld>
            <a:endParaRPr lang="en-US"/>
          </a:p>
        </p:txBody>
      </p:sp>
    </p:spTree>
    <p:extLst>
      <p:ext uri="{BB962C8B-B14F-4D97-AF65-F5344CB8AC3E}">
        <p14:creationId xmlns="" xmlns:p14="http://schemas.microsoft.com/office/powerpoint/2010/main" val="259338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229600" y="6324600"/>
            <a:ext cx="609600" cy="365125"/>
          </a:xfrm>
        </p:spPr>
        <p:txBody>
          <a:bodyPr/>
          <a:lstStyle>
            <a:lvl1pPr>
              <a:defRPr lang="en-US"/>
            </a:lvl1pPr>
          </a:lstStyle>
          <a:p>
            <a:fld id="{34EDEBF2-B691-47E7-B4B2-2D954A9B051C}" type="slidenum">
              <a:rPr lang="en-US" smtClean="0"/>
              <a:pPr/>
              <a:t>‹#›</a:t>
            </a:fld>
            <a:endParaRPr lang="en-US"/>
          </a:p>
        </p:txBody>
      </p:sp>
    </p:spTree>
    <p:extLst>
      <p:ext uri="{BB962C8B-B14F-4D97-AF65-F5344CB8AC3E}">
        <p14:creationId xmlns="" xmlns:p14="http://schemas.microsoft.com/office/powerpoint/2010/main" val="1110776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4"/>
          </p:nvPr>
        </p:nvSpPr>
        <p:spPr>
          <a:xfrm>
            <a:off x="6362700" y="6356350"/>
            <a:ext cx="2085975" cy="365125"/>
          </a:xfrm>
          <a:prstGeom prst="rect">
            <a:avLst/>
          </a:prstGeom>
        </p:spPr>
        <p:txBody>
          <a:bodyPr/>
          <a:lstStyle>
            <a:lvl1pPr>
              <a:defRPr/>
            </a:lvl1pPr>
          </a:lstStyle>
          <a:p>
            <a:endParaRPr lang="en-US"/>
          </a:p>
        </p:txBody>
      </p:sp>
      <p:sp>
        <p:nvSpPr>
          <p:cNvPr id="6" name="Footer Placeholder 5"/>
          <p:cNvSpPr>
            <a:spLocks noGrp="1"/>
          </p:cNvSpPr>
          <p:nvPr>
            <p:ph type="ftr" sz="quarter" idx="15"/>
          </p:nvPr>
        </p:nvSpPr>
        <p:spPr>
          <a:xfrm>
            <a:off x="658813" y="6356350"/>
            <a:ext cx="2847975" cy="365125"/>
          </a:xfrm>
          <a:prstGeom prst="rect">
            <a:avLst/>
          </a:prstGeom>
        </p:spPr>
        <p:txBody>
          <a:bodyPr/>
          <a:lstStyle>
            <a:lvl1pPr>
              <a:defRPr/>
            </a:lvl1pPr>
          </a:lstStyle>
          <a:p>
            <a:r>
              <a:rPr lang="en-US" smtClean="0"/>
              <a:t>Development of an Indigenous Quadrotor UAV</a:t>
            </a:r>
            <a:endParaRPr lang="en-US"/>
          </a:p>
        </p:txBody>
      </p:sp>
      <p:sp>
        <p:nvSpPr>
          <p:cNvPr id="7" name="Slide Number Placeholder 6"/>
          <p:cNvSpPr>
            <a:spLocks noGrp="1"/>
          </p:cNvSpPr>
          <p:nvPr>
            <p:ph type="sldNum" sz="quarter" idx="16"/>
          </p:nvPr>
        </p:nvSpPr>
        <p:spPr/>
        <p:txBody>
          <a:bodyPr/>
          <a:lstStyle>
            <a:lvl1pPr>
              <a:defRPr/>
            </a:lvl1pPr>
          </a:lstStyle>
          <a:p>
            <a:fld id="{34EDEBF2-B691-47E7-B4B2-2D954A9B051C}" type="slidenum">
              <a:rPr lang="en-US" smtClean="0"/>
              <a:pPr/>
              <a:t>‹#›</a:t>
            </a:fld>
            <a:endParaRPr lang="en-US"/>
          </a:p>
        </p:txBody>
      </p:sp>
    </p:spTree>
    <p:extLst>
      <p:ext uri="{BB962C8B-B14F-4D97-AF65-F5344CB8AC3E}">
        <p14:creationId xmlns="" xmlns:p14="http://schemas.microsoft.com/office/powerpoint/2010/main" val="396704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Development of an Indigenous Quadrotor UAV</a:t>
            </a:r>
            <a:endParaRPr lang="en-US"/>
          </a:p>
        </p:txBody>
      </p:sp>
      <p:sp>
        <p:nvSpPr>
          <p:cNvPr id="6" name="Slide Number Placeholder 5"/>
          <p:cNvSpPr>
            <a:spLocks noGrp="1"/>
          </p:cNvSpPr>
          <p:nvPr>
            <p:ph type="sldNum" sz="quarter" idx="12"/>
          </p:nvPr>
        </p:nvSpPr>
        <p:spPr/>
        <p:txBody>
          <a:bodyPr/>
          <a:lstStyle/>
          <a:p>
            <a:fld id="{34EDEBF2-B691-47E7-B4B2-2D954A9B051C}" type="slidenum">
              <a:rPr lang="en-US" smtClean="0"/>
              <a:pPr/>
              <a:t>‹#›</a:t>
            </a:fld>
            <a:endParaRPr lang="en-US"/>
          </a:p>
        </p:txBody>
      </p:sp>
    </p:spTree>
    <p:extLst>
      <p:ext uri="{BB962C8B-B14F-4D97-AF65-F5344CB8AC3E}">
        <p14:creationId xmlns="" xmlns:p14="http://schemas.microsoft.com/office/powerpoint/2010/main" val="117406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nvGraphicFramePr>
        <p:xfrm>
          <a:off x="-4763" y="0"/>
          <a:ext cx="1262063" cy="1639888"/>
        </p:xfrm>
        <a:graphic>
          <a:graphicData uri="http://schemas.openxmlformats.org/presentationml/2006/ole">
            <p:oleObj spid="_x0000_s24641" name="CorelDRAW" r:id="rId3" imgW="10351080" imgH="13465800" progId="">
              <p:embed/>
            </p:oleObj>
          </a:graphicData>
        </a:graphic>
      </p:graphicFrame>
      <p:sp>
        <p:nvSpPr>
          <p:cNvPr id="2" name="Title 1"/>
          <p:cNvSpPr>
            <a:spLocks noGrp="1"/>
          </p:cNvSpPr>
          <p:nvPr>
            <p:ph type="title"/>
          </p:nvPr>
        </p:nvSpPr>
        <p:spPr>
          <a:xfrm>
            <a:off x="762000" y="228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229600" y="6324600"/>
            <a:ext cx="609600" cy="365125"/>
          </a:xfrm>
        </p:spPr>
        <p:txBody>
          <a:bodyPr/>
          <a:lstStyle>
            <a:lvl1pPr>
              <a:defRPr lang="en-US"/>
            </a:lvl1pPr>
          </a:lstStyle>
          <a:p>
            <a:pPr>
              <a:defRPr/>
            </a:pPr>
            <a:fld id="{0DC064D1-E6AA-43B1-8258-DC04DCD3894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73028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229600" y="6324600"/>
            <a:ext cx="609600" cy="365125"/>
          </a:xfrm>
        </p:spPr>
        <p:txBody>
          <a:bodyPr/>
          <a:lstStyle>
            <a:lvl1pPr>
              <a:defRPr lang="en-US"/>
            </a:lvl1pPr>
          </a:lstStyle>
          <a:p>
            <a:pPr>
              <a:defRPr/>
            </a:pPr>
            <a:fld id="{0DC064D1-E6AA-43B1-8258-DC04DCD3894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59338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229600" y="6324600"/>
            <a:ext cx="609600" cy="365125"/>
          </a:xfrm>
        </p:spPr>
        <p:txBody>
          <a:bodyPr/>
          <a:lstStyle>
            <a:lvl1pPr>
              <a:defRPr lang="en-US"/>
            </a:lvl1pPr>
          </a:lstStyle>
          <a:p>
            <a:pPr>
              <a:defRPr/>
            </a:pPr>
            <a:fld id="{0DC064D1-E6AA-43B1-8258-DC04DCD3894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111077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4"/>
          </p:nvPr>
        </p:nvSpPr>
        <p:spPr>
          <a:xfrm>
            <a:off x="6362700" y="6356350"/>
            <a:ext cx="2085975" cy="365125"/>
          </a:xfrm>
          <a:prstGeom prst="rect">
            <a:avLst/>
          </a:prstGeom>
        </p:spPr>
        <p:txBody>
          <a:bodyPr/>
          <a:lstStyle>
            <a:lvl1pPr>
              <a:defRPr/>
            </a:lvl1pPr>
          </a:lstStyle>
          <a:p>
            <a:pPr fontAlgn="base">
              <a:spcBef>
                <a:spcPct val="0"/>
              </a:spcBef>
              <a:spcAft>
                <a:spcPct val="0"/>
              </a:spcAft>
              <a:defRPr/>
            </a:pPr>
            <a:endParaRPr lang="en-US" sz="2400">
              <a:solidFill>
                <a:prstClr val="white"/>
              </a:solidFill>
              <a:latin typeface="Times New Roman" pitchFamily="18" charset="0"/>
            </a:endParaRPr>
          </a:p>
        </p:txBody>
      </p:sp>
      <p:sp>
        <p:nvSpPr>
          <p:cNvPr id="6" name="Footer Placeholder 5"/>
          <p:cNvSpPr>
            <a:spLocks noGrp="1"/>
          </p:cNvSpPr>
          <p:nvPr>
            <p:ph type="ftr" sz="quarter" idx="15"/>
          </p:nvPr>
        </p:nvSpPr>
        <p:spPr>
          <a:xfrm>
            <a:off x="658813" y="6356350"/>
            <a:ext cx="2847975" cy="365125"/>
          </a:xfrm>
          <a:prstGeom prst="rect">
            <a:avLst/>
          </a:prstGeom>
        </p:spPr>
        <p:txBody>
          <a:bodyPr/>
          <a:lstStyle>
            <a:lvl1pPr>
              <a:defRPr/>
            </a:lvl1pPr>
          </a:lstStyle>
          <a:p>
            <a:pPr fontAlgn="base">
              <a:spcBef>
                <a:spcPct val="0"/>
              </a:spcBef>
              <a:spcAft>
                <a:spcPct val="0"/>
              </a:spcAft>
              <a:defRPr/>
            </a:pPr>
            <a:r>
              <a:rPr lang="en-US" smtClean="0"/>
              <a:t>Development of an Indigenous Quadrotor UAV</a:t>
            </a:r>
            <a:endParaRPr lang="en-US"/>
          </a:p>
        </p:txBody>
      </p:sp>
      <p:sp>
        <p:nvSpPr>
          <p:cNvPr id="7" name="Slide Number Placeholder 6"/>
          <p:cNvSpPr>
            <a:spLocks noGrp="1"/>
          </p:cNvSpPr>
          <p:nvPr>
            <p:ph type="sldNum" sz="quarter" idx="16"/>
          </p:nvPr>
        </p:nvSpPr>
        <p:spPr/>
        <p:txBody>
          <a:bodyPr/>
          <a:lstStyle>
            <a:lvl1pPr>
              <a:defRPr/>
            </a:lvl1pPr>
          </a:lstStyle>
          <a:p>
            <a:pPr>
              <a:defRPr/>
            </a:pPr>
            <a:fld id="{0DC064D1-E6AA-43B1-8258-DC04DCD3894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396704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8.xml"/><Relationship Id="rId7" Type="http://schemas.openxmlformats.org/officeDocument/2006/relationships/vmlDrawing" Target="../drawings/vmlDrawing3.v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048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 name="Slide Number Placeholder 5"/>
          <p:cNvSpPr>
            <a:spLocks noGrp="1"/>
          </p:cNvSpPr>
          <p:nvPr>
            <p:ph type="sldNum" sz="quarter" idx="4"/>
          </p:nvPr>
        </p:nvSpPr>
        <p:spPr>
          <a:xfrm>
            <a:off x="8229600" y="6340475"/>
            <a:ext cx="609600" cy="365125"/>
          </a:xfrm>
          <a:prstGeom prst="rect">
            <a:avLst/>
          </a:prstGeom>
        </p:spPr>
        <p:txBody>
          <a:bodyPr vert="horz" lIns="91440" tIns="45720" rIns="91440" bIns="45720" rtlCol="0" anchor="ctr"/>
          <a:lstStyle>
            <a:lvl1pPr algn="r" fontAlgn="auto">
              <a:spcBef>
                <a:spcPts val="0"/>
              </a:spcBef>
              <a:spcAft>
                <a:spcPts val="0"/>
              </a:spcAft>
              <a:defRPr sz="1800" b="1">
                <a:solidFill>
                  <a:schemeClr val="tx1">
                    <a:tint val="75000"/>
                  </a:schemeClr>
                </a:solidFill>
                <a:latin typeface="+mn-lt"/>
                <a:cs typeface="+mn-cs"/>
              </a:defRPr>
            </a:lvl1pPr>
          </a:lstStyle>
          <a:p>
            <a:fld id="{34EDEBF2-B691-47E7-B4B2-2D954A9B051C}" type="slidenum">
              <a:rPr lang="en-US" smtClean="0"/>
              <a:pPr/>
              <a:t>‹#›</a:t>
            </a:fld>
            <a:endParaRPr lang="en-US"/>
          </a:p>
        </p:txBody>
      </p:sp>
      <p:graphicFrame>
        <p:nvGraphicFramePr>
          <p:cNvPr id="1029" name="Object 1"/>
          <p:cNvGraphicFramePr>
            <a:graphicFrameLocks noChangeAspect="1"/>
          </p:cNvGraphicFramePr>
          <p:nvPr/>
        </p:nvGraphicFramePr>
        <p:xfrm>
          <a:off x="-4763" y="0"/>
          <a:ext cx="1262063" cy="1639888"/>
        </p:xfrm>
        <a:graphic>
          <a:graphicData uri="http://schemas.openxmlformats.org/presentationml/2006/ole">
            <p:oleObj spid="_x0000_s21569" name="CorelDRAW" r:id="rId8" imgW="10351080" imgH="13465800" progId="">
              <p:embed/>
            </p:oleObj>
          </a:graphicData>
        </a:graphic>
      </p:graphicFrame>
    </p:spTree>
    <p:extLst>
      <p:ext uri="{BB962C8B-B14F-4D97-AF65-F5344CB8AC3E}">
        <p14:creationId xmlns="" xmlns:p14="http://schemas.microsoft.com/office/powerpoint/2010/main" val="32520557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hf hdr="0" ftr="0" dt="0"/>
  <p:txStyles>
    <p:titleStyle>
      <a:lvl1pPr algn="ctr" rtl="0" eaLnBrk="1" fontAlgn="base" hangingPunct="1">
        <a:spcBef>
          <a:spcPct val="0"/>
        </a:spcBef>
        <a:spcAft>
          <a:spcPct val="0"/>
        </a:spcAft>
        <a:defRPr sz="3600" b="1" kern="1200">
          <a:solidFill>
            <a:srgbClr val="FFC000"/>
          </a:solidFill>
          <a:latin typeface="+mj-lt"/>
          <a:ea typeface="+mj-ea"/>
          <a:cs typeface="+mj-cs"/>
        </a:defRPr>
      </a:lvl1pPr>
      <a:lvl2pPr algn="ctr" rtl="0" eaLnBrk="1" fontAlgn="base" hangingPunct="1">
        <a:spcBef>
          <a:spcPct val="0"/>
        </a:spcBef>
        <a:spcAft>
          <a:spcPct val="0"/>
        </a:spcAft>
        <a:defRPr sz="3600" b="1">
          <a:solidFill>
            <a:srgbClr val="FFC000"/>
          </a:solidFill>
          <a:latin typeface="Arial" pitchFamily="34" charset="0"/>
          <a:cs typeface="Arial" pitchFamily="34" charset="0"/>
        </a:defRPr>
      </a:lvl2pPr>
      <a:lvl3pPr algn="ctr" rtl="0" eaLnBrk="1" fontAlgn="base" hangingPunct="1">
        <a:spcBef>
          <a:spcPct val="0"/>
        </a:spcBef>
        <a:spcAft>
          <a:spcPct val="0"/>
        </a:spcAft>
        <a:defRPr sz="3600" b="1">
          <a:solidFill>
            <a:srgbClr val="FFC000"/>
          </a:solidFill>
          <a:latin typeface="Arial" pitchFamily="34" charset="0"/>
          <a:cs typeface="Arial" pitchFamily="34" charset="0"/>
        </a:defRPr>
      </a:lvl3pPr>
      <a:lvl4pPr algn="ctr" rtl="0" eaLnBrk="1" fontAlgn="base" hangingPunct="1">
        <a:spcBef>
          <a:spcPct val="0"/>
        </a:spcBef>
        <a:spcAft>
          <a:spcPct val="0"/>
        </a:spcAft>
        <a:defRPr sz="3600" b="1">
          <a:solidFill>
            <a:srgbClr val="FFC000"/>
          </a:solidFill>
          <a:latin typeface="Arial" pitchFamily="34" charset="0"/>
          <a:cs typeface="Arial" pitchFamily="34" charset="0"/>
        </a:defRPr>
      </a:lvl4pPr>
      <a:lvl5pPr algn="ctr" rtl="0" eaLnBrk="1" fontAlgn="base" hangingPunct="1">
        <a:spcBef>
          <a:spcPct val="0"/>
        </a:spcBef>
        <a:spcAft>
          <a:spcPct val="0"/>
        </a:spcAft>
        <a:defRPr sz="3600" b="1">
          <a:solidFill>
            <a:srgbClr val="FFC000"/>
          </a:solidFill>
          <a:latin typeface="Arial" pitchFamily="34" charset="0"/>
          <a:cs typeface="Arial" pitchFamily="34" charset="0"/>
        </a:defRPr>
      </a:lvl5pPr>
      <a:lvl6pPr marL="457200" algn="ctr" rtl="0" eaLnBrk="1" fontAlgn="base" hangingPunct="1">
        <a:spcBef>
          <a:spcPct val="0"/>
        </a:spcBef>
        <a:spcAft>
          <a:spcPct val="0"/>
        </a:spcAft>
        <a:defRPr sz="3600" b="1">
          <a:solidFill>
            <a:srgbClr val="FFC000"/>
          </a:solidFill>
          <a:latin typeface="Arial" pitchFamily="34" charset="0"/>
          <a:cs typeface="Arial" pitchFamily="34" charset="0"/>
        </a:defRPr>
      </a:lvl6pPr>
      <a:lvl7pPr marL="914400" algn="ctr" rtl="0" eaLnBrk="1" fontAlgn="base" hangingPunct="1">
        <a:spcBef>
          <a:spcPct val="0"/>
        </a:spcBef>
        <a:spcAft>
          <a:spcPct val="0"/>
        </a:spcAft>
        <a:defRPr sz="3600" b="1">
          <a:solidFill>
            <a:srgbClr val="FFC000"/>
          </a:solidFill>
          <a:latin typeface="Arial" pitchFamily="34" charset="0"/>
          <a:cs typeface="Arial" pitchFamily="34" charset="0"/>
        </a:defRPr>
      </a:lvl7pPr>
      <a:lvl8pPr marL="1371600" algn="ctr" rtl="0" eaLnBrk="1" fontAlgn="base" hangingPunct="1">
        <a:spcBef>
          <a:spcPct val="0"/>
        </a:spcBef>
        <a:spcAft>
          <a:spcPct val="0"/>
        </a:spcAft>
        <a:defRPr sz="3600" b="1">
          <a:solidFill>
            <a:srgbClr val="FFC000"/>
          </a:solidFill>
          <a:latin typeface="Arial" pitchFamily="34" charset="0"/>
          <a:cs typeface="Arial" pitchFamily="34" charset="0"/>
        </a:defRPr>
      </a:lvl8pPr>
      <a:lvl9pPr marL="1828800" algn="ctr" rtl="0" eaLnBrk="1" fontAlgn="base" hangingPunct="1">
        <a:spcBef>
          <a:spcPct val="0"/>
        </a:spcBef>
        <a:spcAft>
          <a:spcPct val="0"/>
        </a:spcAft>
        <a:defRPr sz="3600" b="1">
          <a:solidFill>
            <a:srgbClr val="FFC000"/>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048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 name="Slide Number Placeholder 5"/>
          <p:cNvSpPr>
            <a:spLocks noGrp="1"/>
          </p:cNvSpPr>
          <p:nvPr>
            <p:ph type="sldNum" sz="quarter" idx="4"/>
          </p:nvPr>
        </p:nvSpPr>
        <p:spPr>
          <a:xfrm>
            <a:off x="8229600" y="6340475"/>
            <a:ext cx="609600" cy="365125"/>
          </a:xfrm>
          <a:prstGeom prst="rect">
            <a:avLst/>
          </a:prstGeom>
        </p:spPr>
        <p:txBody>
          <a:bodyPr vert="horz" lIns="91440" tIns="45720" rIns="91440" bIns="45720" rtlCol="0" anchor="ctr"/>
          <a:lstStyle>
            <a:lvl1pPr algn="r" fontAlgn="auto">
              <a:spcBef>
                <a:spcPts val="0"/>
              </a:spcBef>
              <a:spcAft>
                <a:spcPts val="0"/>
              </a:spcAft>
              <a:defRPr sz="1800" b="1">
                <a:solidFill>
                  <a:schemeClr val="tx1">
                    <a:tint val="75000"/>
                  </a:schemeClr>
                </a:solidFill>
                <a:latin typeface="+mn-lt"/>
                <a:cs typeface="+mn-cs"/>
              </a:defRPr>
            </a:lvl1pPr>
          </a:lstStyle>
          <a:p>
            <a:pPr>
              <a:defRPr/>
            </a:pPr>
            <a:fld id="{227B0EC0-FFA7-4A22-9949-4D74E4A1622D}" type="slidenum">
              <a:rPr lang="en-US" smtClean="0">
                <a:solidFill>
                  <a:prstClr val="white">
                    <a:tint val="75000"/>
                  </a:prstClr>
                </a:solidFill>
              </a:rPr>
              <a:pPr>
                <a:defRPr/>
              </a:pPr>
              <a:t>‹#›</a:t>
            </a:fld>
            <a:endParaRPr lang="en-US" dirty="0">
              <a:solidFill>
                <a:prstClr val="white">
                  <a:tint val="75000"/>
                </a:prstClr>
              </a:solidFill>
            </a:endParaRPr>
          </a:p>
        </p:txBody>
      </p:sp>
      <p:graphicFrame>
        <p:nvGraphicFramePr>
          <p:cNvPr id="1029" name="Object 1"/>
          <p:cNvGraphicFramePr>
            <a:graphicFrameLocks noChangeAspect="1"/>
          </p:cNvGraphicFramePr>
          <p:nvPr/>
        </p:nvGraphicFramePr>
        <p:xfrm>
          <a:off x="-4763" y="0"/>
          <a:ext cx="1262063" cy="1639888"/>
        </p:xfrm>
        <a:graphic>
          <a:graphicData uri="http://schemas.openxmlformats.org/presentationml/2006/ole">
            <p:oleObj spid="_x0000_s23617" name="CorelDRAW" r:id="rId8" imgW="10351080" imgH="13465800" progId="">
              <p:embed/>
            </p:oleObj>
          </a:graphicData>
        </a:graphic>
      </p:graphicFrame>
    </p:spTree>
    <p:extLst>
      <p:ext uri="{BB962C8B-B14F-4D97-AF65-F5344CB8AC3E}">
        <p14:creationId xmlns="" xmlns:p14="http://schemas.microsoft.com/office/powerpoint/2010/main" val="3252055744"/>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iming>
    <p:tnLst>
      <p:par>
        <p:cTn id="1" dur="indefinite" restart="never" nodeType="tmRoot"/>
      </p:par>
    </p:tnLst>
  </p:timing>
  <p:hf hdr="0" ftr="0" dt="0"/>
  <p:txStyles>
    <p:titleStyle>
      <a:lvl1pPr algn="ctr" rtl="0" eaLnBrk="1" fontAlgn="base" hangingPunct="1">
        <a:spcBef>
          <a:spcPct val="0"/>
        </a:spcBef>
        <a:spcAft>
          <a:spcPct val="0"/>
        </a:spcAft>
        <a:defRPr sz="3600" b="1" kern="1200">
          <a:solidFill>
            <a:srgbClr val="FFC000"/>
          </a:solidFill>
          <a:latin typeface="+mj-lt"/>
          <a:ea typeface="+mj-ea"/>
          <a:cs typeface="+mj-cs"/>
        </a:defRPr>
      </a:lvl1pPr>
      <a:lvl2pPr algn="ctr" rtl="0" eaLnBrk="1" fontAlgn="base" hangingPunct="1">
        <a:spcBef>
          <a:spcPct val="0"/>
        </a:spcBef>
        <a:spcAft>
          <a:spcPct val="0"/>
        </a:spcAft>
        <a:defRPr sz="3600" b="1">
          <a:solidFill>
            <a:srgbClr val="FFC000"/>
          </a:solidFill>
          <a:latin typeface="Arial" pitchFamily="34" charset="0"/>
          <a:cs typeface="Arial" pitchFamily="34" charset="0"/>
        </a:defRPr>
      </a:lvl2pPr>
      <a:lvl3pPr algn="ctr" rtl="0" eaLnBrk="1" fontAlgn="base" hangingPunct="1">
        <a:spcBef>
          <a:spcPct val="0"/>
        </a:spcBef>
        <a:spcAft>
          <a:spcPct val="0"/>
        </a:spcAft>
        <a:defRPr sz="3600" b="1">
          <a:solidFill>
            <a:srgbClr val="FFC000"/>
          </a:solidFill>
          <a:latin typeface="Arial" pitchFamily="34" charset="0"/>
          <a:cs typeface="Arial" pitchFamily="34" charset="0"/>
        </a:defRPr>
      </a:lvl3pPr>
      <a:lvl4pPr algn="ctr" rtl="0" eaLnBrk="1" fontAlgn="base" hangingPunct="1">
        <a:spcBef>
          <a:spcPct val="0"/>
        </a:spcBef>
        <a:spcAft>
          <a:spcPct val="0"/>
        </a:spcAft>
        <a:defRPr sz="3600" b="1">
          <a:solidFill>
            <a:srgbClr val="FFC000"/>
          </a:solidFill>
          <a:latin typeface="Arial" pitchFamily="34" charset="0"/>
          <a:cs typeface="Arial" pitchFamily="34" charset="0"/>
        </a:defRPr>
      </a:lvl4pPr>
      <a:lvl5pPr algn="ctr" rtl="0" eaLnBrk="1" fontAlgn="base" hangingPunct="1">
        <a:spcBef>
          <a:spcPct val="0"/>
        </a:spcBef>
        <a:spcAft>
          <a:spcPct val="0"/>
        </a:spcAft>
        <a:defRPr sz="3600" b="1">
          <a:solidFill>
            <a:srgbClr val="FFC000"/>
          </a:solidFill>
          <a:latin typeface="Arial" pitchFamily="34" charset="0"/>
          <a:cs typeface="Arial" pitchFamily="34" charset="0"/>
        </a:defRPr>
      </a:lvl5pPr>
      <a:lvl6pPr marL="457200" algn="ctr" rtl="0" eaLnBrk="1" fontAlgn="base" hangingPunct="1">
        <a:spcBef>
          <a:spcPct val="0"/>
        </a:spcBef>
        <a:spcAft>
          <a:spcPct val="0"/>
        </a:spcAft>
        <a:defRPr sz="3600" b="1">
          <a:solidFill>
            <a:srgbClr val="FFC000"/>
          </a:solidFill>
          <a:latin typeface="Arial" pitchFamily="34" charset="0"/>
          <a:cs typeface="Arial" pitchFamily="34" charset="0"/>
        </a:defRPr>
      </a:lvl6pPr>
      <a:lvl7pPr marL="914400" algn="ctr" rtl="0" eaLnBrk="1" fontAlgn="base" hangingPunct="1">
        <a:spcBef>
          <a:spcPct val="0"/>
        </a:spcBef>
        <a:spcAft>
          <a:spcPct val="0"/>
        </a:spcAft>
        <a:defRPr sz="3600" b="1">
          <a:solidFill>
            <a:srgbClr val="FFC000"/>
          </a:solidFill>
          <a:latin typeface="Arial" pitchFamily="34" charset="0"/>
          <a:cs typeface="Arial" pitchFamily="34" charset="0"/>
        </a:defRPr>
      </a:lvl7pPr>
      <a:lvl8pPr marL="1371600" algn="ctr" rtl="0" eaLnBrk="1" fontAlgn="base" hangingPunct="1">
        <a:spcBef>
          <a:spcPct val="0"/>
        </a:spcBef>
        <a:spcAft>
          <a:spcPct val="0"/>
        </a:spcAft>
        <a:defRPr sz="3600" b="1">
          <a:solidFill>
            <a:srgbClr val="FFC000"/>
          </a:solidFill>
          <a:latin typeface="Arial" pitchFamily="34" charset="0"/>
          <a:cs typeface="Arial" pitchFamily="34" charset="0"/>
        </a:defRPr>
      </a:lvl8pPr>
      <a:lvl9pPr marL="1828800" algn="ctr" rtl="0" eaLnBrk="1" fontAlgn="base" hangingPunct="1">
        <a:spcBef>
          <a:spcPct val="0"/>
        </a:spcBef>
        <a:spcAft>
          <a:spcPct val="0"/>
        </a:spcAft>
        <a:defRPr sz="3600" b="1">
          <a:solidFill>
            <a:srgbClr val="FFC000"/>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Footer Placeholder 4"/>
          <p:cNvSpPr>
            <a:spLocks noGrp="1"/>
          </p:cNvSpPr>
          <p:nvPr>
            <p:ph type="ftr" sz="quarter" idx="3"/>
          </p:nvPr>
        </p:nvSpPr>
        <p:spPr>
          <a:xfrm>
            <a:off x="457200" y="6096000"/>
            <a:ext cx="8229600" cy="609600"/>
          </a:xfrm>
          <a:prstGeom prst="rect">
            <a:avLst/>
          </a:prstGeom>
        </p:spPr>
        <p:txBody>
          <a:bodyPr vert="horz" wrap="square" lIns="91440" tIns="45720" rIns="91440" bIns="45720" numCol="1" anchor="ctr" anchorCtr="0" compatLnSpc="1">
            <a:prstTxWarp prst="textNoShape">
              <a:avLst/>
            </a:prstTxWarp>
          </a:bodyPr>
          <a:lstStyle>
            <a:lvl1pPr algn="ctr">
              <a:defRPr sz="1200" dirty="0">
                <a:solidFill>
                  <a:srgbClr val="FFFFFF"/>
                </a:solidFill>
                <a:latin typeface="Calibri" pitchFamily="34" charset="0"/>
                <a:cs typeface="+mn-cs"/>
              </a:defRPr>
            </a:lvl1pPr>
          </a:lstStyle>
          <a:p>
            <a:pPr fontAlgn="base">
              <a:spcBef>
                <a:spcPct val="0"/>
              </a:spcBef>
              <a:spcAft>
                <a:spcPct val="0"/>
              </a:spcAft>
              <a:defRPr/>
            </a:pPr>
            <a:r>
              <a:rPr lang="en-US" smtClean="0"/>
              <a:t>Development of an Indigenous Quadrotor UAV</a:t>
            </a:r>
            <a:endParaRPr lang="en-US"/>
          </a:p>
        </p:txBody>
      </p:sp>
      <p:sp>
        <p:nvSpPr>
          <p:cNvPr id="10" name="Slide Number Placeholder 5"/>
          <p:cNvSpPr>
            <a:spLocks noGrp="1"/>
          </p:cNvSpPr>
          <p:nvPr>
            <p:ph type="sldNum" sz="quarter" idx="4"/>
          </p:nvPr>
        </p:nvSpPr>
        <p:spPr>
          <a:xfrm>
            <a:off x="8458200" y="0"/>
            <a:ext cx="609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tint val="75000"/>
                  </a:schemeClr>
                </a:solidFill>
                <a:latin typeface="+mn-lt"/>
                <a:cs typeface="+mn-cs"/>
              </a:defRPr>
            </a:lvl1pPr>
          </a:lstStyle>
          <a:p>
            <a:pPr>
              <a:defRPr/>
            </a:pPr>
            <a:fld id="{0DC064D1-E6AA-43B1-8258-DC04DCD3894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95956497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hdr="0" ftr="0" dt="0"/>
  <p:txStyles>
    <p:titleStyle>
      <a:lvl1pPr algn="ctr" rtl="0" eaLnBrk="1" fontAlgn="base" hangingPunct="1">
        <a:spcBef>
          <a:spcPct val="0"/>
        </a:spcBef>
        <a:spcAft>
          <a:spcPct val="0"/>
        </a:spcAft>
        <a:defRPr sz="3200" b="1" kern="1200">
          <a:solidFill>
            <a:srgbClr val="FFC000"/>
          </a:solidFill>
          <a:latin typeface="+mj-lt"/>
          <a:ea typeface="+mj-ea"/>
          <a:cs typeface="+mj-cs"/>
        </a:defRPr>
      </a:lvl1pPr>
      <a:lvl2pPr algn="ctr" rtl="0" eaLnBrk="1" fontAlgn="base" hangingPunct="1">
        <a:spcBef>
          <a:spcPct val="0"/>
        </a:spcBef>
        <a:spcAft>
          <a:spcPct val="0"/>
        </a:spcAft>
        <a:defRPr sz="3200" b="1">
          <a:solidFill>
            <a:srgbClr val="FFC000"/>
          </a:solidFill>
          <a:latin typeface="Arial" charset="0"/>
          <a:cs typeface="Arial" charset="0"/>
        </a:defRPr>
      </a:lvl2pPr>
      <a:lvl3pPr algn="ctr" rtl="0" eaLnBrk="1" fontAlgn="base" hangingPunct="1">
        <a:spcBef>
          <a:spcPct val="0"/>
        </a:spcBef>
        <a:spcAft>
          <a:spcPct val="0"/>
        </a:spcAft>
        <a:defRPr sz="3200" b="1">
          <a:solidFill>
            <a:srgbClr val="FFC000"/>
          </a:solidFill>
          <a:latin typeface="Arial" charset="0"/>
          <a:cs typeface="Arial" charset="0"/>
        </a:defRPr>
      </a:lvl3pPr>
      <a:lvl4pPr algn="ctr" rtl="0" eaLnBrk="1" fontAlgn="base" hangingPunct="1">
        <a:spcBef>
          <a:spcPct val="0"/>
        </a:spcBef>
        <a:spcAft>
          <a:spcPct val="0"/>
        </a:spcAft>
        <a:defRPr sz="3200" b="1">
          <a:solidFill>
            <a:srgbClr val="FFC000"/>
          </a:solidFill>
          <a:latin typeface="Arial" charset="0"/>
          <a:cs typeface="Arial" charset="0"/>
        </a:defRPr>
      </a:lvl4pPr>
      <a:lvl5pPr algn="ctr" rtl="0" eaLnBrk="1" fontAlgn="base" hangingPunct="1">
        <a:spcBef>
          <a:spcPct val="0"/>
        </a:spcBef>
        <a:spcAft>
          <a:spcPct val="0"/>
        </a:spcAft>
        <a:defRPr sz="3200" b="1">
          <a:solidFill>
            <a:srgbClr val="FFC000"/>
          </a:solidFill>
          <a:latin typeface="Arial" charset="0"/>
          <a:cs typeface="Arial" charset="0"/>
        </a:defRPr>
      </a:lvl5pPr>
      <a:lvl6pPr marL="457200" algn="ctr" rtl="0" eaLnBrk="1" fontAlgn="base" hangingPunct="1">
        <a:spcBef>
          <a:spcPct val="0"/>
        </a:spcBef>
        <a:spcAft>
          <a:spcPct val="0"/>
        </a:spcAft>
        <a:defRPr sz="3600" b="1">
          <a:solidFill>
            <a:srgbClr val="FFC000"/>
          </a:solidFill>
          <a:latin typeface="Arial" charset="0"/>
          <a:cs typeface="Arial" charset="0"/>
        </a:defRPr>
      </a:lvl6pPr>
      <a:lvl7pPr marL="914400" algn="ctr" rtl="0" eaLnBrk="1" fontAlgn="base" hangingPunct="1">
        <a:spcBef>
          <a:spcPct val="0"/>
        </a:spcBef>
        <a:spcAft>
          <a:spcPct val="0"/>
        </a:spcAft>
        <a:defRPr sz="3600" b="1">
          <a:solidFill>
            <a:srgbClr val="FFC000"/>
          </a:solidFill>
          <a:latin typeface="Arial" charset="0"/>
          <a:cs typeface="Arial" charset="0"/>
        </a:defRPr>
      </a:lvl7pPr>
      <a:lvl8pPr marL="1371600" algn="ctr" rtl="0" eaLnBrk="1" fontAlgn="base" hangingPunct="1">
        <a:spcBef>
          <a:spcPct val="0"/>
        </a:spcBef>
        <a:spcAft>
          <a:spcPct val="0"/>
        </a:spcAft>
        <a:defRPr sz="3600" b="1">
          <a:solidFill>
            <a:srgbClr val="FFC000"/>
          </a:solidFill>
          <a:latin typeface="Arial" charset="0"/>
          <a:cs typeface="Arial" charset="0"/>
        </a:defRPr>
      </a:lvl8pPr>
      <a:lvl9pPr marL="1828800" algn="ctr" rtl="0" eaLnBrk="1" fontAlgn="base" hangingPunct="1">
        <a:spcBef>
          <a:spcPct val="0"/>
        </a:spcBef>
        <a:spcAft>
          <a:spcPct val="0"/>
        </a:spcAft>
        <a:defRPr sz="3600" b="1">
          <a:solidFill>
            <a:srgbClr val="FFC000"/>
          </a:solidFill>
          <a:latin typeface="Arial" charset="0"/>
          <a:cs typeface="Arial" charset="0"/>
        </a:defRPr>
      </a:lvl9pPr>
    </p:titleStyle>
    <p:bodyStyle>
      <a:lvl1pPr marL="342900" indent="-342900" algn="l" rtl="0" eaLnBrk="1" fontAlgn="base" hangingPunct="1">
        <a:spcBef>
          <a:spcPct val="20000"/>
        </a:spcBef>
        <a:spcAft>
          <a:spcPct val="0"/>
        </a:spcAft>
        <a:buFont typeface="Wingdings" pitchFamily="2" charset="2"/>
        <a:buChar char="Ø"/>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Footer Placeholder 4"/>
          <p:cNvSpPr>
            <a:spLocks noGrp="1"/>
          </p:cNvSpPr>
          <p:nvPr>
            <p:ph type="ftr" sz="quarter" idx="3"/>
          </p:nvPr>
        </p:nvSpPr>
        <p:spPr>
          <a:xfrm>
            <a:off x="457200" y="6096000"/>
            <a:ext cx="8229600" cy="609600"/>
          </a:xfrm>
          <a:prstGeom prst="rect">
            <a:avLst/>
          </a:prstGeom>
        </p:spPr>
        <p:txBody>
          <a:bodyPr vert="horz" wrap="square" lIns="91440" tIns="45720" rIns="91440" bIns="45720" numCol="1" anchor="ctr" anchorCtr="0" compatLnSpc="1">
            <a:prstTxWarp prst="textNoShape">
              <a:avLst/>
            </a:prstTxWarp>
          </a:bodyPr>
          <a:lstStyle>
            <a:lvl1pPr algn="ctr">
              <a:defRPr sz="1200" dirty="0">
                <a:solidFill>
                  <a:srgbClr val="FFFFFF"/>
                </a:solidFill>
                <a:latin typeface="Calibri" pitchFamily="34" charset="0"/>
                <a:cs typeface="+mn-cs"/>
              </a:defRPr>
            </a:lvl1pPr>
          </a:lstStyle>
          <a:p>
            <a:pPr fontAlgn="base">
              <a:spcBef>
                <a:spcPct val="0"/>
              </a:spcBef>
              <a:spcAft>
                <a:spcPct val="0"/>
              </a:spcAft>
              <a:defRPr/>
            </a:pPr>
            <a:r>
              <a:rPr lang="en-US" smtClean="0"/>
              <a:t>Development of an Indigenous Quadrotor UAV</a:t>
            </a:r>
            <a:endParaRPr lang="en-US"/>
          </a:p>
        </p:txBody>
      </p:sp>
      <p:sp>
        <p:nvSpPr>
          <p:cNvPr id="10" name="Slide Number Placeholder 5"/>
          <p:cNvSpPr>
            <a:spLocks noGrp="1"/>
          </p:cNvSpPr>
          <p:nvPr>
            <p:ph type="sldNum" sz="quarter" idx="4"/>
          </p:nvPr>
        </p:nvSpPr>
        <p:spPr>
          <a:xfrm>
            <a:off x="8458200" y="0"/>
            <a:ext cx="609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tint val="75000"/>
                  </a:schemeClr>
                </a:solidFill>
                <a:latin typeface="+mn-lt"/>
                <a:cs typeface="+mn-cs"/>
              </a:defRPr>
            </a:lvl1pPr>
          </a:lstStyle>
          <a:p>
            <a:pPr>
              <a:defRPr/>
            </a:pPr>
            <a:fld id="{0DC064D1-E6AA-43B1-8258-DC04DCD3894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959564971"/>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Lst>
  <p:timing>
    <p:tnLst>
      <p:par>
        <p:cTn id="1" dur="indefinite" restart="never" nodeType="tmRoot"/>
      </p:par>
    </p:tnLst>
  </p:timing>
  <p:hf hdr="0" ftr="0" dt="0"/>
  <p:txStyles>
    <p:titleStyle>
      <a:lvl1pPr algn="ctr" rtl="0" eaLnBrk="1" fontAlgn="base" hangingPunct="1">
        <a:spcBef>
          <a:spcPct val="0"/>
        </a:spcBef>
        <a:spcAft>
          <a:spcPct val="0"/>
        </a:spcAft>
        <a:defRPr sz="3200" b="1" kern="1200">
          <a:solidFill>
            <a:srgbClr val="FFC000"/>
          </a:solidFill>
          <a:latin typeface="+mj-lt"/>
          <a:ea typeface="+mj-ea"/>
          <a:cs typeface="+mj-cs"/>
        </a:defRPr>
      </a:lvl1pPr>
      <a:lvl2pPr algn="ctr" rtl="0" eaLnBrk="1" fontAlgn="base" hangingPunct="1">
        <a:spcBef>
          <a:spcPct val="0"/>
        </a:spcBef>
        <a:spcAft>
          <a:spcPct val="0"/>
        </a:spcAft>
        <a:defRPr sz="3200" b="1">
          <a:solidFill>
            <a:srgbClr val="FFC000"/>
          </a:solidFill>
          <a:latin typeface="Arial" charset="0"/>
          <a:cs typeface="Arial" charset="0"/>
        </a:defRPr>
      </a:lvl2pPr>
      <a:lvl3pPr algn="ctr" rtl="0" eaLnBrk="1" fontAlgn="base" hangingPunct="1">
        <a:spcBef>
          <a:spcPct val="0"/>
        </a:spcBef>
        <a:spcAft>
          <a:spcPct val="0"/>
        </a:spcAft>
        <a:defRPr sz="3200" b="1">
          <a:solidFill>
            <a:srgbClr val="FFC000"/>
          </a:solidFill>
          <a:latin typeface="Arial" charset="0"/>
          <a:cs typeface="Arial" charset="0"/>
        </a:defRPr>
      </a:lvl3pPr>
      <a:lvl4pPr algn="ctr" rtl="0" eaLnBrk="1" fontAlgn="base" hangingPunct="1">
        <a:spcBef>
          <a:spcPct val="0"/>
        </a:spcBef>
        <a:spcAft>
          <a:spcPct val="0"/>
        </a:spcAft>
        <a:defRPr sz="3200" b="1">
          <a:solidFill>
            <a:srgbClr val="FFC000"/>
          </a:solidFill>
          <a:latin typeface="Arial" charset="0"/>
          <a:cs typeface="Arial" charset="0"/>
        </a:defRPr>
      </a:lvl4pPr>
      <a:lvl5pPr algn="ctr" rtl="0" eaLnBrk="1" fontAlgn="base" hangingPunct="1">
        <a:spcBef>
          <a:spcPct val="0"/>
        </a:spcBef>
        <a:spcAft>
          <a:spcPct val="0"/>
        </a:spcAft>
        <a:defRPr sz="3200" b="1">
          <a:solidFill>
            <a:srgbClr val="FFC000"/>
          </a:solidFill>
          <a:latin typeface="Arial" charset="0"/>
          <a:cs typeface="Arial" charset="0"/>
        </a:defRPr>
      </a:lvl5pPr>
      <a:lvl6pPr marL="457200" algn="ctr" rtl="0" eaLnBrk="1" fontAlgn="base" hangingPunct="1">
        <a:spcBef>
          <a:spcPct val="0"/>
        </a:spcBef>
        <a:spcAft>
          <a:spcPct val="0"/>
        </a:spcAft>
        <a:defRPr sz="3600" b="1">
          <a:solidFill>
            <a:srgbClr val="FFC000"/>
          </a:solidFill>
          <a:latin typeface="Arial" charset="0"/>
          <a:cs typeface="Arial" charset="0"/>
        </a:defRPr>
      </a:lvl6pPr>
      <a:lvl7pPr marL="914400" algn="ctr" rtl="0" eaLnBrk="1" fontAlgn="base" hangingPunct="1">
        <a:spcBef>
          <a:spcPct val="0"/>
        </a:spcBef>
        <a:spcAft>
          <a:spcPct val="0"/>
        </a:spcAft>
        <a:defRPr sz="3600" b="1">
          <a:solidFill>
            <a:srgbClr val="FFC000"/>
          </a:solidFill>
          <a:latin typeface="Arial" charset="0"/>
          <a:cs typeface="Arial" charset="0"/>
        </a:defRPr>
      </a:lvl7pPr>
      <a:lvl8pPr marL="1371600" algn="ctr" rtl="0" eaLnBrk="1" fontAlgn="base" hangingPunct="1">
        <a:spcBef>
          <a:spcPct val="0"/>
        </a:spcBef>
        <a:spcAft>
          <a:spcPct val="0"/>
        </a:spcAft>
        <a:defRPr sz="3600" b="1">
          <a:solidFill>
            <a:srgbClr val="FFC000"/>
          </a:solidFill>
          <a:latin typeface="Arial" charset="0"/>
          <a:cs typeface="Arial" charset="0"/>
        </a:defRPr>
      </a:lvl8pPr>
      <a:lvl9pPr marL="1828800" algn="ctr" rtl="0" eaLnBrk="1" fontAlgn="base" hangingPunct="1">
        <a:spcBef>
          <a:spcPct val="0"/>
        </a:spcBef>
        <a:spcAft>
          <a:spcPct val="0"/>
        </a:spcAft>
        <a:defRPr sz="3600" b="1">
          <a:solidFill>
            <a:srgbClr val="FFC000"/>
          </a:solidFill>
          <a:latin typeface="Arial" charset="0"/>
          <a:cs typeface="Arial" charset="0"/>
        </a:defRPr>
      </a:lvl9pPr>
    </p:titleStyle>
    <p:bodyStyle>
      <a:lvl1pPr marL="342900" indent="-342900" algn="l" rtl="0" eaLnBrk="1" fontAlgn="base" hangingPunct="1">
        <a:spcBef>
          <a:spcPct val="20000"/>
        </a:spcBef>
        <a:spcAft>
          <a:spcPct val="0"/>
        </a:spcAft>
        <a:buFont typeface="Wingdings" pitchFamily="2" charset="2"/>
        <a:buChar char="Ø"/>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534400" y="6492875"/>
            <a:ext cx="609600" cy="365125"/>
          </a:xfrm>
          <a:prstGeom prst="rect">
            <a:avLst/>
          </a:prstGeom>
        </p:spPr>
        <p:txBody>
          <a:bodyPr/>
          <a:lstStyle/>
          <a:p>
            <a:pPr>
              <a:defRPr/>
            </a:pPr>
            <a:fld id="{405EB6EE-F466-486D-B6CE-7B220C27B9B7}" type="slidenum">
              <a:rPr lang="en-US" smtClean="0"/>
              <a:pPr>
                <a:defRPr/>
              </a:pPr>
              <a:t>1</a:t>
            </a:fld>
            <a:endParaRPr lang="en-US" dirty="0"/>
          </a:p>
        </p:txBody>
      </p:sp>
      <p:pic>
        <p:nvPicPr>
          <p:cNvPr id="4" name="Picture 2" descr="BISMILA"/>
          <p:cNvPicPr>
            <a:picLocks noChangeAspect="1" noChangeArrowheads="1"/>
          </p:cNvPicPr>
          <p:nvPr/>
        </p:nvPicPr>
        <p:blipFill>
          <a:blip r:embed="rId3" cstate="print">
            <a:clrChange>
              <a:clrFrom>
                <a:srgbClr val="00D5FF"/>
              </a:clrFrom>
              <a:clrTo>
                <a:srgbClr val="00D5FF">
                  <a:alpha val="0"/>
                </a:srgbClr>
              </a:clrTo>
            </a:clrChange>
            <a:lum bright="70000" contrast="-70000"/>
            <a:extLst>
              <a:ext uri="{28A0092B-C50C-407E-A947-70E740481C1C}">
                <a14:useLocalDpi xmlns:a14="http://schemas.microsoft.com/office/drawing/2010/main" xmlns="" val="0"/>
              </a:ext>
            </a:extLst>
          </a:blip>
          <a:srcRect/>
          <a:stretch>
            <a:fillRect/>
          </a:stretch>
        </p:blipFill>
        <p:spPr bwMode="black">
          <a:xfrm>
            <a:off x="1143000" y="1600200"/>
            <a:ext cx="68580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SCOPE</a:t>
            </a:r>
            <a:endParaRPr lang="en-US" dirty="0"/>
          </a:p>
        </p:txBody>
      </p:sp>
      <p:sp>
        <p:nvSpPr>
          <p:cNvPr id="3" name="Content Placeholder 2"/>
          <p:cNvSpPr>
            <a:spLocks noGrp="1"/>
          </p:cNvSpPr>
          <p:nvPr>
            <p:ph idx="1"/>
          </p:nvPr>
        </p:nvSpPr>
        <p:spPr>
          <a:xfrm>
            <a:off x="457200" y="685800"/>
            <a:ext cx="5181600" cy="4525963"/>
          </a:xfrm>
        </p:spPr>
        <p:txBody>
          <a:bodyPr/>
          <a:lstStyle/>
          <a:p>
            <a:pPr>
              <a:buNone/>
            </a:pPr>
            <a:r>
              <a:rPr lang="en-US" dirty="0" smtClean="0"/>
              <a:t> </a:t>
            </a:r>
          </a:p>
          <a:p>
            <a:pPr>
              <a:buNone/>
            </a:pPr>
            <a:r>
              <a:rPr lang="en-US" dirty="0" smtClean="0"/>
              <a:t>   The employment of Sub structuring technique on a structural body would:</a:t>
            </a:r>
          </a:p>
          <a:p>
            <a:r>
              <a:rPr lang="en-US" dirty="0" smtClean="0"/>
              <a:t>Allow for direct model updating.</a:t>
            </a:r>
          </a:p>
          <a:p>
            <a:r>
              <a:rPr lang="en-US" dirty="0" smtClean="0"/>
              <a:t>For simplified analysis.</a:t>
            </a:r>
          </a:p>
          <a:p>
            <a:r>
              <a:rPr lang="en-US" dirty="0" smtClean="0"/>
              <a:t>Reduce computational efforts and time consumption.</a:t>
            </a:r>
          </a:p>
          <a:p>
            <a:r>
              <a:rPr lang="en-US" dirty="0" smtClean="0"/>
              <a:t>Partial redesign would only     require partial reanalysis.</a:t>
            </a:r>
          </a:p>
          <a:p>
            <a:pPr>
              <a:buNone/>
            </a:pPr>
            <a:r>
              <a:rPr lang="en-US" dirty="0" smtClean="0"/>
              <a:t>    </a:t>
            </a:r>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10</a:t>
            </a:fld>
            <a:endParaRPr lang="en-US" dirty="0">
              <a:solidFill>
                <a:prstClr val="white">
                  <a:tint val="75000"/>
                </a:prstClr>
              </a:solidFill>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37090" y="4038600"/>
            <a:ext cx="3278309" cy="263447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 REVIEW</a:t>
            </a:r>
            <a:endParaRPr lang="en-US" dirty="0"/>
          </a:p>
        </p:txBody>
      </p:sp>
      <p:sp>
        <p:nvSpPr>
          <p:cNvPr id="3" name="Content Placeholder 2"/>
          <p:cNvSpPr>
            <a:spLocks noGrp="1"/>
          </p:cNvSpPr>
          <p:nvPr>
            <p:ph idx="1"/>
          </p:nvPr>
        </p:nvSpPr>
        <p:spPr/>
        <p:txBody>
          <a:bodyPr/>
          <a:lstStyle/>
          <a:p>
            <a:r>
              <a:rPr lang="en-US" sz="2400" dirty="0" smtClean="0"/>
              <a:t>Large structures are divided into components.</a:t>
            </a:r>
          </a:p>
          <a:p>
            <a:r>
              <a:rPr lang="en-US" sz="2400" dirty="0" smtClean="0"/>
              <a:t>Each component is analyzed separately.</a:t>
            </a:r>
          </a:p>
          <a:p>
            <a:r>
              <a:rPr lang="en-US" sz="2400" dirty="0" smtClean="0"/>
              <a:t>The objective is to reduce the no. of elements and so the no of degree of freedom</a:t>
            </a:r>
            <a:r>
              <a:rPr lang="en-US" sz="2400" b="1" dirty="0" smtClean="0"/>
              <a:t>.</a:t>
            </a:r>
          </a:p>
          <a:p>
            <a:r>
              <a:rPr lang="en-US" sz="2400" dirty="0" smtClean="0"/>
              <a:t>The matrix is reduced to create equivalent stiffness matrix </a:t>
            </a:r>
          </a:p>
          <a:p>
            <a:pPr lvl="2">
              <a:buFont typeface="Arial" pitchFamily="34" charset="0"/>
              <a:buChar char="•"/>
            </a:pPr>
            <a:r>
              <a:rPr lang="en-US" sz="2400" dirty="0" smtClean="0"/>
              <a:t>Small and easy to analyze</a:t>
            </a:r>
          </a:p>
          <a:p>
            <a:pPr lvl="2">
              <a:buFont typeface="Arial" pitchFamily="34" charset="0"/>
              <a:buChar char="•"/>
            </a:pPr>
            <a:r>
              <a:rPr lang="en-US" sz="2400" dirty="0" smtClean="0"/>
              <a:t>Contains all important information</a:t>
            </a:r>
          </a:p>
          <a:p>
            <a:r>
              <a:rPr lang="en-US" sz="2400" dirty="0" smtClean="0"/>
              <a:t>Introduction to Super element, MDOF and interface nodes</a:t>
            </a:r>
            <a:endParaRPr lang="en-US" sz="2400"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11</a:t>
            </a:fld>
            <a:endParaRPr lang="en-US" dirty="0">
              <a:solidFill>
                <a:prstClr val="white">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OF THE STRUCTURE</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12</a:t>
            </a:fld>
            <a:endParaRPr lang="en-US" dirty="0">
              <a:solidFill>
                <a:prstClr val="white">
                  <a:tint val="75000"/>
                </a:prstClr>
              </a:solidFill>
            </a:endParaRPr>
          </a:p>
        </p:txBody>
      </p:sp>
      <p:pic>
        <p:nvPicPr>
          <p:cNvPr id="5" name="Content Placeholder 4"/>
          <p:cNvPicPr>
            <a:picLocks noGrp="1"/>
          </p:cNvPicPr>
          <p:nvPr>
            <p:ph idx="1"/>
          </p:nvPr>
        </p:nvPicPr>
        <p:blipFill>
          <a:blip r:embed="rId2" cstate="print">
            <a:duotone>
              <a:schemeClr val="accent2">
                <a:shade val="45000"/>
                <a:satMod val="135000"/>
              </a:schemeClr>
              <a:prstClr val="white"/>
            </a:duotone>
          </a:blip>
          <a:srcRect/>
          <a:stretch>
            <a:fillRect/>
          </a:stretch>
        </p:blipFill>
        <p:spPr bwMode="auto">
          <a:xfrm>
            <a:off x="0" y="1600200"/>
            <a:ext cx="91440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13</a:t>
            </a:fld>
            <a:endParaRPr lang="en-US" dirty="0">
              <a:solidFill>
                <a:prstClr val="white">
                  <a:tint val="75000"/>
                </a:prstClr>
              </a:solidFill>
            </a:endParaRPr>
          </a:p>
        </p:txBody>
      </p:sp>
      <p:sp>
        <p:nvSpPr>
          <p:cNvPr id="8" name="Content Placeholder 7"/>
          <p:cNvSpPr>
            <a:spLocks noGrp="1"/>
          </p:cNvSpPr>
          <p:nvPr>
            <p:ph idx="1"/>
          </p:nvPr>
        </p:nvSpPr>
        <p:spPr/>
        <p:txBody>
          <a:bodyPr/>
          <a:lstStyle/>
          <a:p>
            <a:endParaRPr lang="en-US"/>
          </a:p>
        </p:txBody>
      </p:sp>
      <p:pic>
        <p:nvPicPr>
          <p:cNvPr id="35844" name="Picture 4"/>
          <p:cNvPicPr>
            <a:picLocks noChangeAspect="1" noChangeArrowheads="1"/>
          </p:cNvPicPr>
          <p:nvPr/>
        </p:nvPicPr>
        <p:blipFill>
          <a:blip r:embed="rId3" cstate="print"/>
          <a:srcRect/>
          <a:stretch>
            <a:fillRect/>
          </a:stretch>
        </p:blipFill>
        <p:spPr bwMode="auto">
          <a:xfrm>
            <a:off x="457200" y="1524000"/>
            <a:ext cx="8382000" cy="4962526"/>
          </a:xfrm>
          <a:prstGeom prst="rect">
            <a:avLst/>
          </a:prstGeom>
          <a:noFill/>
          <a:ln w="9525">
            <a:noFill/>
            <a:miter lim="800000"/>
            <a:headEnd/>
            <a:tailEnd/>
          </a:ln>
        </p:spPr>
      </p:pic>
      <p:sp>
        <p:nvSpPr>
          <p:cNvPr id="7" name="Rectangle 6"/>
          <p:cNvSpPr/>
          <p:nvPr/>
        </p:nvSpPr>
        <p:spPr>
          <a:xfrm>
            <a:off x="7924800" y="19812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01000" y="2133600"/>
            <a:ext cx="990600" cy="584775"/>
          </a:xfrm>
          <a:prstGeom prst="rect">
            <a:avLst/>
          </a:prstGeom>
          <a:noFill/>
        </p:spPr>
        <p:txBody>
          <a:bodyPr wrap="square" rtlCol="0">
            <a:spAutoFit/>
          </a:bodyPr>
          <a:lstStyle/>
          <a:p>
            <a:r>
              <a:rPr lang="en-US" sz="3200" b="1" dirty="0" smtClean="0">
                <a:solidFill>
                  <a:schemeClr val="bg1"/>
                </a:solidFill>
              </a:rPr>
              <a:t>SE</a:t>
            </a:r>
            <a:endParaRPr lang="en-US" sz="3200" b="1" dirty="0">
              <a:solidFill>
                <a:schemeClr val="bg1"/>
              </a:solidFill>
            </a:endParaRPr>
          </a:p>
        </p:txBody>
      </p:sp>
      <p:sp>
        <p:nvSpPr>
          <p:cNvPr id="11" name="Rectangle 10"/>
          <p:cNvSpPr/>
          <p:nvPr/>
        </p:nvSpPr>
        <p:spPr>
          <a:xfrm>
            <a:off x="7162800" y="2895600"/>
            <a:ext cx="16764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58200" y="3886200"/>
            <a:ext cx="381000" cy="1295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48600" y="3962400"/>
            <a:ext cx="3810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29600" y="4191000"/>
            <a:ext cx="1524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SUPERELEMENT</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14</a:t>
            </a:fld>
            <a:endParaRPr lang="en-US" dirty="0">
              <a:solidFill>
                <a:prstClr val="white">
                  <a:tint val="75000"/>
                </a:prstClr>
              </a:solidFill>
            </a:endParaRPr>
          </a:p>
        </p:txBody>
      </p:sp>
      <p:pic>
        <p:nvPicPr>
          <p:cNvPr id="5" name="Content Placeholder 4" descr="C:\Users\HP User\Desktop\FSSG.png"/>
          <p:cNvPicPr>
            <a:picLocks noGrp="1" noChangeAspect="1" noChangeArrowheads="1"/>
          </p:cNvPicPr>
          <p:nvPr>
            <p:ph idx="1"/>
          </p:nvPr>
        </p:nvPicPr>
        <p:blipFill>
          <a:blip r:embed="rId3" cstate="print"/>
          <a:srcRect/>
          <a:stretch>
            <a:fillRect/>
          </a:stretch>
        </p:blipFill>
        <p:spPr bwMode="auto">
          <a:xfrm>
            <a:off x="0" y="1524000"/>
            <a:ext cx="9280173" cy="5334000"/>
          </a:xfrm>
          <a:prstGeom prst="rect">
            <a:avLst/>
          </a:prstGeom>
          <a:noFill/>
        </p:spPr>
      </p:pic>
      <p:sp>
        <p:nvSpPr>
          <p:cNvPr id="7" name="Oval 6"/>
          <p:cNvSpPr/>
          <p:nvPr/>
        </p:nvSpPr>
        <p:spPr>
          <a:xfrm>
            <a:off x="990600" y="3657600"/>
            <a:ext cx="1371600"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15</a:t>
            </a:fld>
            <a:endParaRPr lang="en-US" dirty="0">
              <a:solidFill>
                <a:prstClr val="white">
                  <a:tint val="75000"/>
                </a:prstClr>
              </a:solidFill>
            </a:endParaRPr>
          </a:p>
        </p:txBody>
      </p:sp>
      <p:pic>
        <p:nvPicPr>
          <p:cNvPr id="5" name="Picture 2" descr="C:\Users\HP User\Desktop\hbfvhbh.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FOR TECHNIQUE</a:t>
            </a:r>
            <a:endParaRPr lang="en-US" dirty="0"/>
          </a:p>
        </p:txBody>
      </p:sp>
      <p:sp>
        <p:nvSpPr>
          <p:cNvPr id="3" name="Content Placeholder 2"/>
          <p:cNvSpPr>
            <a:spLocks noGrp="1"/>
          </p:cNvSpPr>
          <p:nvPr>
            <p:ph idx="1"/>
          </p:nvPr>
        </p:nvSpPr>
        <p:spPr/>
        <p:txBody>
          <a:bodyPr/>
          <a:lstStyle/>
          <a:p>
            <a:r>
              <a:rPr lang="en-US" dirty="0" smtClean="0"/>
              <a:t>Three types of sub-structuring approaches can be found in literature</a:t>
            </a:r>
          </a:p>
          <a:p>
            <a:endParaRPr lang="en-US" dirty="0" smtClean="0"/>
          </a:p>
          <a:p>
            <a:pPr marL="514350" indent="-514350">
              <a:buFont typeface="+mj-lt"/>
              <a:buAutoNum type="arabicPeriod"/>
            </a:pPr>
            <a:r>
              <a:rPr lang="en-US" dirty="0" smtClean="0"/>
              <a:t> Top down </a:t>
            </a:r>
          </a:p>
          <a:p>
            <a:pPr marL="514350" indent="-514350">
              <a:buFont typeface="+mj-lt"/>
              <a:buAutoNum type="arabicPeriod"/>
            </a:pPr>
            <a:endParaRPr lang="en-US" dirty="0" smtClean="0"/>
          </a:p>
          <a:p>
            <a:pPr marL="514350" indent="-514350">
              <a:buFont typeface="+mj-lt"/>
              <a:buAutoNum type="arabicPeriod"/>
            </a:pPr>
            <a:r>
              <a:rPr lang="en-US" dirty="0" smtClean="0"/>
              <a:t>Bottom up</a:t>
            </a:r>
          </a:p>
          <a:p>
            <a:pPr marL="514350" indent="-514350">
              <a:buFont typeface="+mj-lt"/>
              <a:buAutoNum type="arabicPeriod"/>
            </a:pPr>
            <a:endParaRPr lang="en-US" dirty="0" smtClean="0"/>
          </a:p>
          <a:p>
            <a:pPr marL="514350" indent="-514350">
              <a:buFont typeface="+mj-lt"/>
              <a:buAutoNum type="arabicPeriod"/>
            </a:pPr>
            <a:r>
              <a:rPr lang="en-US" dirty="0" smtClean="0"/>
              <a:t>Nested </a:t>
            </a:r>
          </a:p>
          <a:p>
            <a:pPr marL="514350" indent="-514350">
              <a:buNone/>
            </a:pPr>
            <a:endParaRPr lang="en-US" dirty="0" smtClean="0"/>
          </a:p>
          <a:p>
            <a:pPr marL="514350" indent="-514350">
              <a:buFont typeface="+mj-lt"/>
              <a:buAutoNum type="arabicPeriod"/>
            </a:pPr>
            <a:endParaRPr lang="en-US" dirty="0" smtClean="0"/>
          </a:p>
          <a:p>
            <a:pPr marL="514350" indent="-514350">
              <a:buNone/>
            </a:pPr>
            <a:r>
              <a:rPr lang="en-US" dirty="0" smtClean="0"/>
              <a:t>     </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16</a:t>
            </a:fld>
            <a:endParaRPr lang="en-US" dirty="0">
              <a:solidFill>
                <a:prstClr val="white">
                  <a:tint val="75000"/>
                </a:prstClr>
              </a:solidFill>
            </a:endParaRPr>
          </a:p>
        </p:txBody>
      </p:sp>
      <p:sp>
        <p:nvSpPr>
          <p:cNvPr id="8" name="Rounded Rectangle 7"/>
          <p:cNvSpPr/>
          <p:nvPr/>
        </p:nvSpPr>
        <p:spPr>
          <a:xfrm>
            <a:off x="2819400" y="2590800"/>
            <a:ext cx="60198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971800" y="2971800"/>
            <a:ext cx="6781800" cy="646331"/>
          </a:xfrm>
          <a:prstGeom prst="rect">
            <a:avLst/>
          </a:prstGeom>
          <a:noFill/>
        </p:spPr>
        <p:txBody>
          <a:bodyPr wrap="square" rtlCol="0">
            <a:spAutoFit/>
          </a:bodyPr>
          <a:lstStyle/>
          <a:p>
            <a:r>
              <a:rPr lang="en-US" b="1" dirty="0" smtClean="0"/>
              <a:t>This approach is suitable for substructuring models</a:t>
            </a:r>
          </a:p>
          <a:p>
            <a:r>
              <a:rPr lang="en-US" b="1" dirty="0" smtClean="0"/>
              <a:t> that are small enough to fit on the computer</a:t>
            </a:r>
            <a:endParaRPr lang="en-US" b="1" dirty="0"/>
          </a:p>
        </p:txBody>
      </p:sp>
      <p:sp>
        <p:nvSpPr>
          <p:cNvPr id="10" name="Rounded Rectangle 9"/>
          <p:cNvSpPr/>
          <p:nvPr/>
        </p:nvSpPr>
        <p:spPr>
          <a:xfrm>
            <a:off x="2819400" y="3886200"/>
            <a:ext cx="60960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95600" y="3962400"/>
            <a:ext cx="6248400" cy="1200329"/>
          </a:xfrm>
          <a:prstGeom prst="rect">
            <a:avLst/>
          </a:prstGeom>
          <a:noFill/>
        </p:spPr>
        <p:txBody>
          <a:bodyPr wrap="square" rtlCol="0">
            <a:spAutoFit/>
          </a:bodyPr>
          <a:lstStyle/>
          <a:p>
            <a:r>
              <a:rPr lang="en-US" b="1" dirty="0" smtClean="0"/>
              <a:t>This approach is suitable for very large models which are divided into smaller super elements so that they can fit on the computer</a:t>
            </a:r>
            <a:r>
              <a:rPr lang="en-US" dirty="0" smtClean="0"/>
              <a:t>.</a:t>
            </a:r>
          </a:p>
          <a:p>
            <a:endParaRPr lang="en-US" dirty="0"/>
          </a:p>
        </p:txBody>
      </p:sp>
      <p:sp>
        <p:nvSpPr>
          <p:cNvPr id="13" name="Rounded Rectangle 12"/>
          <p:cNvSpPr/>
          <p:nvPr/>
        </p:nvSpPr>
        <p:spPr>
          <a:xfrm>
            <a:off x="2743200" y="5105400"/>
            <a:ext cx="61722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895600" y="5181600"/>
            <a:ext cx="5791200" cy="1200329"/>
          </a:xfrm>
          <a:prstGeom prst="rect">
            <a:avLst/>
          </a:prstGeom>
          <a:noFill/>
        </p:spPr>
        <p:txBody>
          <a:bodyPr wrap="square" rtlCol="0">
            <a:spAutoFit/>
          </a:bodyPr>
          <a:lstStyle/>
          <a:p>
            <a:r>
              <a:rPr lang="en-US" b="1" dirty="0" smtClean="0"/>
              <a:t>This technique usually deals with the models containing super-element with in the super-element.</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STEPS</a:t>
            </a:r>
            <a:endParaRPr lang="en-US" dirty="0"/>
          </a:p>
        </p:txBody>
      </p:sp>
      <p:sp>
        <p:nvSpPr>
          <p:cNvPr id="3" name="Content Placeholder 2"/>
          <p:cNvSpPr>
            <a:spLocks noGrp="1"/>
          </p:cNvSpPr>
          <p:nvPr>
            <p:ph idx="1"/>
          </p:nvPr>
        </p:nvSpPr>
        <p:spPr/>
        <p:txBody>
          <a:bodyPr/>
          <a:lstStyle/>
          <a:p>
            <a:r>
              <a:rPr lang="en-US" dirty="0" smtClean="0"/>
              <a:t>Three discrete steps involved are</a:t>
            </a:r>
          </a:p>
          <a:p>
            <a:endParaRPr lang="en-US" dirty="0" smtClean="0"/>
          </a:p>
          <a:p>
            <a:pPr marL="514350" indent="-514350">
              <a:buNone/>
            </a:pPr>
            <a:r>
              <a:rPr lang="en-US" dirty="0" smtClean="0"/>
              <a:t> </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None/>
            </a:pPr>
            <a:endParaRPr lang="en-US" dirty="0" smtClean="0"/>
          </a:p>
          <a:p>
            <a:pPr marL="514350" indent="-514350">
              <a:buNone/>
            </a:pPr>
            <a:r>
              <a:rPr lang="en-US" dirty="0" smtClean="0"/>
              <a:t> </a:t>
            </a:r>
          </a:p>
          <a:p>
            <a:pPr marL="514350" indent="-514350">
              <a:buFont typeface="+mj-lt"/>
              <a:buAutoNum type="arabicPeriod"/>
            </a:pPr>
            <a:endParaRPr lang="en-US" dirty="0" smtClean="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17</a:t>
            </a:fld>
            <a:endParaRPr lang="en-US" dirty="0">
              <a:solidFill>
                <a:prstClr val="white">
                  <a:tint val="75000"/>
                </a:prstClr>
              </a:solidFill>
            </a:endParaRPr>
          </a:p>
        </p:txBody>
      </p:sp>
      <p:sp>
        <p:nvSpPr>
          <p:cNvPr id="8" name="Rounded Rectangle 7"/>
          <p:cNvSpPr/>
          <p:nvPr/>
        </p:nvSpPr>
        <p:spPr>
          <a:xfrm>
            <a:off x="2438400" y="2133600"/>
            <a:ext cx="64770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0" name="TextBox 9"/>
          <p:cNvSpPr txBox="1"/>
          <p:nvPr/>
        </p:nvSpPr>
        <p:spPr>
          <a:xfrm>
            <a:off x="990600" y="2895600"/>
            <a:ext cx="7162800" cy="369332"/>
          </a:xfrm>
          <a:prstGeom prst="rect">
            <a:avLst/>
          </a:prstGeom>
          <a:noFill/>
        </p:spPr>
        <p:txBody>
          <a:bodyPr wrap="square" rtlCol="0">
            <a:spAutoFit/>
          </a:bodyPr>
          <a:lstStyle/>
          <a:p>
            <a:endParaRPr lang="en-US" dirty="0"/>
          </a:p>
        </p:txBody>
      </p:sp>
      <p:sp>
        <p:nvSpPr>
          <p:cNvPr id="11" name="TextBox 10"/>
          <p:cNvSpPr txBox="1"/>
          <p:nvPr/>
        </p:nvSpPr>
        <p:spPr>
          <a:xfrm>
            <a:off x="2514600" y="2362200"/>
            <a:ext cx="7162800" cy="923330"/>
          </a:xfrm>
          <a:prstGeom prst="rect">
            <a:avLst/>
          </a:prstGeom>
          <a:noFill/>
        </p:spPr>
        <p:txBody>
          <a:bodyPr wrap="square" rtlCol="0">
            <a:spAutoFit/>
          </a:bodyPr>
          <a:lstStyle/>
          <a:p>
            <a:r>
              <a:rPr lang="en-US" b="1" dirty="0" smtClean="0"/>
              <a:t>Super elements are generated during this step. It involves</a:t>
            </a:r>
          </a:p>
          <a:p>
            <a:r>
              <a:rPr lang="en-US" b="1" dirty="0" smtClean="0"/>
              <a:t> the selection of MDOF and at the end of this step SE </a:t>
            </a:r>
          </a:p>
          <a:p>
            <a:r>
              <a:rPr lang="en-US" b="1" dirty="0" smtClean="0"/>
              <a:t>matrix file is generated</a:t>
            </a:r>
            <a:r>
              <a:rPr lang="en-US" dirty="0" smtClean="0"/>
              <a:t>.</a:t>
            </a:r>
            <a:endParaRPr lang="en-US" dirty="0"/>
          </a:p>
        </p:txBody>
      </p:sp>
      <p:sp>
        <p:nvSpPr>
          <p:cNvPr id="12" name="Rounded Rectangle 11"/>
          <p:cNvSpPr/>
          <p:nvPr/>
        </p:nvSpPr>
        <p:spPr>
          <a:xfrm>
            <a:off x="2438400" y="3657600"/>
            <a:ext cx="6553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38400" y="3886200"/>
            <a:ext cx="7391400" cy="1200329"/>
          </a:xfrm>
          <a:prstGeom prst="rect">
            <a:avLst/>
          </a:prstGeom>
          <a:noFill/>
        </p:spPr>
        <p:txBody>
          <a:bodyPr wrap="square" rtlCol="0">
            <a:spAutoFit/>
          </a:bodyPr>
          <a:lstStyle/>
          <a:p>
            <a:r>
              <a:rPr lang="en-US" dirty="0" smtClean="0"/>
              <a:t> </a:t>
            </a:r>
            <a:r>
              <a:rPr lang="en-US" b="1" dirty="0" smtClean="0"/>
              <a:t>The main structure is generated during this step and the   </a:t>
            </a:r>
          </a:p>
          <a:p>
            <a:r>
              <a:rPr lang="en-US" b="1" dirty="0" smtClean="0"/>
              <a:t>SE  matrix file is read in. At the end of this step, solution for</a:t>
            </a:r>
          </a:p>
          <a:p>
            <a:r>
              <a:rPr lang="en-US" b="1" dirty="0" smtClean="0"/>
              <a:t> main structure, which includes the solution for MDOF  of </a:t>
            </a:r>
          </a:p>
          <a:p>
            <a:r>
              <a:rPr lang="en-US" b="1" dirty="0" smtClean="0"/>
              <a:t>the SE, is obtained.</a:t>
            </a:r>
            <a:endParaRPr lang="en-US" b="1" dirty="0"/>
          </a:p>
        </p:txBody>
      </p:sp>
      <p:sp>
        <p:nvSpPr>
          <p:cNvPr id="14" name="Rounded Rectangle 13"/>
          <p:cNvSpPr/>
          <p:nvPr/>
        </p:nvSpPr>
        <p:spPr>
          <a:xfrm>
            <a:off x="2438400" y="5334000"/>
            <a:ext cx="6553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14600" y="5562600"/>
            <a:ext cx="7391400" cy="646331"/>
          </a:xfrm>
          <a:prstGeom prst="rect">
            <a:avLst/>
          </a:prstGeom>
          <a:noFill/>
        </p:spPr>
        <p:txBody>
          <a:bodyPr wrap="square" rtlCol="0">
            <a:spAutoFit/>
          </a:bodyPr>
          <a:lstStyle/>
          <a:p>
            <a:r>
              <a:rPr lang="en-US" b="1" dirty="0" smtClean="0"/>
              <a:t>During this step complete solution for SE is obtained by expanding the MDOF solution available from the use pass.</a:t>
            </a:r>
            <a:endParaRPr lang="en-US" b="1" dirty="0"/>
          </a:p>
        </p:txBody>
      </p:sp>
      <p:sp>
        <p:nvSpPr>
          <p:cNvPr id="16" name="Rounded Rectangle 15"/>
          <p:cNvSpPr/>
          <p:nvPr/>
        </p:nvSpPr>
        <p:spPr>
          <a:xfrm>
            <a:off x="0" y="2286000"/>
            <a:ext cx="2438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2667000"/>
            <a:ext cx="2743200" cy="369332"/>
          </a:xfrm>
          <a:prstGeom prst="rect">
            <a:avLst/>
          </a:prstGeom>
          <a:noFill/>
        </p:spPr>
        <p:txBody>
          <a:bodyPr wrap="square" rtlCol="0">
            <a:spAutoFit/>
          </a:bodyPr>
          <a:lstStyle/>
          <a:p>
            <a:r>
              <a:rPr lang="en-US" b="1" dirty="0" smtClean="0"/>
              <a:t>GENERATION  PASS</a:t>
            </a:r>
            <a:endParaRPr lang="en-US" b="1" dirty="0"/>
          </a:p>
        </p:txBody>
      </p:sp>
      <p:sp>
        <p:nvSpPr>
          <p:cNvPr id="18" name="Rounded Rectangle 17"/>
          <p:cNvSpPr/>
          <p:nvPr/>
        </p:nvSpPr>
        <p:spPr>
          <a:xfrm>
            <a:off x="0" y="3810000"/>
            <a:ext cx="2438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8600" y="4114800"/>
            <a:ext cx="2209800" cy="369332"/>
          </a:xfrm>
          <a:prstGeom prst="rect">
            <a:avLst/>
          </a:prstGeom>
          <a:noFill/>
        </p:spPr>
        <p:txBody>
          <a:bodyPr wrap="square" rtlCol="0">
            <a:spAutoFit/>
          </a:bodyPr>
          <a:lstStyle/>
          <a:p>
            <a:r>
              <a:rPr lang="en-US" b="1" dirty="0" smtClean="0"/>
              <a:t>USE PASS</a:t>
            </a:r>
            <a:endParaRPr lang="en-US" b="1" dirty="0"/>
          </a:p>
        </p:txBody>
      </p:sp>
      <p:sp>
        <p:nvSpPr>
          <p:cNvPr id="20" name="Rounded Rectangle 19"/>
          <p:cNvSpPr/>
          <p:nvPr/>
        </p:nvSpPr>
        <p:spPr>
          <a:xfrm>
            <a:off x="0" y="5410200"/>
            <a:ext cx="2438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5791200"/>
            <a:ext cx="2362200" cy="369332"/>
          </a:xfrm>
          <a:prstGeom prst="rect">
            <a:avLst/>
          </a:prstGeom>
          <a:noFill/>
        </p:spPr>
        <p:txBody>
          <a:bodyPr wrap="square" rtlCol="0">
            <a:spAutoFit/>
          </a:bodyPr>
          <a:lstStyle/>
          <a:p>
            <a:r>
              <a:rPr lang="en-US" b="1" dirty="0" smtClean="0"/>
              <a:t>EXPANSION PASS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ox(i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ox(i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ox(in)">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4751575-9A60-4B2B-84C7-CE9567A4529A}" type="slidenum">
              <a:rPr lang="en-US" smtClean="0">
                <a:solidFill>
                  <a:prstClr val="white">
                    <a:tint val="75000"/>
                  </a:prstClr>
                </a:solidFill>
              </a:rPr>
              <a:pPr>
                <a:defRPr/>
              </a:pPr>
              <a:t>18</a:t>
            </a:fld>
            <a:endParaRPr lang="en-US" dirty="0">
              <a:solidFill>
                <a:prstClr val="white">
                  <a:tint val="75000"/>
                </a:prstClr>
              </a:solidFill>
            </a:endParaRPr>
          </a:p>
        </p:txBody>
      </p:sp>
      <p:pic>
        <p:nvPicPr>
          <p:cNvPr id="3" name="Picture 2"/>
          <p:cNvPicPr/>
          <p:nvPr/>
        </p:nvPicPr>
        <p:blipFill>
          <a:blip r:embed="rId2" cstate="print"/>
          <a:srcRect/>
          <a:stretch>
            <a:fillRect/>
          </a:stretch>
        </p:blipFill>
        <p:spPr bwMode="auto">
          <a:xfrm>
            <a:off x="-228600" y="0"/>
            <a:ext cx="9753600" cy="38862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304800" y="3886200"/>
            <a:ext cx="9448800" cy="297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a:buNone/>
            </a:pPr>
            <a:endParaRPr lang="en-US" dirty="0" smtClean="0"/>
          </a:p>
          <a:p>
            <a:pPr>
              <a:buNone/>
            </a:pPr>
            <a:r>
              <a:rPr lang="en-US" dirty="0" smtClean="0"/>
              <a:t>                    </a:t>
            </a:r>
            <a:r>
              <a:rPr lang="en-US" sz="4000" b="1" dirty="0" smtClean="0"/>
              <a:t>DIFFERENCE  OF     </a:t>
            </a:r>
          </a:p>
          <a:p>
            <a:pPr>
              <a:buNone/>
            </a:pPr>
            <a:r>
              <a:rPr lang="en-US" sz="4000" b="1" dirty="0" smtClean="0"/>
              <a:t>                 TECHNIQUES   </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19</a:t>
            </a:fld>
            <a:endParaRPr lang="en-US" dirty="0">
              <a:solidFill>
                <a:prstClr val="white">
                  <a:tint val="75000"/>
                </a:prst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4800"/>
            <a:ext cx="7772400" cy="1927225"/>
          </a:xfrm>
        </p:spPr>
        <p:txBody>
          <a:bodyPr>
            <a:noAutofit/>
          </a:bodyPr>
          <a:lstStyle/>
          <a:p>
            <a:r>
              <a:rPr lang="en-US" sz="3200" b="1" dirty="0" smtClean="0">
                <a:solidFill>
                  <a:srgbClr val="FFC000"/>
                </a:solidFill>
              </a:rPr>
              <a:t>AN APPLICATION OF SUBSTRUCTURING TECHNIQUE  FOR  A LARGE BODY DYNAMIC ANALYSIS</a:t>
            </a:r>
            <a:endParaRPr lang="en-US" sz="3200" b="1" dirty="0">
              <a:solidFill>
                <a:srgbClr val="FFC000"/>
              </a:solidFill>
            </a:endParaRPr>
          </a:p>
        </p:txBody>
      </p:sp>
      <p:sp>
        <p:nvSpPr>
          <p:cNvPr id="4" name="Rectangle 3"/>
          <p:cNvSpPr/>
          <p:nvPr/>
        </p:nvSpPr>
        <p:spPr>
          <a:xfrm>
            <a:off x="228600" y="4724400"/>
            <a:ext cx="8458200" cy="1815882"/>
          </a:xfrm>
          <a:prstGeom prst="rect">
            <a:avLst/>
          </a:prstGeom>
        </p:spPr>
        <p:txBody>
          <a:bodyPr wrap="square">
            <a:spAutoFit/>
          </a:bodyPr>
          <a:lstStyle/>
          <a:p>
            <a:pPr lvl="0" algn="r"/>
            <a:r>
              <a:rPr lang="en-US" sz="2800" b="1" dirty="0" smtClean="0">
                <a:solidFill>
                  <a:prstClr val="white"/>
                </a:solidFill>
              </a:rPr>
              <a:t>              </a:t>
            </a:r>
            <a:r>
              <a:rPr lang="en-US" sz="2800" dirty="0" smtClean="0">
                <a:solidFill>
                  <a:prstClr val="white"/>
                </a:solidFill>
              </a:rPr>
              <a:t>CAE, National University Of Sciences And </a:t>
            </a:r>
          </a:p>
          <a:p>
            <a:pPr lvl="0" algn="r"/>
            <a:r>
              <a:rPr lang="en-US" sz="2800" dirty="0" smtClean="0">
                <a:solidFill>
                  <a:prstClr val="white"/>
                </a:solidFill>
              </a:rPr>
              <a:t>                                                                 Technology</a:t>
            </a:r>
          </a:p>
          <a:p>
            <a:pPr lvl="0" algn="r"/>
            <a:r>
              <a:rPr lang="en-US" sz="2800" dirty="0" smtClean="0">
                <a:solidFill>
                  <a:prstClr val="white"/>
                </a:solidFill>
              </a:rPr>
              <a:t>hudaflash78@gmail.com</a:t>
            </a:r>
          </a:p>
          <a:p>
            <a:pPr lvl="0" algn="r"/>
            <a:r>
              <a:rPr lang="en-US" sz="2800" dirty="0" smtClean="0">
                <a:solidFill>
                  <a:prstClr val="white"/>
                </a:solidFill>
              </a:rPr>
              <a:t>Nadeem@gatech.edu</a:t>
            </a:r>
            <a:endParaRPr lang="en-US" sz="2800" dirty="0"/>
          </a:p>
        </p:txBody>
      </p:sp>
      <p:sp>
        <p:nvSpPr>
          <p:cNvPr id="5" name="Subtitle 4"/>
          <p:cNvSpPr>
            <a:spLocks noGrp="1"/>
          </p:cNvSpPr>
          <p:nvPr>
            <p:ph type="subTitle" idx="1"/>
          </p:nvPr>
        </p:nvSpPr>
        <p:spPr>
          <a:xfrm>
            <a:off x="2057400" y="3886200"/>
            <a:ext cx="6629400" cy="1143000"/>
          </a:xfrm>
        </p:spPr>
        <p:txBody>
          <a:bodyPr>
            <a:normAutofit/>
          </a:bodyPr>
          <a:lstStyle/>
          <a:p>
            <a:pPr lvl="0" algn="r">
              <a:spcBef>
                <a:spcPts val="0"/>
              </a:spcBef>
            </a:pPr>
            <a:r>
              <a:rPr lang="en-US" b="1" dirty="0" smtClean="0">
                <a:solidFill>
                  <a:prstClr val="white"/>
                </a:solidFill>
              </a:rPr>
              <a:t>         </a:t>
            </a:r>
            <a:r>
              <a:rPr lang="en-US" dirty="0" smtClean="0">
                <a:solidFill>
                  <a:prstClr val="white"/>
                </a:solidFill>
              </a:rPr>
              <a:t>Dr. Nadeem Shafi  khan</a:t>
            </a:r>
          </a:p>
          <a:p>
            <a:pPr lvl="0" algn="r">
              <a:spcBef>
                <a:spcPts val="0"/>
              </a:spcBef>
            </a:pPr>
            <a:r>
              <a:rPr lang="en-US" dirty="0" smtClean="0">
                <a:solidFill>
                  <a:prstClr val="white"/>
                </a:solidFill>
              </a:rPr>
              <a:t>                     </a:t>
            </a:r>
            <a:r>
              <a:rPr lang="en-US" dirty="0" smtClean="0"/>
              <a:t>Engr. Huda zahid</a:t>
            </a:r>
            <a:endParaRPr lang="en-US" dirty="0"/>
          </a:p>
        </p:txBody>
      </p:sp>
    </p:spTree>
    <p:extLst>
      <p:ext uri="{BB962C8B-B14F-4D97-AF65-F5344CB8AC3E}">
        <p14:creationId xmlns:p14="http://schemas.microsoft.com/office/powerpoint/2010/main" xmlns="" val="3874096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371600" y="3886200"/>
            <a:ext cx="6400800" cy="2971800"/>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pic>
        <p:nvPicPr>
          <p:cNvPr id="5" name="Picture 4"/>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pic>
        <p:nvPicPr>
          <p:cNvPr id="5" name="Picture 4"/>
          <p:cNvPicPr/>
          <p:nvPr/>
        </p:nvPicPr>
        <p:blipFill>
          <a:blip r:embed="rId2" cstate="print"/>
          <a:srcRect/>
          <a:stretch>
            <a:fillRect/>
          </a:stretch>
        </p:blipFill>
        <p:spPr bwMode="auto">
          <a:xfrm>
            <a:off x="0" y="0"/>
            <a:ext cx="9143999" cy="70865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APPROACH IN ANSYS</a:t>
            </a:r>
            <a:endParaRPr lang="en-US" dirty="0"/>
          </a:p>
        </p:txBody>
      </p:sp>
      <p:sp>
        <p:nvSpPr>
          <p:cNvPr id="3" name="Content Placeholder 2"/>
          <p:cNvSpPr>
            <a:spLocks noGrp="1"/>
          </p:cNvSpPr>
          <p:nvPr>
            <p:ph idx="1"/>
          </p:nvPr>
        </p:nvSpPr>
        <p:spPr/>
        <p:txBody>
          <a:bodyPr/>
          <a:lstStyle/>
          <a:p>
            <a:r>
              <a:rPr lang="en-US" dirty="0" smtClean="0"/>
              <a:t>Two approaches to the software</a:t>
            </a:r>
          </a:p>
          <a:p>
            <a:endParaRPr lang="en-US" dirty="0" smtClean="0"/>
          </a:p>
          <a:p>
            <a:pPr marL="1314450" lvl="2" indent="-514350">
              <a:buFont typeface="+mj-lt"/>
              <a:buAutoNum type="arabicPeriod"/>
            </a:pPr>
            <a:r>
              <a:rPr lang="en-US" dirty="0" smtClean="0"/>
              <a:t>Command method</a:t>
            </a:r>
          </a:p>
          <a:p>
            <a:pPr marL="1314450" lvl="2" indent="-514350">
              <a:buFont typeface="+mj-lt"/>
              <a:buAutoNum type="arabicPeriod"/>
            </a:pPr>
            <a:r>
              <a:rPr lang="en-US" dirty="0" smtClean="0"/>
              <a:t>GUI method</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22</a:t>
            </a:fld>
            <a:endParaRPr lang="en-US" dirty="0">
              <a:solidFill>
                <a:prstClr val="white">
                  <a:tint val="75000"/>
                </a:prstClr>
              </a:solidFill>
            </a:endParaRPr>
          </a:p>
        </p:txBody>
      </p:sp>
      <p:sp>
        <p:nvSpPr>
          <p:cNvPr id="5" name="Rounded Rectangle 4"/>
          <p:cNvSpPr/>
          <p:nvPr/>
        </p:nvSpPr>
        <p:spPr>
          <a:xfrm>
            <a:off x="1143000" y="3505200"/>
            <a:ext cx="6096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1600" y="3733800"/>
            <a:ext cx="5562600" cy="646331"/>
          </a:xfrm>
          <a:prstGeom prst="rect">
            <a:avLst/>
          </a:prstGeom>
          <a:noFill/>
        </p:spPr>
        <p:txBody>
          <a:bodyPr wrap="square" rtlCol="0">
            <a:spAutoFit/>
          </a:bodyPr>
          <a:lstStyle/>
          <a:p>
            <a:pPr marL="400050" indent="-400050">
              <a:buFont typeface="+mj-lt"/>
              <a:buAutoNum type="romanUcPeriod"/>
            </a:pPr>
            <a:r>
              <a:rPr lang="en-US" b="1" dirty="0" smtClean="0"/>
              <a:t>Easy and quick method</a:t>
            </a:r>
          </a:p>
          <a:p>
            <a:pPr marL="400050" indent="-400050">
              <a:buFont typeface="+mj-lt"/>
              <a:buAutoNum type="romanUcPeriod"/>
            </a:pPr>
            <a:r>
              <a:rPr lang="en-US" b="1" dirty="0" smtClean="0"/>
              <a:t>Complete understanding to the commands</a:t>
            </a:r>
            <a:endParaRPr lang="en-US" b="1" dirty="0"/>
          </a:p>
        </p:txBody>
      </p:sp>
      <p:sp>
        <p:nvSpPr>
          <p:cNvPr id="7" name="Rounded Rectangle 6"/>
          <p:cNvSpPr/>
          <p:nvPr/>
        </p:nvSpPr>
        <p:spPr>
          <a:xfrm>
            <a:off x="1143000" y="5105400"/>
            <a:ext cx="61722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5486400"/>
            <a:ext cx="5638800" cy="369332"/>
          </a:xfrm>
          <a:prstGeom prst="rect">
            <a:avLst/>
          </a:prstGeom>
          <a:noFill/>
        </p:spPr>
        <p:txBody>
          <a:bodyPr wrap="square" rtlCol="0">
            <a:spAutoFit/>
          </a:bodyPr>
          <a:lstStyle/>
          <a:p>
            <a:pPr marL="400050" indent="-400050">
              <a:buFont typeface="+mj-lt"/>
              <a:buAutoNum type="romanUcPeriod"/>
            </a:pPr>
            <a:r>
              <a:rPr lang="en-US" b="1" dirty="0" smtClean="0"/>
              <a:t>Main menu available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23</a:t>
            </a:fld>
            <a:endParaRPr lang="en-US" dirty="0">
              <a:solidFill>
                <a:prstClr val="white">
                  <a:tint val="75000"/>
                </a:prstClr>
              </a:solidFill>
            </a:endParaRPr>
          </a:p>
        </p:txBody>
      </p:sp>
      <p:sp>
        <p:nvSpPr>
          <p:cNvPr id="7" name="Content Placeholder 6"/>
          <p:cNvSpPr>
            <a:spLocks noGrp="1"/>
          </p:cNvSpPr>
          <p:nvPr>
            <p:ph idx="1"/>
          </p:nvPr>
        </p:nvSpPr>
        <p:spPr/>
        <p:txBody>
          <a:bodyPr/>
          <a:lstStyle/>
          <a:p>
            <a:endParaRPr lang="en-US"/>
          </a:p>
        </p:txBody>
      </p:sp>
      <p:pic>
        <p:nvPicPr>
          <p:cNvPr id="3994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Left Arrow 9"/>
          <p:cNvSpPr/>
          <p:nvPr/>
        </p:nvSpPr>
        <p:spPr>
          <a:xfrm>
            <a:off x="1524000" y="2514600"/>
            <a:ext cx="1447800" cy="1219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6400800" y="1295400"/>
            <a:ext cx="1524000" cy="160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pPr>
              <a:buNone/>
            </a:pPr>
            <a:r>
              <a:rPr lang="en-US" dirty="0" smtClean="0"/>
              <a:t>               </a:t>
            </a:r>
          </a:p>
          <a:p>
            <a:pPr>
              <a:buNone/>
            </a:pPr>
            <a:r>
              <a:rPr lang="en-US" dirty="0" smtClean="0"/>
              <a:t>           </a:t>
            </a:r>
            <a:r>
              <a:rPr lang="en-US" sz="4000" b="1" dirty="0" smtClean="0"/>
              <a:t>MODEL WING ANALYSIS</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24</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25</a:t>
            </a:fld>
            <a:endParaRPr lang="en-US" dirty="0">
              <a:solidFill>
                <a:prstClr val="white">
                  <a:tint val="75000"/>
                </a:prstClr>
              </a:solidFill>
            </a:endParaRPr>
          </a:p>
        </p:txBody>
      </p:sp>
      <p:sp>
        <p:nvSpPr>
          <p:cNvPr id="5" name="Content Placeholder 4"/>
          <p:cNvSpPr>
            <a:spLocks noGrp="1"/>
          </p:cNvSpPr>
          <p:nvPr>
            <p:ph idx="1"/>
          </p:nvPr>
        </p:nvSpPr>
        <p:spPr>
          <a:xfrm>
            <a:off x="457200" y="1219200"/>
            <a:ext cx="8229600" cy="4525963"/>
          </a:xfrm>
        </p:spPr>
        <p:txBody>
          <a:bodyPr/>
          <a:lstStyle/>
          <a:p>
            <a:pPr>
              <a:buNone/>
            </a:pPr>
            <a:endParaRPr lang="en-US" dirty="0" smtClean="0"/>
          </a:p>
          <a:p>
            <a:endParaRPr lang="en-US" dirty="0" smtClean="0"/>
          </a:p>
          <a:p>
            <a:endParaRPr lang="en-US" dirty="0" smtClean="0"/>
          </a:p>
          <a:p>
            <a:pPr>
              <a:buNone/>
            </a:pPr>
            <a:endParaRPr lang="en-US" dirty="0" smtClean="0"/>
          </a:p>
        </p:txBody>
      </p:sp>
      <p:pic>
        <p:nvPicPr>
          <p:cNvPr id="35842" name="Picture 2" descr="C:\Users\HP User\Desktop\WS\1mode.png"/>
          <p:cNvPicPr>
            <a:picLocks noChangeAspect="1" noChangeArrowheads="1"/>
          </p:cNvPicPr>
          <p:nvPr/>
        </p:nvPicPr>
        <p:blipFill>
          <a:blip r:embed="rId3" cstate="print"/>
          <a:srcRect l="15108" t="15556" r="23022" b="4444"/>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26</a:t>
            </a:fld>
            <a:endParaRPr lang="en-US" dirty="0">
              <a:solidFill>
                <a:prstClr val="white">
                  <a:tint val="75000"/>
                </a:prstClr>
              </a:solidFill>
            </a:endParaRPr>
          </a:p>
        </p:txBody>
      </p:sp>
      <p:sp>
        <p:nvSpPr>
          <p:cNvPr id="5" name="Content Placeholder 4"/>
          <p:cNvSpPr>
            <a:spLocks noGrp="1"/>
          </p:cNvSpPr>
          <p:nvPr>
            <p:ph idx="1"/>
          </p:nvPr>
        </p:nvSpPr>
        <p:spPr>
          <a:xfrm>
            <a:off x="457200" y="1219200"/>
            <a:ext cx="8229600" cy="4525963"/>
          </a:xfrm>
        </p:spPr>
        <p:txBody>
          <a:bodyPr/>
          <a:lstStyle/>
          <a:p>
            <a:pPr>
              <a:buNone/>
            </a:pPr>
            <a:endParaRPr lang="en-US" dirty="0" smtClean="0"/>
          </a:p>
          <a:p>
            <a:endParaRPr lang="en-US" dirty="0" smtClean="0"/>
          </a:p>
          <a:p>
            <a:endParaRPr lang="en-US" dirty="0" smtClean="0"/>
          </a:p>
          <a:p>
            <a:pPr>
              <a:buNone/>
            </a:pPr>
            <a:endParaRPr lang="en-US" dirty="0" smtClean="0"/>
          </a:p>
        </p:txBody>
      </p:sp>
      <p:pic>
        <p:nvPicPr>
          <p:cNvPr id="36866" name="Picture 2" descr="C:\Users\HP User\Desktop\WDS\1 SUB.png"/>
          <p:cNvPicPr>
            <a:picLocks noChangeAspect="1" noChangeArrowheads="1"/>
          </p:cNvPicPr>
          <p:nvPr/>
        </p:nvPicPr>
        <p:blipFill>
          <a:blip r:embed="rId3" cstate="print"/>
          <a:srcRect l="15145" t="15556" r="25489" b="4444"/>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229600" cy="1143000"/>
          </a:xfrm>
        </p:spPr>
        <p:txBody>
          <a:bodyPr/>
          <a:lstStyle/>
          <a:p>
            <a:r>
              <a:rPr lang="en-US" dirty="0" smtClean="0"/>
              <a:t>RESULTS COMPARISON</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27</a:t>
            </a:fld>
            <a:endParaRPr lang="en-US" dirty="0">
              <a:solidFill>
                <a:prstClr val="white">
                  <a:tint val="75000"/>
                </a:prstClr>
              </a:solidFill>
            </a:endParaRPr>
          </a:p>
        </p:txBody>
      </p:sp>
      <p:sp>
        <p:nvSpPr>
          <p:cNvPr id="5" name="Content Placeholder 4"/>
          <p:cNvSpPr>
            <a:spLocks noGrp="1"/>
          </p:cNvSpPr>
          <p:nvPr>
            <p:ph idx="1"/>
          </p:nvPr>
        </p:nvSpPr>
        <p:spPr>
          <a:xfrm>
            <a:off x="609600" y="2743200"/>
            <a:ext cx="8229600" cy="1676401"/>
          </a:xfrm>
        </p:spPr>
        <p:txBody>
          <a:bodyPr/>
          <a:lstStyle/>
          <a:p>
            <a:pPr>
              <a:buNone/>
            </a:pPr>
            <a:endParaRPr lang="en-US" dirty="0" smtClean="0"/>
          </a:p>
          <a:p>
            <a:pPr>
              <a:buNone/>
            </a:pPr>
            <a:endParaRPr lang="en-US" dirty="0" smtClean="0"/>
          </a:p>
          <a:p>
            <a:pPr>
              <a:buNone/>
            </a:pPr>
            <a:endParaRPr lang="en-US" dirty="0" smtClean="0"/>
          </a:p>
          <a:p>
            <a:endParaRPr lang="en-US" dirty="0" smtClean="0"/>
          </a:p>
          <a:p>
            <a:endParaRPr lang="en-US" dirty="0" smtClean="0"/>
          </a:p>
        </p:txBody>
      </p:sp>
      <p:sp>
        <p:nvSpPr>
          <p:cNvPr id="10" name="TextBox 9"/>
          <p:cNvSpPr txBox="1"/>
          <p:nvPr/>
        </p:nvSpPr>
        <p:spPr>
          <a:xfrm>
            <a:off x="2514600" y="1447800"/>
            <a:ext cx="3962400" cy="369332"/>
          </a:xfrm>
          <a:prstGeom prst="rect">
            <a:avLst/>
          </a:prstGeom>
          <a:noFill/>
        </p:spPr>
        <p:txBody>
          <a:bodyPr wrap="square" rtlCol="0">
            <a:spAutoFit/>
          </a:bodyPr>
          <a:lstStyle/>
          <a:p>
            <a:r>
              <a:rPr lang="en-US" b="1" dirty="0" smtClean="0"/>
              <a:t>                    MODAL  ANALYSIS</a:t>
            </a:r>
            <a:endParaRPr lang="en-US" b="1" dirty="0"/>
          </a:p>
        </p:txBody>
      </p:sp>
      <p:graphicFrame>
        <p:nvGraphicFramePr>
          <p:cNvPr id="11" name="Table 10"/>
          <p:cNvGraphicFramePr>
            <a:graphicFrameLocks noGrp="1"/>
          </p:cNvGraphicFramePr>
          <p:nvPr/>
        </p:nvGraphicFramePr>
        <p:xfrm>
          <a:off x="990600" y="2514600"/>
          <a:ext cx="7467600" cy="3429000"/>
        </p:xfrm>
        <a:graphic>
          <a:graphicData uri="http://schemas.openxmlformats.org/drawingml/2006/table">
            <a:tbl>
              <a:tblPr firstRow="1" bandRow="1">
                <a:tableStyleId>{5C22544A-7EE6-4342-B048-85BDC9FD1C3A}</a:tableStyleId>
              </a:tblPr>
              <a:tblGrid>
                <a:gridCol w="2489200"/>
                <a:gridCol w="2489200"/>
                <a:gridCol w="2489200"/>
              </a:tblGrid>
              <a:tr h="1485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PARAMETER</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WITHOUT SUBSTRUCTURING</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SUBSTRUCTURING</a:t>
                      </a:r>
                    </a:p>
                    <a:p>
                      <a:endParaRPr lang="en-US" dirty="0"/>
                    </a:p>
                  </a:txBody>
                  <a:tcPr/>
                </a:tc>
              </a:tr>
              <a:tr h="800100">
                <a:tc>
                  <a:txBody>
                    <a:bodyPr/>
                    <a:lstStyle/>
                    <a:p>
                      <a:r>
                        <a:rPr lang="en-US" dirty="0" smtClean="0"/>
                        <a:t>FREQUENCY</a:t>
                      </a:r>
                      <a:r>
                        <a:rPr lang="en-US" baseline="0" dirty="0" smtClean="0"/>
                        <a:t> OF 1</a:t>
                      </a:r>
                      <a:r>
                        <a:rPr lang="en-US" baseline="30000" dirty="0" smtClean="0"/>
                        <a:t>st</a:t>
                      </a:r>
                      <a:r>
                        <a:rPr lang="en-US" baseline="0" dirty="0" smtClean="0"/>
                        <a:t> MODE</a:t>
                      </a:r>
                      <a:endParaRPr lang="en-US" dirty="0"/>
                    </a:p>
                  </a:txBody>
                  <a:tcPr/>
                </a:tc>
                <a:tc>
                  <a:txBody>
                    <a:bodyPr/>
                    <a:lstStyle/>
                    <a:p>
                      <a:r>
                        <a:rPr lang="en-US" dirty="0" smtClean="0"/>
                        <a:t>3.6812</a:t>
                      </a:r>
                      <a:endParaRPr lang="en-US" dirty="0"/>
                    </a:p>
                  </a:txBody>
                  <a:tcPr/>
                </a:tc>
                <a:tc>
                  <a:txBody>
                    <a:bodyPr/>
                    <a:lstStyle/>
                    <a:p>
                      <a:r>
                        <a:rPr lang="en-US" dirty="0" smtClean="0"/>
                        <a:t>3.906</a:t>
                      </a:r>
                      <a:endParaRPr lang="en-US" dirty="0"/>
                    </a:p>
                  </a:txBody>
                  <a:tcPr/>
                </a:tc>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DEFLECTION IN Y DIRECTION</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25.9506mm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27.681mm</a:t>
                      </a:r>
                    </a:p>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pPr>
              <a:buNone/>
            </a:pPr>
            <a:r>
              <a:rPr lang="en-US" dirty="0" smtClean="0"/>
              <a:t>           </a:t>
            </a:r>
            <a:r>
              <a:rPr lang="en-US" sz="4000" b="1" dirty="0" smtClean="0"/>
              <a:t>MODE SUPERPOSITION</a:t>
            </a:r>
          </a:p>
          <a:p>
            <a:pPr>
              <a:buNone/>
            </a:pPr>
            <a:r>
              <a:rPr lang="en-US" sz="4000" b="1" dirty="0" smtClean="0"/>
              <a:t>         HARMONIC ANALYSIS</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28</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29</a:t>
            </a:fld>
            <a:endParaRPr lang="en-US" dirty="0">
              <a:solidFill>
                <a:prstClr val="white">
                  <a:tint val="75000"/>
                </a:prstClr>
              </a:solidFill>
            </a:endParaRPr>
          </a:p>
        </p:txBody>
      </p:sp>
      <p:pic>
        <p:nvPicPr>
          <p:cNvPr id="40962" name="Picture 2"/>
          <p:cNvPicPr>
            <a:picLocks noGrp="1" noChangeAspect="1" noChangeArrowheads="1"/>
          </p:cNvPicPr>
          <p:nvPr>
            <p:ph idx="1"/>
          </p:nvPr>
        </p:nvPicPr>
        <p:blipFill>
          <a:blip r:embed="rId2" cstate="print">
            <a:lum bright="-30000" contrast="70000"/>
          </a:blip>
          <a:srcRect/>
          <a:stretch>
            <a:fillRect/>
          </a:stretch>
        </p:blipFill>
        <p:spPr bwMode="auto">
          <a:xfrm>
            <a:off x="0" y="0"/>
            <a:ext cx="9144000" cy="6858000"/>
          </a:xfrm>
          <a:prstGeom prst="rect">
            <a:avLst/>
          </a:prstGeom>
          <a:noFill/>
          <a:ln w="9525">
            <a:noFill/>
            <a:miter lim="800000"/>
            <a:headEnd/>
            <a:tailEnd/>
          </a:ln>
        </p:spPr>
      </p:pic>
      <p:sp>
        <p:nvSpPr>
          <p:cNvPr id="5" name="Rounded Rectangle 4"/>
          <p:cNvSpPr/>
          <p:nvPr/>
        </p:nvSpPr>
        <p:spPr>
          <a:xfrm>
            <a:off x="5181600" y="1219200"/>
            <a:ext cx="28956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57800" y="1600200"/>
            <a:ext cx="2590800" cy="369332"/>
          </a:xfrm>
          <a:prstGeom prst="rect">
            <a:avLst/>
          </a:prstGeom>
          <a:noFill/>
        </p:spPr>
        <p:txBody>
          <a:bodyPr wrap="square" rtlCol="0">
            <a:spAutoFit/>
          </a:bodyPr>
          <a:lstStyle/>
          <a:p>
            <a:r>
              <a:rPr lang="en-US" dirty="0" smtClean="0"/>
              <a:t>  Modeling of the wing</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a:t>
            </a:r>
            <a:endParaRPr lang="en-US" dirty="0"/>
          </a:p>
        </p:txBody>
      </p:sp>
      <p:sp>
        <p:nvSpPr>
          <p:cNvPr id="3" name="Content Placeholder 2"/>
          <p:cNvSpPr>
            <a:spLocks noGrp="1"/>
          </p:cNvSpPr>
          <p:nvPr>
            <p:ph idx="1"/>
          </p:nvPr>
        </p:nvSpPr>
        <p:spPr/>
        <p:txBody>
          <a:bodyPr/>
          <a:lstStyle/>
          <a:p>
            <a:pPr lvl="0"/>
            <a:r>
              <a:rPr lang="en-US" b="1" dirty="0" smtClean="0">
                <a:latin typeface="Arial" panose="020B0604020202020204" pitchFamily="34" charset="0"/>
                <a:cs typeface="Arial" panose="020B0604020202020204" pitchFamily="34" charset="0"/>
              </a:rPr>
              <a:t>Literature review</a:t>
            </a:r>
          </a:p>
          <a:p>
            <a:pPr lvl="1">
              <a:buFont typeface="Arial" pitchFamily="34" charset="0"/>
              <a:buChar char="•"/>
            </a:pPr>
            <a:r>
              <a:rPr lang="en-US" b="1" dirty="0" smtClean="0"/>
              <a:t>Technique review</a:t>
            </a:r>
            <a:endParaRPr lang="en-US" dirty="0" smtClean="0"/>
          </a:p>
          <a:p>
            <a:pPr lvl="1">
              <a:buFont typeface="Arial" pitchFamily="34" charset="0"/>
              <a:buChar char="•"/>
            </a:pPr>
            <a:r>
              <a:rPr lang="en-US" b="1" dirty="0" smtClean="0">
                <a:latin typeface="Arial" panose="020B0604020202020204" pitchFamily="34" charset="0"/>
                <a:cs typeface="Arial" panose="020B0604020202020204" pitchFamily="34" charset="0"/>
              </a:rPr>
              <a:t>Software programming</a:t>
            </a:r>
          </a:p>
          <a:p>
            <a:r>
              <a:rPr lang="en-US" b="1" dirty="0" smtClean="0">
                <a:latin typeface="Arial" panose="020B0604020202020204" pitchFamily="34" charset="0"/>
                <a:cs typeface="Arial" panose="020B0604020202020204" pitchFamily="34" charset="0"/>
              </a:rPr>
              <a:t>Model wing analysis</a:t>
            </a:r>
          </a:p>
          <a:p>
            <a:pPr lvl="0"/>
            <a:r>
              <a:rPr lang="en-US" b="1" dirty="0" smtClean="0">
                <a:latin typeface="Arial" panose="020B0604020202020204" pitchFamily="34" charset="0"/>
                <a:cs typeface="Arial" panose="020B0604020202020204" pitchFamily="34" charset="0"/>
              </a:rPr>
              <a:t>Results analysis and comparison</a:t>
            </a:r>
          </a:p>
          <a:p>
            <a:r>
              <a:rPr lang="en-US" b="1" dirty="0" smtClean="0">
                <a:latin typeface="Arial" panose="020B0604020202020204" pitchFamily="34" charset="0"/>
                <a:cs typeface="Arial" panose="020B0604020202020204" pitchFamily="34" charset="0"/>
              </a:rPr>
              <a:t>Fighter aircraft wing analysis</a:t>
            </a:r>
          </a:p>
          <a:p>
            <a:pPr lvl="0"/>
            <a:r>
              <a:rPr lang="en-US" b="1" dirty="0" smtClean="0">
                <a:latin typeface="Arial" panose="020B0604020202020204" pitchFamily="34" charset="0"/>
                <a:cs typeface="Arial" panose="020B0604020202020204" pitchFamily="34" charset="0"/>
              </a:rPr>
              <a:t>Results analysis and comparison</a:t>
            </a:r>
          </a:p>
          <a:p>
            <a:r>
              <a:rPr lang="en-US" b="1" dirty="0" smtClean="0">
                <a:latin typeface="Arial" panose="020B0604020202020204" pitchFamily="34" charset="0"/>
                <a:cs typeface="Arial" panose="020B0604020202020204" pitchFamily="34" charset="0"/>
              </a:rPr>
              <a:t>Conclusions</a:t>
            </a:r>
          </a:p>
          <a:p>
            <a:pPr lvl="0"/>
            <a:r>
              <a:rPr lang="en-US" b="1" dirty="0" smtClean="0">
                <a:latin typeface="Arial" panose="020B0604020202020204" pitchFamily="34" charset="0"/>
                <a:cs typeface="Arial" panose="020B0604020202020204" pitchFamily="34" charset="0"/>
              </a:rPr>
              <a:t>Questions</a:t>
            </a:r>
            <a:endParaRPr lang="en-US" dirty="0" smtClean="0"/>
          </a:p>
          <a:p>
            <a:endParaRPr lang="en-US" dirty="0" smtClean="0"/>
          </a:p>
          <a:p>
            <a:pPr lvl="0"/>
            <a:endParaRPr lang="en-US" dirty="0" smtClean="0"/>
          </a:p>
          <a:p>
            <a:endParaRPr lang="en-US" dirty="0" smtClean="0"/>
          </a:p>
          <a:p>
            <a:pPr lvl="0"/>
            <a:endParaRPr lang="en-US" dirty="0" smtClean="0"/>
          </a:p>
          <a:p>
            <a:endParaRPr lang="en-US" dirty="0" smtClean="0"/>
          </a:p>
          <a:p>
            <a:pPr lvl="0"/>
            <a:endParaRPr lang="en-US" dirty="0" smtClean="0"/>
          </a:p>
          <a:p>
            <a:pPr lvl="0">
              <a:buNone/>
            </a:pPr>
            <a:endParaRPr lang="en-US" dirty="0" smtClean="0"/>
          </a:p>
          <a:p>
            <a:pPr>
              <a:buNone/>
            </a:pP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30</a:t>
            </a:fld>
            <a:endParaRPr lang="en-US" dirty="0">
              <a:solidFill>
                <a:prstClr val="white">
                  <a:tint val="75000"/>
                </a:prstClr>
              </a:solidFill>
            </a:endParaRPr>
          </a:p>
        </p:txBody>
      </p:sp>
      <p:pic>
        <p:nvPicPr>
          <p:cNvPr id="39940" name="Picture 4"/>
          <p:cNvPicPr>
            <a:picLocks noGrp="1" noChangeAspect="1" noChangeArrowheads="1"/>
          </p:cNvPicPr>
          <p:nvPr>
            <p:ph idx="1"/>
          </p:nvPr>
        </p:nvPicPr>
        <p:blipFill>
          <a:blip r:embed="rId2" cstate="print">
            <a:lum bright="-30000" contrast="7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31</a:t>
            </a:fld>
            <a:endParaRPr lang="en-US" dirty="0">
              <a:solidFill>
                <a:prstClr val="white">
                  <a:tint val="75000"/>
                </a:prstClr>
              </a:solidFill>
            </a:endParaRPr>
          </a:p>
        </p:txBody>
      </p:sp>
      <p:pic>
        <p:nvPicPr>
          <p:cNvPr id="37890" name="Picture 2"/>
          <p:cNvPicPr>
            <a:picLocks noGrp="1" noChangeAspect="1" noChangeArrowheads="1"/>
          </p:cNvPicPr>
          <p:nvPr>
            <p:ph idx="1"/>
          </p:nvPr>
        </p:nvPicPr>
        <p:blipFill>
          <a:blip r:embed="rId2" cstate="print"/>
          <a:srcRect/>
          <a:stretch>
            <a:fillRect/>
          </a:stretch>
        </p:blipFill>
        <p:spPr bwMode="auto">
          <a:xfrm>
            <a:off x="0" y="0"/>
            <a:ext cx="9296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32</a:t>
            </a:fld>
            <a:endParaRPr lang="en-US" dirty="0">
              <a:solidFill>
                <a:prstClr val="white">
                  <a:tint val="75000"/>
                </a:prstClr>
              </a:solidFill>
            </a:endParaRPr>
          </a:p>
        </p:txBody>
      </p:sp>
      <p:pic>
        <p:nvPicPr>
          <p:cNvPr id="38914" name="Picture 2"/>
          <p:cNvPicPr>
            <a:picLocks noGrp="1" noChangeAspect="1" noChangeArrowheads="1"/>
          </p:cNvPicPr>
          <p:nvPr>
            <p:ph idx="1"/>
          </p:nvPr>
        </p:nvPicPr>
        <p:blipFill>
          <a:blip r:embed="rId2" cstate="print"/>
          <a:srcRect/>
          <a:stretch>
            <a:fillRect/>
          </a:stretch>
        </p:blipFill>
        <p:spPr bwMode="auto">
          <a:xfrm>
            <a:off x="-304800" y="0"/>
            <a:ext cx="9448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r>
              <a:rPr lang="en-US" sz="4000" b="1" dirty="0" smtClean="0"/>
              <a:t>     WITH  SUBSTRUCTURING    </a:t>
            </a:r>
          </a:p>
          <a:p>
            <a:pPr>
              <a:buNone/>
            </a:pPr>
            <a:r>
              <a:rPr lang="en-US" sz="4000" b="1" dirty="0" smtClean="0"/>
              <a:t>                 TECHNIQUE</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33</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34</a:t>
            </a:fld>
            <a:endParaRPr lang="en-US" dirty="0">
              <a:solidFill>
                <a:prstClr val="white">
                  <a:tint val="75000"/>
                </a:prstClr>
              </a:solidFill>
            </a:endParaRPr>
          </a:p>
        </p:txBody>
      </p:sp>
      <p:pic>
        <p:nvPicPr>
          <p:cNvPr id="45058" name="Picture 2"/>
          <p:cNvPicPr>
            <a:picLocks noGrp="1" noChangeAspect="1" noChangeArrowheads="1"/>
          </p:cNvPicPr>
          <p:nvPr>
            <p:ph idx="1"/>
          </p:nvPr>
        </p:nvPicPr>
        <p:blipFill>
          <a:blip r:embed="rId2" cstate="print">
            <a:lum bright="-30000" contrast="70000"/>
          </a:blip>
          <a:srcRect/>
          <a:stretch>
            <a:fillRect/>
          </a:stretch>
        </p:blipFill>
        <p:spPr bwMode="auto">
          <a:xfrm>
            <a:off x="0" y="1"/>
            <a:ext cx="9372600" cy="3505199"/>
          </a:xfrm>
          <a:prstGeom prst="rect">
            <a:avLst/>
          </a:prstGeom>
          <a:noFill/>
          <a:ln w="9525">
            <a:noFill/>
            <a:miter lim="800000"/>
            <a:headEnd/>
            <a:tailEnd/>
          </a:ln>
        </p:spPr>
      </p:pic>
      <p:pic>
        <p:nvPicPr>
          <p:cNvPr id="10" name="Picture 9"/>
          <p:cNvPicPr/>
          <p:nvPr/>
        </p:nvPicPr>
        <p:blipFill>
          <a:blip r:embed="rId3" cstate="print">
            <a:lum bright="-30000" contrast="70000"/>
          </a:blip>
          <a:srcRect/>
          <a:stretch>
            <a:fillRect/>
          </a:stretch>
        </p:blipFill>
        <p:spPr bwMode="auto">
          <a:xfrm>
            <a:off x="0" y="3352800"/>
            <a:ext cx="93726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35</a:t>
            </a:fld>
            <a:endParaRPr lang="en-US" dirty="0">
              <a:solidFill>
                <a:prstClr val="white">
                  <a:tint val="75000"/>
                </a:prstClr>
              </a:solidFill>
            </a:endParaRPr>
          </a:p>
        </p:txBody>
      </p:sp>
      <p:pic>
        <p:nvPicPr>
          <p:cNvPr id="40962" name="Picture 2"/>
          <p:cNvPicPr>
            <a:picLocks noGrp="1" noChangeAspect="1" noChangeArrowheads="1"/>
          </p:cNvPicPr>
          <p:nvPr>
            <p:ph idx="1"/>
          </p:nvPr>
        </p:nvPicPr>
        <p:blipFill>
          <a:blip r:embed="rId2" cstate="print"/>
          <a:srcRect/>
          <a:stretch>
            <a:fillRect/>
          </a:stretch>
        </p:blipFill>
        <p:spPr bwMode="auto">
          <a:xfrm>
            <a:off x="0" y="0"/>
            <a:ext cx="91440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36</a:t>
            </a:fld>
            <a:endParaRPr lang="en-US" dirty="0">
              <a:solidFill>
                <a:prstClr val="white">
                  <a:tint val="75000"/>
                </a:prstClr>
              </a:solidFill>
            </a:endParaRPr>
          </a:p>
        </p:txBody>
      </p:sp>
      <p:pic>
        <p:nvPicPr>
          <p:cNvPr id="41988" name="Picture 4"/>
          <p:cNvPicPr>
            <a:picLocks noGrp="1" noChangeAspect="1" noChangeArrowheads="1"/>
          </p:cNvPicPr>
          <p:nvPr>
            <p:ph idx="1"/>
          </p:nvPr>
        </p:nvPicPr>
        <p:blipFill>
          <a:blip r:embed="rId2" cstate="print"/>
          <a:srcRect/>
          <a:stretch>
            <a:fillRect/>
          </a:stretch>
        </p:blipFill>
        <p:spPr bwMode="auto">
          <a:xfrm>
            <a:off x="0" y="-742950"/>
            <a:ext cx="9982200" cy="760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graphicFrame>
        <p:nvGraphicFramePr>
          <p:cNvPr id="5" name="Content Placeholder 4"/>
          <p:cNvGraphicFramePr>
            <a:graphicFrameLocks noGrp="1"/>
          </p:cNvGraphicFramePr>
          <p:nvPr>
            <p:ph idx="1"/>
          </p:nvPr>
        </p:nvGraphicFramePr>
        <p:xfrm>
          <a:off x="533400" y="1676400"/>
          <a:ext cx="8305800" cy="4267200"/>
        </p:xfrm>
        <a:graphic>
          <a:graphicData uri="http://schemas.openxmlformats.org/drawingml/2006/table">
            <a:tbl>
              <a:tblPr firstRow="1" bandRow="1">
                <a:tableStyleId>{5C22544A-7EE6-4342-B048-85BDC9FD1C3A}</a:tableStyleId>
              </a:tblPr>
              <a:tblGrid>
                <a:gridCol w="2768600"/>
                <a:gridCol w="2768600"/>
                <a:gridCol w="2768600"/>
              </a:tblGrid>
              <a:tr h="1417394">
                <a:tc>
                  <a:txBody>
                    <a:bodyPr/>
                    <a:lstStyle/>
                    <a:p>
                      <a:r>
                        <a:rPr lang="en-US" dirty="0" smtClean="0"/>
                        <a:t>PARAMETERS</a:t>
                      </a:r>
                      <a:endParaRPr lang="en-US" dirty="0"/>
                    </a:p>
                  </a:txBody>
                  <a:tcPr/>
                </a:tc>
                <a:tc>
                  <a:txBody>
                    <a:bodyPr/>
                    <a:lstStyle/>
                    <a:p>
                      <a:r>
                        <a:rPr lang="en-US" dirty="0" smtClean="0"/>
                        <a:t>FEM  RESULTS</a:t>
                      </a:r>
                      <a:endParaRPr lang="en-US" dirty="0"/>
                    </a:p>
                  </a:txBody>
                  <a:tcPr/>
                </a:tc>
                <a:tc>
                  <a:txBody>
                    <a:bodyPr/>
                    <a:lstStyle/>
                    <a:p>
                      <a:r>
                        <a:rPr lang="en-US" dirty="0" smtClean="0"/>
                        <a:t>SUBSTRUCTURING RESULTS</a:t>
                      </a:r>
                      <a:endParaRPr lang="en-US" dirty="0"/>
                    </a:p>
                  </a:txBody>
                  <a:tcPr/>
                </a:tc>
              </a:tr>
              <a:tr h="1021006">
                <a:tc>
                  <a:txBody>
                    <a:bodyPr/>
                    <a:lstStyle/>
                    <a:p>
                      <a:r>
                        <a:rPr lang="en-US" dirty="0" smtClean="0"/>
                        <a:t>FREQ</a:t>
                      </a:r>
                      <a:endParaRPr lang="en-US" dirty="0"/>
                    </a:p>
                  </a:txBody>
                  <a:tcPr/>
                </a:tc>
                <a:tc>
                  <a:txBody>
                    <a:bodyPr/>
                    <a:lstStyle/>
                    <a:p>
                      <a:r>
                        <a:rPr lang="en-US" dirty="0" smtClean="0"/>
                        <a:t>500 Hz</a:t>
                      </a:r>
                      <a:endParaRPr lang="en-US" dirty="0"/>
                    </a:p>
                  </a:txBody>
                  <a:tcPr/>
                </a:tc>
                <a:tc>
                  <a:txBody>
                    <a:bodyPr/>
                    <a:lstStyle/>
                    <a:p>
                      <a:r>
                        <a:rPr lang="en-US" dirty="0" smtClean="0"/>
                        <a:t>500 Hz</a:t>
                      </a:r>
                      <a:endParaRPr lang="en-US" dirty="0"/>
                    </a:p>
                  </a:txBody>
                  <a:tcPr/>
                </a:tc>
              </a:tr>
              <a:tr h="853795">
                <a:tc>
                  <a:txBody>
                    <a:bodyPr/>
                    <a:lstStyle/>
                    <a:p>
                      <a:r>
                        <a:rPr lang="en-US" dirty="0" smtClean="0"/>
                        <a:t>DEFLECTION</a:t>
                      </a:r>
                      <a:endParaRPr lang="en-US" dirty="0"/>
                    </a:p>
                  </a:txBody>
                  <a:tcPr/>
                </a:tc>
                <a:tc>
                  <a:txBody>
                    <a:bodyPr/>
                    <a:lstStyle/>
                    <a:p>
                      <a:r>
                        <a:rPr lang="en-US" dirty="0" smtClean="0"/>
                        <a:t>2.8768mm</a:t>
                      </a:r>
                      <a:endParaRPr lang="en-US" dirty="0"/>
                    </a:p>
                  </a:txBody>
                  <a:tcPr/>
                </a:tc>
                <a:tc>
                  <a:txBody>
                    <a:bodyPr/>
                    <a:lstStyle/>
                    <a:p>
                      <a:r>
                        <a:rPr lang="en-US" dirty="0" smtClean="0"/>
                        <a:t>2.84102mm</a:t>
                      </a:r>
                      <a:endParaRPr lang="en-US" dirty="0"/>
                    </a:p>
                  </a:txBody>
                  <a:tcPr/>
                </a:tc>
              </a:tr>
              <a:tr h="975005">
                <a:tc>
                  <a:txBody>
                    <a:bodyPr/>
                    <a:lstStyle/>
                    <a:p>
                      <a:r>
                        <a:rPr lang="en-US" dirty="0" smtClean="0"/>
                        <a:t>STRESSES</a:t>
                      </a:r>
                      <a:endParaRPr lang="en-US" dirty="0"/>
                    </a:p>
                  </a:txBody>
                  <a:tcPr/>
                </a:tc>
                <a:tc>
                  <a:txBody>
                    <a:bodyPr/>
                    <a:lstStyle/>
                    <a:p>
                      <a:r>
                        <a:rPr lang="en-US" dirty="0" smtClean="0"/>
                        <a:t>29.1N/mm</a:t>
                      </a:r>
                      <a:r>
                        <a:rPr lang="en-US" dirty="0" smtClean="0">
                          <a:latin typeface="Calibri"/>
                        </a:rPr>
                        <a:t>²</a:t>
                      </a:r>
                      <a:endParaRPr lang="en-US" dirty="0"/>
                    </a:p>
                  </a:txBody>
                  <a:tcPr/>
                </a:tc>
                <a:tc>
                  <a:txBody>
                    <a:bodyPr/>
                    <a:lstStyle/>
                    <a:p>
                      <a:r>
                        <a:rPr lang="en-US" dirty="0" smtClean="0"/>
                        <a:t>29.1N/mm</a:t>
                      </a:r>
                      <a:r>
                        <a:rPr lang="en-US" dirty="0" smtClean="0">
                          <a:latin typeface="Calibri"/>
                        </a:rPr>
                        <a:t>²</a:t>
                      </a:r>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37</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TRANSIENT DYNAIMIC ANALYSIS</a:t>
            </a:r>
            <a:endParaRPr lang="en-US" dirty="0"/>
          </a:p>
        </p:txBody>
      </p:sp>
      <p:sp>
        <p:nvSpPr>
          <p:cNvPr id="3" name="Content Placeholder 2"/>
          <p:cNvSpPr>
            <a:spLocks noGrp="1"/>
          </p:cNvSpPr>
          <p:nvPr>
            <p:ph idx="1"/>
          </p:nvPr>
        </p:nvSpPr>
        <p:spPr/>
        <p:txBody>
          <a:bodyPr/>
          <a:lstStyle/>
          <a:p>
            <a:r>
              <a:rPr lang="en-US" sz="2400" dirty="0" smtClean="0"/>
              <a:t>Transient dynamic analysis is a technique used to determine the dynamic response of a structure as it respond to any time-dependent loads.</a:t>
            </a:r>
          </a:p>
          <a:p>
            <a:pPr>
              <a:buNone/>
            </a:pPr>
            <a:endParaRPr lang="en-US" sz="2400" dirty="0" smtClean="0"/>
          </a:p>
          <a:p>
            <a:pPr>
              <a:buNone/>
            </a:pPr>
            <a:r>
              <a:rPr lang="en-US" sz="2400" dirty="0" smtClean="0"/>
              <a:t>    Two methods are available for a transient dynamic analysis in ANSYS program </a:t>
            </a:r>
          </a:p>
          <a:p>
            <a:pPr>
              <a:buNone/>
            </a:pPr>
            <a:endParaRPr lang="en-US" sz="2400" dirty="0" smtClean="0"/>
          </a:p>
          <a:p>
            <a:pPr marL="457200" indent="-457200">
              <a:buFont typeface="+mj-lt"/>
              <a:buAutoNum type="arabicPeriod"/>
            </a:pPr>
            <a:r>
              <a:rPr lang="en-US" sz="2400" dirty="0" smtClean="0"/>
              <a:t>Full transient method</a:t>
            </a:r>
          </a:p>
          <a:p>
            <a:pPr marL="457200" indent="-457200">
              <a:buFont typeface="+mj-lt"/>
              <a:buAutoNum type="arabicPeriod"/>
            </a:pPr>
            <a:r>
              <a:rPr lang="en-US" sz="2400" dirty="0" smtClean="0"/>
              <a:t>Mode-superposition transient method</a:t>
            </a:r>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38</a:t>
            </a:fld>
            <a:endParaRPr lang="en-US" dirty="0">
              <a:solidFill>
                <a:prstClr val="white">
                  <a:tint val="75000"/>
                </a:prstClr>
              </a:solidFill>
            </a:endParaRPr>
          </a:p>
        </p:txBody>
      </p:sp>
      <p:sp>
        <p:nvSpPr>
          <p:cNvPr id="7" name="Rounded Rectangle 6"/>
          <p:cNvSpPr/>
          <p:nvPr/>
        </p:nvSpPr>
        <p:spPr>
          <a:xfrm>
            <a:off x="381000" y="4876800"/>
            <a:ext cx="5943600" cy="6858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 SUPERPOSITION METHOD</a:t>
            </a:r>
            <a:endParaRPr lang="en-US" dirty="0"/>
          </a:p>
        </p:txBody>
      </p:sp>
      <p:sp>
        <p:nvSpPr>
          <p:cNvPr id="3" name="Content Placeholder 2"/>
          <p:cNvSpPr>
            <a:spLocks noGrp="1"/>
          </p:cNvSpPr>
          <p:nvPr>
            <p:ph idx="1"/>
          </p:nvPr>
        </p:nvSpPr>
        <p:spPr/>
        <p:txBody>
          <a:bodyPr/>
          <a:lstStyle/>
          <a:p>
            <a:r>
              <a:rPr lang="en-US" sz="2400" dirty="0" smtClean="0"/>
              <a:t>The mode-superposition method scales the mode shapes obtained from a modal analysis and sums them to calculate the dynamic response.</a:t>
            </a:r>
          </a:p>
          <a:p>
            <a:endParaRPr lang="en-US" sz="2400" dirty="0" smtClean="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39</a:t>
            </a:fld>
            <a:endParaRPr lang="en-US" dirty="0">
              <a:solidFill>
                <a:prstClr val="white">
                  <a:tint val="75000"/>
                </a:prstClr>
              </a:solidFill>
            </a:endParaRPr>
          </a:p>
        </p:txBody>
      </p:sp>
      <p:sp>
        <p:nvSpPr>
          <p:cNvPr id="5" name="Rounded Rectangle 4"/>
          <p:cNvSpPr/>
          <p:nvPr/>
        </p:nvSpPr>
        <p:spPr>
          <a:xfrm>
            <a:off x="609600" y="2743200"/>
            <a:ext cx="8001000" cy="3124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90600" y="3124200"/>
            <a:ext cx="7239000" cy="2031325"/>
          </a:xfrm>
          <a:prstGeom prst="rect">
            <a:avLst/>
          </a:prstGeom>
          <a:noFill/>
        </p:spPr>
        <p:txBody>
          <a:bodyPr wrap="square" rtlCol="0">
            <a:spAutoFit/>
          </a:bodyPr>
          <a:lstStyle/>
          <a:p>
            <a:r>
              <a:rPr lang="en-US" b="1" dirty="0" smtClean="0"/>
              <a:t>The procedure to use the method consists of five main steps</a:t>
            </a:r>
          </a:p>
          <a:p>
            <a:endParaRPr lang="en-US" b="1" dirty="0" smtClean="0"/>
          </a:p>
          <a:p>
            <a:pPr marL="342900" indent="-342900">
              <a:buFont typeface="+mj-lt"/>
              <a:buAutoNum type="arabicPeriod"/>
            </a:pPr>
            <a:r>
              <a:rPr lang="en-US" b="1" dirty="0" smtClean="0"/>
              <a:t>Build the model.</a:t>
            </a:r>
          </a:p>
          <a:p>
            <a:pPr marL="342900" indent="-342900">
              <a:buFont typeface="+mj-lt"/>
              <a:buAutoNum type="arabicPeriod"/>
            </a:pPr>
            <a:r>
              <a:rPr lang="en-US" b="1" dirty="0" smtClean="0"/>
              <a:t>Obtain the modal solution.</a:t>
            </a:r>
          </a:p>
          <a:p>
            <a:pPr marL="342900" indent="-342900">
              <a:buFont typeface="+mj-lt"/>
              <a:buAutoNum type="arabicPeriod"/>
            </a:pPr>
            <a:r>
              <a:rPr lang="en-US" b="1" dirty="0" smtClean="0"/>
              <a:t>Obtain the mode-superposition transient solution.</a:t>
            </a:r>
          </a:p>
          <a:p>
            <a:pPr marL="342900" indent="-342900">
              <a:buFont typeface="+mj-lt"/>
              <a:buAutoNum type="arabicPeriod"/>
            </a:pPr>
            <a:r>
              <a:rPr lang="en-US" b="1" dirty="0" smtClean="0"/>
              <a:t>Expand the mode-superposition solution.</a:t>
            </a:r>
          </a:p>
          <a:p>
            <a:pPr marL="342900" indent="-342900">
              <a:buFont typeface="+mj-lt"/>
              <a:buAutoNum type="arabicPeriod"/>
            </a:pPr>
            <a:r>
              <a:rPr lang="en-US" b="1" dirty="0" smtClean="0"/>
              <a:t>Review the results.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a:t>
            </a:r>
            <a:endParaRPr lang="en-US" dirty="0"/>
          </a:p>
        </p:txBody>
      </p:sp>
      <p:sp>
        <p:nvSpPr>
          <p:cNvPr id="3" name="Content Placeholder 2"/>
          <p:cNvSpPr>
            <a:spLocks noGrp="1"/>
          </p:cNvSpPr>
          <p:nvPr>
            <p:ph idx="1"/>
          </p:nvPr>
        </p:nvSpPr>
        <p:spPr/>
        <p:txBody>
          <a:bodyPr/>
          <a:lstStyle/>
          <a:p>
            <a:endParaRPr lang="en-US" dirty="0" smtClean="0"/>
          </a:p>
          <a:p>
            <a:pPr algn="just"/>
            <a:endParaRPr lang="en-US" dirty="0" smtClean="0"/>
          </a:p>
          <a:p>
            <a:pPr algn="just">
              <a:buNone/>
            </a:pPr>
            <a:r>
              <a:rPr lang="en-US" sz="2400" dirty="0" smtClean="0"/>
              <a:t>     In the research carried out, the accuracy of the results was desired by the application of substructuring technique in comparison with FEM, and for this purpose a structural analysis on monocoque structure of the wing  </a:t>
            </a:r>
          </a:p>
          <a:p>
            <a:pPr algn="just">
              <a:buNone/>
            </a:pPr>
            <a:r>
              <a:rPr lang="en-US" sz="2400" dirty="0" smtClean="0"/>
              <a:t>      of JF 17 aircraft was carried out, in ANSYS software.</a:t>
            </a:r>
            <a:endParaRPr lang="en-US" dirty="0" smtClean="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40</a:t>
            </a:fld>
            <a:endParaRPr lang="en-US" dirty="0">
              <a:solidFill>
                <a:prstClr val="white">
                  <a:tint val="75000"/>
                </a:prstClr>
              </a:solidFill>
            </a:endParaRPr>
          </a:p>
        </p:txBody>
      </p:sp>
      <p:pic>
        <p:nvPicPr>
          <p:cNvPr id="38914" name="Picture 2"/>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ounded Rectangle 5"/>
          <p:cNvSpPr/>
          <p:nvPr/>
        </p:nvSpPr>
        <p:spPr>
          <a:xfrm>
            <a:off x="5410200" y="3352800"/>
            <a:ext cx="2743200" cy="6858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410200" y="4191000"/>
            <a:ext cx="2743200" cy="6858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410200" y="5029200"/>
            <a:ext cx="2743200" cy="762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410200" y="2438400"/>
            <a:ext cx="2667000" cy="7620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410200" y="5867400"/>
            <a:ext cx="2743200" cy="685800"/>
          </a:xfrm>
          <a:prstGeom prst="round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34000" y="1524000"/>
            <a:ext cx="2743200" cy="8382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41</a:t>
            </a:fld>
            <a:endParaRPr lang="en-US" dirty="0">
              <a:solidFill>
                <a:prstClr val="white">
                  <a:tint val="75000"/>
                </a:prstClr>
              </a:solidFill>
            </a:endParaRPr>
          </a:p>
        </p:txBody>
      </p:sp>
      <p:pic>
        <p:nvPicPr>
          <p:cNvPr id="40964" name="Picture 4"/>
          <p:cNvPicPr>
            <a:picLocks noChangeAspect="1" noChangeArrowheads="1"/>
          </p:cNvPicPr>
          <p:nvPr/>
        </p:nvPicPr>
        <p:blipFill>
          <a:blip r:embed="rId3" cstate="print"/>
          <a:srcRect/>
          <a:stretch>
            <a:fillRect/>
          </a:stretch>
        </p:blipFill>
        <p:spPr bwMode="auto">
          <a:xfrm>
            <a:off x="20497800" y="15965832"/>
            <a:ext cx="7507520" cy="5151093"/>
          </a:xfrm>
          <a:prstGeom prst="rect">
            <a:avLst/>
          </a:prstGeom>
          <a:noFill/>
          <a:ln w="9525">
            <a:noFill/>
            <a:miter lim="800000"/>
            <a:headEnd/>
            <a:tailEnd/>
          </a:ln>
        </p:spPr>
      </p:pic>
      <p:pic>
        <p:nvPicPr>
          <p:cNvPr id="12" name="Content Placeholder 11"/>
          <p:cNvPicPr>
            <a:picLocks noGrp="1"/>
          </p:cNvPicPr>
          <p:nvPr>
            <p:ph idx="1"/>
          </p:nvPr>
        </p:nvPicPr>
        <p:blipFill>
          <a:blip r:embed="rId4" cstate="print">
            <a:lum bright="-30000" contrast="70000"/>
          </a:blip>
          <a:srcRect/>
          <a:stretch>
            <a:fillRect/>
          </a:stretch>
        </p:blipFill>
        <p:spPr bwMode="auto">
          <a:xfrm>
            <a:off x="0" y="0"/>
            <a:ext cx="9144000" cy="5638800"/>
          </a:xfrm>
          <a:prstGeom prst="rect">
            <a:avLst/>
          </a:prstGeom>
          <a:noFill/>
          <a:ln w="9525">
            <a:noFill/>
            <a:miter lim="800000"/>
            <a:headEnd/>
            <a:tailEnd/>
          </a:ln>
        </p:spPr>
      </p:pic>
      <p:pic>
        <p:nvPicPr>
          <p:cNvPr id="14" name="Content Placeholder 13"/>
          <p:cNvPicPr>
            <a:picLocks noGrp="1"/>
          </p:cNvPicPr>
          <p:nvPr>
            <p:ph idx="1"/>
          </p:nvPr>
        </p:nvPicPr>
        <p:blipFill>
          <a:blip r:embed="rId5" cstate="print">
            <a:lum bright="-30000" contrast="70000"/>
          </a:blip>
          <a:srcRect/>
          <a:stretch>
            <a:fillRect/>
          </a:stretch>
        </p:blipFill>
        <p:spPr bwMode="auto">
          <a:xfrm>
            <a:off x="0" y="5410200"/>
            <a:ext cx="91440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42</a:t>
            </a:fld>
            <a:endParaRPr lang="en-US" dirty="0">
              <a:solidFill>
                <a:prstClr val="white">
                  <a:tint val="75000"/>
                </a:prstClr>
              </a:solidFill>
            </a:endParaRPr>
          </a:p>
        </p:txBody>
      </p:sp>
      <p:pic>
        <p:nvPicPr>
          <p:cNvPr id="35844" name="Picture 4"/>
          <p:cNvPicPr>
            <a:picLocks noGrp="1" noChangeAspect="1" noChangeArrowheads="1"/>
          </p:cNvPicPr>
          <p:nvPr>
            <p:ph idx="1"/>
          </p:nvPr>
        </p:nvPicPr>
        <p:blipFill>
          <a:blip r:embed="rId3" cstate="print"/>
          <a:srcRect/>
          <a:stretch>
            <a:fillRect/>
          </a:stretch>
        </p:blipFill>
        <p:spPr bwMode="auto">
          <a:xfrm>
            <a:off x="0" y="-1"/>
            <a:ext cx="9144000" cy="70816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43</a:t>
            </a:fld>
            <a:endParaRPr lang="en-US" dirty="0">
              <a:solidFill>
                <a:prstClr val="white">
                  <a:tint val="75000"/>
                </a:prstClr>
              </a:solidFill>
            </a:endParaRPr>
          </a:p>
        </p:txBody>
      </p:sp>
      <p:pic>
        <p:nvPicPr>
          <p:cNvPr id="47107" name="Picture 3"/>
          <p:cNvPicPr>
            <a:picLocks noGrp="1" noChangeAspect="1" noChangeArrowheads="1"/>
          </p:cNvPicPr>
          <p:nvPr>
            <p:ph idx="1"/>
          </p:nvPr>
        </p:nvPicPr>
        <p:blipFill>
          <a:blip r:embed="rId2" cstate="print"/>
          <a:srcRect/>
          <a:stretch>
            <a:fillRect/>
          </a:stretch>
        </p:blipFill>
        <p:spPr bwMode="auto">
          <a:xfrm>
            <a:off x="0" y="0"/>
            <a:ext cx="9143999" cy="716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pPr>
              <a:buNone/>
            </a:pPr>
            <a:endParaRPr lang="en-US" dirty="0" smtClean="0"/>
          </a:p>
          <a:p>
            <a:pPr>
              <a:buNone/>
            </a:pPr>
            <a:r>
              <a:rPr lang="en-US" dirty="0" smtClean="0"/>
              <a:t>        </a:t>
            </a:r>
            <a:r>
              <a:rPr lang="en-US" sz="4000" b="1" dirty="0" smtClean="0"/>
              <a:t>WITH SUBSTRUCTURING </a:t>
            </a:r>
          </a:p>
          <a:p>
            <a:pPr>
              <a:buNone/>
            </a:pPr>
            <a:r>
              <a:rPr lang="en-US" sz="4000" b="1" dirty="0" smtClean="0"/>
              <a:t>                 TECHNIQUE</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44</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45</a:t>
            </a:fld>
            <a:endParaRPr lang="en-US" dirty="0">
              <a:solidFill>
                <a:prstClr val="white">
                  <a:tint val="75000"/>
                </a:prstClr>
              </a:solidFill>
            </a:endParaRPr>
          </a:p>
        </p:txBody>
      </p:sp>
      <p:pic>
        <p:nvPicPr>
          <p:cNvPr id="5" name="Content Placeholder 4"/>
          <p:cNvPicPr>
            <a:picLocks noGrp="1"/>
          </p:cNvPicPr>
          <p:nvPr>
            <p:ph idx="1"/>
          </p:nvPr>
        </p:nvPicPr>
        <p:blipFill>
          <a:blip r:embed="rId2" cstate="print">
            <a:lum bright="-30000" contrast="70000"/>
          </a:blip>
          <a:srcRect/>
          <a:stretch>
            <a:fillRect/>
          </a:stretch>
        </p:blipFill>
        <p:spPr bwMode="auto">
          <a:xfrm>
            <a:off x="0" y="1"/>
            <a:ext cx="9144000" cy="3047999"/>
          </a:xfrm>
          <a:prstGeom prst="rect">
            <a:avLst/>
          </a:prstGeom>
          <a:noFill/>
          <a:ln w="9525">
            <a:noFill/>
            <a:miter lim="800000"/>
            <a:headEnd/>
            <a:tailEnd/>
          </a:ln>
        </p:spPr>
      </p:pic>
      <p:pic>
        <p:nvPicPr>
          <p:cNvPr id="6" name="Picture 5"/>
          <p:cNvPicPr/>
          <p:nvPr/>
        </p:nvPicPr>
        <p:blipFill>
          <a:blip r:embed="rId3" cstate="print">
            <a:lum bright="-30000" contrast="70000"/>
          </a:blip>
          <a:srcRect/>
          <a:stretch>
            <a:fillRect/>
          </a:stretch>
        </p:blipFill>
        <p:spPr bwMode="auto">
          <a:xfrm>
            <a:off x="0" y="2971800"/>
            <a:ext cx="9144000" cy="2590800"/>
          </a:xfrm>
          <a:prstGeom prst="rect">
            <a:avLst/>
          </a:prstGeom>
          <a:noFill/>
          <a:ln w="9525">
            <a:noFill/>
            <a:miter lim="800000"/>
            <a:headEnd/>
            <a:tailEnd/>
          </a:ln>
        </p:spPr>
      </p:pic>
      <p:pic>
        <p:nvPicPr>
          <p:cNvPr id="7" name="Picture 6"/>
          <p:cNvPicPr/>
          <p:nvPr/>
        </p:nvPicPr>
        <p:blipFill>
          <a:blip r:embed="rId4" cstate="print">
            <a:lum bright="-30000" contrast="70000"/>
          </a:blip>
          <a:srcRect/>
          <a:stretch>
            <a:fillRect/>
          </a:stretch>
        </p:blipFill>
        <p:spPr bwMode="auto">
          <a:xfrm>
            <a:off x="0" y="5486400"/>
            <a:ext cx="9144000" cy="15754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46</a:t>
            </a:fld>
            <a:endParaRPr lang="en-US" dirty="0">
              <a:solidFill>
                <a:prstClr val="white">
                  <a:tint val="75000"/>
                </a:prstClr>
              </a:solidFill>
            </a:endParaRPr>
          </a:p>
        </p:txBody>
      </p:sp>
      <p:pic>
        <p:nvPicPr>
          <p:cNvPr id="37891"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47</a:t>
            </a:fld>
            <a:endParaRPr lang="en-US" dirty="0">
              <a:solidFill>
                <a:prstClr val="white">
                  <a:tint val="75000"/>
                </a:prstClr>
              </a:solidFill>
            </a:endParaRPr>
          </a:p>
        </p:txBody>
      </p:sp>
      <p:pic>
        <p:nvPicPr>
          <p:cNvPr id="3891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RESULTS</a:t>
            </a:r>
            <a:endParaRPr lang="en-US" dirty="0"/>
          </a:p>
        </p:txBody>
      </p:sp>
      <p:graphicFrame>
        <p:nvGraphicFramePr>
          <p:cNvPr id="6" name="Content Placeholder 5"/>
          <p:cNvGraphicFramePr>
            <a:graphicFrameLocks noGrp="1"/>
          </p:cNvGraphicFramePr>
          <p:nvPr>
            <p:ph idx="1"/>
          </p:nvPr>
        </p:nvGraphicFramePr>
        <p:xfrm>
          <a:off x="457200" y="1981200"/>
          <a:ext cx="8229600" cy="2628900"/>
        </p:xfrm>
        <a:graphic>
          <a:graphicData uri="http://schemas.openxmlformats.org/drawingml/2006/table">
            <a:tbl>
              <a:tblPr firstRow="1" bandRow="1">
                <a:tableStyleId>{5C22544A-7EE6-4342-B048-85BDC9FD1C3A}</a:tableStyleId>
              </a:tblPr>
              <a:tblGrid>
                <a:gridCol w="2743200"/>
                <a:gridCol w="2743200"/>
                <a:gridCol w="2743200"/>
              </a:tblGrid>
              <a:tr h="876300">
                <a:tc>
                  <a:txBody>
                    <a:bodyPr/>
                    <a:lstStyle/>
                    <a:p>
                      <a:r>
                        <a:rPr lang="en-US" dirty="0" smtClean="0"/>
                        <a:t>PARAMETERS</a:t>
                      </a:r>
                      <a:endParaRPr lang="en-US" dirty="0"/>
                    </a:p>
                  </a:txBody>
                  <a:tcPr/>
                </a:tc>
                <a:tc>
                  <a:txBody>
                    <a:bodyPr/>
                    <a:lstStyle/>
                    <a:p>
                      <a:r>
                        <a:rPr lang="en-US" dirty="0" smtClean="0"/>
                        <a:t>FEM  RESULTS</a:t>
                      </a:r>
                      <a:endParaRPr lang="en-US" dirty="0"/>
                    </a:p>
                  </a:txBody>
                  <a:tcPr/>
                </a:tc>
                <a:tc>
                  <a:txBody>
                    <a:bodyPr/>
                    <a:lstStyle/>
                    <a:p>
                      <a:r>
                        <a:rPr lang="en-US" dirty="0" smtClean="0"/>
                        <a:t>SUBSTRUCTURING </a:t>
                      </a:r>
                    </a:p>
                    <a:p>
                      <a:r>
                        <a:rPr lang="en-US" dirty="0" smtClean="0"/>
                        <a:t>RESULTS</a:t>
                      </a:r>
                      <a:endParaRPr lang="en-US" dirty="0"/>
                    </a:p>
                  </a:txBody>
                  <a:tcPr/>
                </a:tc>
              </a:tr>
              <a:tr h="876300">
                <a:tc>
                  <a:txBody>
                    <a:bodyPr/>
                    <a:lstStyle/>
                    <a:p>
                      <a:r>
                        <a:rPr lang="en-US" dirty="0" smtClean="0"/>
                        <a:t>TIME STEP</a:t>
                      </a:r>
                      <a:endParaRPr lang="en-US" dirty="0"/>
                    </a:p>
                  </a:txBody>
                  <a:tcPr/>
                </a:tc>
                <a:tc>
                  <a:txBody>
                    <a:bodyPr/>
                    <a:lstStyle/>
                    <a:p>
                      <a:r>
                        <a:rPr lang="en-US" dirty="0" smtClean="0"/>
                        <a:t>.005</a:t>
                      </a:r>
                      <a:endParaRPr lang="en-US" dirty="0"/>
                    </a:p>
                  </a:txBody>
                  <a:tcPr/>
                </a:tc>
                <a:tc>
                  <a:txBody>
                    <a:bodyPr/>
                    <a:lstStyle/>
                    <a:p>
                      <a:r>
                        <a:rPr lang="en-US" dirty="0" smtClean="0"/>
                        <a:t>.005</a:t>
                      </a:r>
                      <a:endParaRPr lang="en-US" dirty="0"/>
                    </a:p>
                  </a:txBody>
                  <a:tcPr/>
                </a:tc>
              </a:tr>
              <a:tr h="876300">
                <a:tc>
                  <a:txBody>
                    <a:bodyPr/>
                    <a:lstStyle/>
                    <a:p>
                      <a:r>
                        <a:rPr lang="en-US" dirty="0" smtClean="0"/>
                        <a:t>DEFLECTION</a:t>
                      </a:r>
                      <a:endParaRPr lang="en-US" dirty="0"/>
                    </a:p>
                  </a:txBody>
                  <a:tcPr/>
                </a:tc>
                <a:tc>
                  <a:txBody>
                    <a:bodyPr/>
                    <a:lstStyle/>
                    <a:p>
                      <a:r>
                        <a:rPr lang="en-US" dirty="0" smtClean="0"/>
                        <a:t>165.301mm</a:t>
                      </a:r>
                      <a:endParaRPr lang="en-US" dirty="0"/>
                    </a:p>
                  </a:txBody>
                  <a:tcPr/>
                </a:tc>
                <a:tc>
                  <a:txBody>
                    <a:bodyPr/>
                    <a:lstStyle/>
                    <a:p>
                      <a:r>
                        <a:rPr lang="en-US" dirty="0" smtClean="0"/>
                        <a:t>164.64mm</a:t>
                      </a:r>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48</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endParaRPr lang="en-US" sz="4000" dirty="0" smtClean="0"/>
          </a:p>
          <a:p>
            <a:pPr>
              <a:buNone/>
            </a:pPr>
            <a:r>
              <a:rPr lang="en-US" sz="4000" b="1" dirty="0" smtClean="0"/>
              <a:t>       ACTUAL WING ANALYSIS</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49</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a:t>
            </a:r>
            <a:endParaRPr lang="en-US" dirty="0"/>
          </a:p>
        </p:txBody>
      </p:sp>
      <p:sp>
        <p:nvSpPr>
          <p:cNvPr id="3" name="Content Placeholder 2"/>
          <p:cNvSpPr>
            <a:spLocks noGrp="1"/>
          </p:cNvSpPr>
          <p:nvPr>
            <p:ph idx="1"/>
          </p:nvPr>
        </p:nvSpPr>
        <p:spPr/>
        <p:txBody>
          <a:bodyPr/>
          <a:lstStyle/>
          <a:p>
            <a:pPr>
              <a:buNone/>
            </a:pP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a:t>
            </a:fld>
            <a:endParaRPr lang="en-US" dirty="0">
              <a:solidFill>
                <a:prstClr val="white">
                  <a:tint val="75000"/>
                </a:prstClr>
              </a:solidFill>
            </a:endParaRPr>
          </a:p>
        </p:txBody>
      </p:sp>
      <p:sp>
        <p:nvSpPr>
          <p:cNvPr id="6" name="Rounded Rectangle 5"/>
          <p:cNvSpPr/>
          <p:nvPr/>
        </p:nvSpPr>
        <p:spPr>
          <a:xfrm>
            <a:off x="1676400" y="1905000"/>
            <a:ext cx="5943600" cy="3733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67000" y="2667000"/>
            <a:ext cx="5181600" cy="1446550"/>
          </a:xfrm>
          <a:prstGeom prst="rect">
            <a:avLst/>
          </a:prstGeom>
          <a:noFill/>
        </p:spPr>
        <p:txBody>
          <a:bodyPr wrap="square" rtlCol="0">
            <a:spAutoFit/>
          </a:bodyPr>
          <a:lstStyle/>
          <a:p>
            <a:r>
              <a:rPr lang="en-US" sz="2800" b="1" dirty="0" smtClean="0"/>
              <a:t>           </a:t>
            </a:r>
          </a:p>
          <a:p>
            <a:r>
              <a:rPr lang="en-US" sz="2800" b="1" dirty="0" smtClean="0"/>
              <a:t>         </a:t>
            </a:r>
            <a:r>
              <a:rPr lang="en-US" sz="6000" b="1" dirty="0" smtClean="0"/>
              <a:t>PHASE 1</a:t>
            </a:r>
            <a:endParaRPr lang="en-US" sz="6000" b="1" dirty="0"/>
          </a:p>
        </p:txBody>
      </p:sp>
      <p:sp>
        <p:nvSpPr>
          <p:cNvPr id="8" name="Rounded Rectangle 7"/>
          <p:cNvSpPr/>
          <p:nvPr/>
        </p:nvSpPr>
        <p:spPr>
          <a:xfrm>
            <a:off x="457200" y="1905000"/>
            <a:ext cx="2667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9600" y="2057400"/>
            <a:ext cx="2362200" cy="400110"/>
          </a:xfrm>
          <a:prstGeom prst="rect">
            <a:avLst/>
          </a:prstGeom>
          <a:noFill/>
        </p:spPr>
        <p:txBody>
          <a:bodyPr wrap="square" rtlCol="0">
            <a:spAutoFit/>
          </a:bodyPr>
          <a:lstStyle/>
          <a:p>
            <a:r>
              <a:rPr lang="en-US" sz="2000" b="1" dirty="0" smtClean="0"/>
              <a:t>Literature Review</a:t>
            </a:r>
            <a:endParaRPr lang="en-US" sz="2000" b="1" dirty="0"/>
          </a:p>
        </p:txBody>
      </p:sp>
      <p:sp>
        <p:nvSpPr>
          <p:cNvPr id="10" name="Rounded Rectangle 9"/>
          <p:cNvSpPr/>
          <p:nvPr/>
        </p:nvSpPr>
        <p:spPr>
          <a:xfrm>
            <a:off x="457200" y="3733800"/>
            <a:ext cx="2590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33400" y="3962400"/>
            <a:ext cx="2286000" cy="707886"/>
          </a:xfrm>
          <a:prstGeom prst="rect">
            <a:avLst/>
          </a:prstGeom>
          <a:noFill/>
        </p:spPr>
        <p:txBody>
          <a:bodyPr wrap="square" rtlCol="0">
            <a:spAutoFit/>
          </a:bodyPr>
          <a:lstStyle/>
          <a:p>
            <a:r>
              <a:rPr lang="en-US" dirty="0" smtClean="0"/>
              <a:t>   </a:t>
            </a:r>
            <a:r>
              <a:rPr lang="en-US" sz="2000" b="1" dirty="0" smtClean="0"/>
              <a:t>Understanding  </a:t>
            </a:r>
          </a:p>
          <a:p>
            <a:r>
              <a:rPr lang="en-US" sz="2000" b="1" dirty="0" smtClean="0"/>
              <a:t>     of software</a:t>
            </a:r>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50</a:t>
            </a:fld>
            <a:endParaRPr lang="en-US" dirty="0">
              <a:solidFill>
                <a:prstClr val="white">
                  <a:tint val="75000"/>
                </a:prstClr>
              </a:solidFill>
            </a:endParaRPr>
          </a:p>
        </p:txBody>
      </p:sp>
      <p:pic>
        <p:nvPicPr>
          <p:cNvPr id="41988" name="Picture 4"/>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Down Arrow 9"/>
          <p:cNvSpPr/>
          <p:nvPr/>
        </p:nvSpPr>
        <p:spPr>
          <a:xfrm>
            <a:off x="5638800" y="1143000"/>
            <a:ext cx="4572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914400" y="1828800"/>
            <a:ext cx="5181600" cy="2667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7" name="Down Arrow 16"/>
          <p:cNvSpPr/>
          <p:nvPr/>
        </p:nvSpPr>
        <p:spPr>
          <a:xfrm>
            <a:off x="1600200" y="0"/>
            <a:ext cx="4572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05000" y="1752600"/>
            <a:ext cx="1752600" cy="369332"/>
          </a:xfrm>
          <a:prstGeom prst="rect">
            <a:avLst/>
          </a:prstGeom>
          <a:noFill/>
        </p:spPr>
        <p:txBody>
          <a:bodyPr wrap="square" rtlCol="0">
            <a:spAutoFit/>
          </a:bodyPr>
          <a:lstStyle/>
          <a:p>
            <a:r>
              <a:rPr lang="en-US" b="1" dirty="0" smtClean="0">
                <a:solidFill>
                  <a:schemeClr val="bg1"/>
                </a:solidFill>
              </a:rPr>
              <a:t>SE PORTION</a:t>
            </a:r>
            <a:endParaRPr lang="en-US" b="1" dirty="0">
              <a:solidFill>
                <a:schemeClr val="bg1"/>
              </a:solidFill>
            </a:endParaRPr>
          </a:p>
        </p:txBody>
      </p:sp>
      <p:sp>
        <p:nvSpPr>
          <p:cNvPr id="19" name="TextBox 18"/>
          <p:cNvSpPr txBox="1"/>
          <p:nvPr/>
        </p:nvSpPr>
        <p:spPr>
          <a:xfrm>
            <a:off x="3505200" y="4267200"/>
            <a:ext cx="1600200" cy="381000"/>
          </a:xfrm>
          <a:prstGeom prst="rect">
            <a:avLst/>
          </a:prstGeom>
          <a:noFill/>
        </p:spPr>
        <p:txBody>
          <a:bodyPr wrap="square" rtlCol="0">
            <a:spAutoFit/>
          </a:bodyPr>
          <a:lstStyle/>
          <a:p>
            <a:r>
              <a:rPr lang="en-US" b="1" dirty="0" smtClean="0">
                <a:solidFill>
                  <a:schemeClr val="bg1"/>
                </a:solidFill>
              </a:rPr>
              <a:t>MAIN BODY</a:t>
            </a:r>
            <a:endParaRPr lang="en-US" b="1" dirty="0">
              <a:solidFill>
                <a:schemeClr val="bg1"/>
              </a:solidFill>
            </a:endParaRPr>
          </a:p>
        </p:txBody>
      </p:sp>
      <p:sp>
        <p:nvSpPr>
          <p:cNvPr id="20" name="TextBox 19"/>
          <p:cNvSpPr txBox="1"/>
          <p:nvPr/>
        </p:nvSpPr>
        <p:spPr>
          <a:xfrm>
            <a:off x="6172200" y="1447800"/>
            <a:ext cx="1295400" cy="369332"/>
          </a:xfrm>
          <a:prstGeom prst="rect">
            <a:avLst/>
          </a:prstGeom>
          <a:noFill/>
        </p:spPr>
        <p:txBody>
          <a:bodyPr wrap="square" rtlCol="0">
            <a:spAutoFit/>
          </a:bodyPr>
          <a:lstStyle/>
          <a:p>
            <a:r>
              <a:rPr lang="en-US" b="1" dirty="0" smtClean="0"/>
              <a:t>MDOF</a:t>
            </a:r>
            <a:endParaRPr lang="en-US" b="1" dirty="0"/>
          </a:p>
        </p:txBody>
      </p:sp>
      <p:sp>
        <p:nvSpPr>
          <p:cNvPr id="21" name="TextBox 20"/>
          <p:cNvSpPr txBox="1"/>
          <p:nvPr/>
        </p:nvSpPr>
        <p:spPr>
          <a:xfrm>
            <a:off x="2362200" y="228600"/>
            <a:ext cx="1295400" cy="369332"/>
          </a:xfrm>
          <a:prstGeom prst="rect">
            <a:avLst/>
          </a:prstGeom>
          <a:noFill/>
        </p:spPr>
        <p:txBody>
          <a:bodyPr wrap="square" rtlCol="0">
            <a:spAutoFit/>
          </a:bodyPr>
          <a:lstStyle/>
          <a:p>
            <a:r>
              <a:rPr lang="en-US" b="1" dirty="0" smtClean="0"/>
              <a:t>MDOF</a:t>
            </a:r>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MESH GRID INDEPENDENCE</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51</a:t>
            </a:fld>
            <a:endParaRPr lang="en-US" dirty="0">
              <a:solidFill>
                <a:prstClr val="white">
                  <a:tint val="75000"/>
                </a:prstClr>
              </a:solidFill>
            </a:endParaRPr>
          </a:p>
        </p:txBody>
      </p:sp>
      <p:pic>
        <p:nvPicPr>
          <p:cNvPr id="46082" name="Picture 2"/>
          <p:cNvPicPr>
            <a:picLocks noGrp="1" noChangeAspect="1" noChangeArrowheads="1"/>
          </p:cNvPicPr>
          <p:nvPr>
            <p:ph idx="1"/>
          </p:nvPr>
        </p:nvPicPr>
        <p:blipFill>
          <a:blip r:embed="rId2" cstate="print"/>
          <a:srcRect/>
          <a:stretch>
            <a:fillRect/>
          </a:stretch>
        </p:blipFill>
        <p:spPr bwMode="auto">
          <a:xfrm>
            <a:off x="1219200" y="3886200"/>
            <a:ext cx="2971799" cy="2743200"/>
          </a:xfrm>
          <a:prstGeom prst="rect">
            <a:avLst/>
          </a:prstGeom>
          <a:noFill/>
          <a:ln w="9525">
            <a:noFill/>
            <a:miter lim="800000"/>
            <a:headEnd/>
            <a:tailEnd/>
          </a:ln>
        </p:spPr>
      </p:pic>
      <p:pic>
        <p:nvPicPr>
          <p:cNvPr id="7" name="Picture 6"/>
          <p:cNvPicPr/>
          <p:nvPr/>
        </p:nvPicPr>
        <p:blipFill>
          <a:blip r:embed="rId3" cstate="print"/>
          <a:srcRect/>
          <a:stretch>
            <a:fillRect/>
          </a:stretch>
        </p:blipFill>
        <p:spPr bwMode="auto">
          <a:xfrm>
            <a:off x="4419600" y="1066800"/>
            <a:ext cx="2895600" cy="26670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1219200" y="1066800"/>
            <a:ext cx="2971800" cy="2667000"/>
          </a:xfrm>
          <a:prstGeom prst="rect">
            <a:avLst/>
          </a:prstGeom>
          <a:noFill/>
          <a:ln w="9525">
            <a:noFill/>
            <a:miter lim="800000"/>
            <a:headEnd/>
            <a:tailEnd/>
          </a:ln>
        </p:spPr>
      </p:pic>
      <p:pic>
        <p:nvPicPr>
          <p:cNvPr id="10" name="Picture 9"/>
          <p:cNvPicPr/>
          <p:nvPr/>
        </p:nvPicPr>
        <p:blipFill>
          <a:blip r:embed="rId5" cstate="print"/>
          <a:srcRect/>
          <a:stretch>
            <a:fillRect/>
          </a:stretch>
        </p:blipFill>
        <p:spPr bwMode="auto">
          <a:xfrm>
            <a:off x="4495800" y="3886200"/>
            <a:ext cx="2819400" cy="2746693"/>
          </a:xfrm>
          <a:prstGeom prst="rect">
            <a:avLst/>
          </a:prstGeom>
          <a:noFill/>
          <a:ln w="9525">
            <a:noFill/>
            <a:miter lim="800000"/>
            <a:headEnd/>
            <a:tailEnd/>
          </a:ln>
        </p:spPr>
      </p:pic>
      <p:sp>
        <p:nvSpPr>
          <p:cNvPr id="13" name="Rounded Rectangle 12"/>
          <p:cNvSpPr/>
          <p:nvPr/>
        </p:nvSpPr>
        <p:spPr>
          <a:xfrm>
            <a:off x="1828800" y="4648200"/>
            <a:ext cx="18288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p:cNvSpPr/>
          <p:nvPr/>
        </p:nvSpPr>
        <p:spPr>
          <a:xfrm>
            <a:off x="4876800" y="1524000"/>
            <a:ext cx="18288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p:cNvSpPr/>
          <p:nvPr/>
        </p:nvSpPr>
        <p:spPr>
          <a:xfrm>
            <a:off x="4876800" y="4648200"/>
            <a:ext cx="18288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ounded Rectangle 15"/>
          <p:cNvSpPr/>
          <p:nvPr/>
        </p:nvSpPr>
        <p:spPr>
          <a:xfrm>
            <a:off x="1752600" y="1524000"/>
            <a:ext cx="18288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p:cNvSpPr txBox="1"/>
          <p:nvPr/>
        </p:nvSpPr>
        <p:spPr>
          <a:xfrm>
            <a:off x="1981200" y="1828800"/>
            <a:ext cx="1447800" cy="646331"/>
          </a:xfrm>
          <a:prstGeom prst="rect">
            <a:avLst/>
          </a:prstGeom>
          <a:noFill/>
        </p:spPr>
        <p:txBody>
          <a:bodyPr wrap="square" rtlCol="0">
            <a:spAutoFit/>
          </a:bodyPr>
          <a:lstStyle/>
          <a:p>
            <a:r>
              <a:rPr lang="en-US" dirty="0" smtClean="0">
                <a:solidFill>
                  <a:schemeClr val="bg1"/>
                </a:solidFill>
              </a:rPr>
              <a:t>7000 elements</a:t>
            </a:r>
            <a:endParaRPr lang="en-US" dirty="0">
              <a:solidFill>
                <a:schemeClr val="bg1"/>
              </a:solidFill>
            </a:endParaRPr>
          </a:p>
        </p:txBody>
      </p:sp>
      <p:sp>
        <p:nvSpPr>
          <p:cNvPr id="18" name="TextBox 17"/>
          <p:cNvSpPr txBox="1"/>
          <p:nvPr/>
        </p:nvSpPr>
        <p:spPr>
          <a:xfrm>
            <a:off x="2057400" y="5029200"/>
            <a:ext cx="1447800" cy="646331"/>
          </a:xfrm>
          <a:prstGeom prst="rect">
            <a:avLst/>
          </a:prstGeom>
          <a:noFill/>
        </p:spPr>
        <p:txBody>
          <a:bodyPr wrap="square" rtlCol="0">
            <a:spAutoFit/>
          </a:bodyPr>
          <a:lstStyle/>
          <a:p>
            <a:r>
              <a:rPr lang="en-US" dirty="0" smtClean="0">
                <a:solidFill>
                  <a:schemeClr val="bg1"/>
                </a:solidFill>
              </a:rPr>
              <a:t>11000 elements</a:t>
            </a:r>
            <a:endParaRPr lang="en-US" dirty="0">
              <a:solidFill>
                <a:schemeClr val="bg1"/>
              </a:solidFill>
            </a:endParaRPr>
          </a:p>
        </p:txBody>
      </p:sp>
      <p:sp>
        <p:nvSpPr>
          <p:cNvPr id="19" name="TextBox 18"/>
          <p:cNvSpPr txBox="1"/>
          <p:nvPr/>
        </p:nvSpPr>
        <p:spPr>
          <a:xfrm>
            <a:off x="5029200" y="5029200"/>
            <a:ext cx="1447800" cy="646331"/>
          </a:xfrm>
          <a:prstGeom prst="rect">
            <a:avLst/>
          </a:prstGeom>
          <a:noFill/>
        </p:spPr>
        <p:txBody>
          <a:bodyPr wrap="square" rtlCol="0">
            <a:spAutoFit/>
          </a:bodyPr>
          <a:lstStyle/>
          <a:p>
            <a:r>
              <a:rPr lang="en-US" dirty="0" smtClean="0">
                <a:solidFill>
                  <a:schemeClr val="bg1"/>
                </a:solidFill>
              </a:rPr>
              <a:t>13000 elements</a:t>
            </a:r>
            <a:endParaRPr lang="en-US" dirty="0">
              <a:solidFill>
                <a:schemeClr val="bg1"/>
              </a:solidFill>
            </a:endParaRPr>
          </a:p>
        </p:txBody>
      </p:sp>
      <p:sp>
        <p:nvSpPr>
          <p:cNvPr id="20" name="TextBox 19"/>
          <p:cNvSpPr txBox="1"/>
          <p:nvPr/>
        </p:nvSpPr>
        <p:spPr>
          <a:xfrm>
            <a:off x="5105400" y="1828800"/>
            <a:ext cx="1371600" cy="646331"/>
          </a:xfrm>
          <a:prstGeom prst="rect">
            <a:avLst/>
          </a:prstGeom>
          <a:noFill/>
        </p:spPr>
        <p:txBody>
          <a:bodyPr wrap="square" rtlCol="0">
            <a:spAutoFit/>
          </a:bodyPr>
          <a:lstStyle/>
          <a:p>
            <a:r>
              <a:rPr lang="en-US" dirty="0" smtClean="0">
                <a:solidFill>
                  <a:schemeClr val="bg1"/>
                </a:solidFill>
              </a:rPr>
              <a:t>9000 elements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MESH GRID INDEPENDENCE</a:t>
            </a:r>
            <a:endParaRPr lang="en-US" dirty="0"/>
          </a:p>
        </p:txBody>
      </p:sp>
      <p:graphicFrame>
        <p:nvGraphicFramePr>
          <p:cNvPr id="5" name="Content Placeholder 4"/>
          <p:cNvGraphicFramePr>
            <a:graphicFrameLocks noGrp="1"/>
          </p:cNvGraphicFramePr>
          <p:nvPr>
            <p:ph idx="1"/>
          </p:nvPr>
        </p:nvGraphicFramePr>
        <p:xfrm>
          <a:off x="457200" y="2667000"/>
          <a:ext cx="8229600" cy="23622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1600">
                <a:tc>
                  <a:txBody>
                    <a:bodyPr/>
                    <a:lstStyle/>
                    <a:p>
                      <a:r>
                        <a:rPr lang="en-US" dirty="0" smtClean="0"/>
                        <a:t>STATIC LOADING CONDITION</a:t>
                      </a:r>
                      <a:endParaRPr lang="en-US" dirty="0"/>
                    </a:p>
                  </a:txBody>
                  <a:tcPr/>
                </a:tc>
                <a:tc>
                  <a:txBody>
                    <a:bodyPr/>
                    <a:lstStyle/>
                    <a:p>
                      <a:r>
                        <a:rPr lang="en-US" dirty="0" smtClean="0"/>
                        <a:t>7000 ELEMENTS</a:t>
                      </a:r>
                      <a:endParaRPr lang="en-US" dirty="0"/>
                    </a:p>
                  </a:txBody>
                  <a:tcPr/>
                </a:tc>
                <a:tc>
                  <a:txBody>
                    <a:bodyPr/>
                    <a:lstStyle/>
                    <a:p>
                      <a:r>
                        <a:rPr lang="en-US" dirty="0" smtClean="0"/>
                        <a:t>9000 ELEMENTS</a:t>
                      </a:r>
                      <a:endParaRPr lang="en-US" dirty="0"/>
                    </a:p>
                  </a:txBody>
                  <a:tcPr/>
                </a:tc>
                <a:tc>
                  <a:txBody>
                    <a:bodyPr/>
                    <a:lstStyle/>
                    <a:p>
                      <a:r>
                        <a:rPr lang="en-US" dirty="0" smtClean="0"/>
                        <a:t>11000 ELEMENTS</a:t>
                      </a:r>
                      <a:endParaRPr lang="en-US" dirty="0"/>
                    </a:p>
                  </a:txBody>
                  <a:tcPr/>
                </a:tc>
                <a:tc>
                  <a:txBody>
                    <a:bodyPr/>
                    <a:lstStyle/>
                    <a:p>
                      <a:r>
                        <a:rPr lang="en-US" dirty="0" smtClean="0"/>
                        <a:t>13000 ELEMENTS</a:t>
                      </a:r>
                      <a:endParaRPr lang="en-US" dirty="0"/>
                    </a:p>
                  </a:txBody>
                  <a:tcPr/>
                </a:tc>
              </a:tr>
              <a:tr h="990600">
                <a:tc>
                  <a:txBody>
                    <a:bodyPr/>
                    <a:lstStyle/>
                    <a:p>
                      <a:r>
                        <a:rPr lang="en-US" dirty="0" smtClean="0"/>
                        <a:t>DEFLECTION</a:t>
                      </a:r>
                      <a:endParaRPr lang="en-US" dirty="0"/>
                    </a:p>
                  </a:txBody>
                  <a:tcPr/>
                </a:tc>
                <a:tc>
                  <a:txBody>
                    <a:bodyPr/>
                    <a:lstStyle/>
                    <a:p>
                      <a:r>
                        <a:rPr lang="en-US" dirty="0" smtClean="0"/>
                        <a:t> .4623ft</a:t>
                      </a:r>
                      <a:endParaRPr lang="en-US" dirty="0"/>
                    </a:p>
                  </a:txBody>
                  <a:tcPr/>
                </a:tc>
                <a:tc>
                  <a:txBody>
                    <a:bodyPr/>
                    <a:lstStyle/>
                    <a:p>
                      <a:r>
                        <a:rPr lang="en-US" dirty="0" smtClean="0"/>
                        <a:t>.4619ft</a:t>
                      </a:r>
                      <a:endParaRPr lang="en-US" dirty="0"/>
                    </a:p>
                  </a:txBody>
                  <a:tcPr/>
                </a:tc>
                <a:tc>
                  <a:txBody>
                    <a:bodyPr/>
                    <a:lstStyle/>
                    <a:p>
                      <a:r>
                        <a:rPr lang="en-US" dirty="0" smtClean="0"/>
                        <a:t>.4617ft</a:t>
                      </a:r>
                      <a:endParaRPr lang="en-US" dirty="0"/>
                    </a:p>
                  </a:txBody>
                  <a:tcPr/>
                </a:tc>
                <a:tc>
                  <a:txBody>
                    <a:bodyPr/>
                    <a:lstStyle/>
                    <a:p>
                      <a:r>
                        <a:rPr lang="en-US" dirty="0" smtClean="0"/>
                        <a:t>.4617ft</a:t>
                      </a:r>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52</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53</a:t>
            </a:fld>
            <a:endParaRPr lang="en-US" dirty="0">
              <a:solidFill>
                <a:prstClr val="white">
                  <a:tint val="75000"/>
                </a:prstClr>
              </a:solidFill>
            </a:endParaRPr>
          </a:p>
        </p:txBody>
      </p:sp>
      <p:pic>
        <p:nvPicPr>
          <p:cNvPr id="3891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54</a:t>
            </a:fld>
            <a:endParaRPr lang="en-US" dirty="0">
              <a:solidFill>
                <a:prstClr val="white">
                  <a:tint val="75000"/>
                </a:prstClr>
              </a:solidFill>
            </a:endParaRPr>
          </a:p>
        </p:txBody>
      </p:sp>
      <p:pic>
        <p:nvPicPr>
          <p:cNvPr id="37892" name="Picture 4"/>
          <p:cNvPicPr>
            <a:picLocks noGrp="1" noChangeAspect="1" noChangeArrowheads="1"/>
          </p:cNvPicPr>
          <p:nvPr>
            <p:ph idx="1"/>
          </p:nvPr>
        </p:nvPicPr>
        <p:blipFill>
          <a:blip r:embed="rId2" cstate="print"/>
          <a:srcRect/>
          <a:stretch>
            <a:fillRect/>
          </a:stretch>
        </p:blipFill>
        <p:spPr bwMode="auto">
          <a:xfrm>
            <a:off x="-304800" y="-762000"/>
            <a:ext cx="10972800" cy="815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55</a:t>
            </a:fld>
            <a:endParaRPr lang="en-US" dirty="0">
              <a:solidFill>
                <a:prstClr val="white">
                  <a:tint val="75000"/>
                </a:prstClr>
              </a:solidFill>
            </a:endParaRPr>
          </a:p>
        </p:txBody>
      </p:sp>
      <p:pic>
        <p:nvPicPr>
          <p:cNvPr id="40964" name="Picture 4"/>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ounded Rectangle 4"/>
          <p:cNvSpPr/>
          <p:nvPr/>
        </p:nvSpPr>
        <p:spPr>
          <a:xfrm>
            <a:off x="381000" y="1371600"/>
            <a:ext cx="6629400" cy="5334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7200" y="2667000"/>
            <a:ext cx="6629400" cy="5334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  </a:t>
            </a:r>
          </a:p>
          <a:p>
            <a:pPr>
              <a:buNone/>
            </a:pPr>
            <a:endParaRPr lang="en-US" dirty="0" smtClean="0"/>
          </a:p>
          <a:p>
            <a:pPr>
              <a:buNone/>
            </a:pPr>
            <a:endParaRPr lang="en-US" dirty="0" smtClean="0"/>
          </a:p>
          <a:p>
            <a:pPr>
              <a:buNone/>
            </a:pPr>
            <a:r>
              <a:rPr lang="en-US" sz="4000" b="1" dirty="0" smtClean="0"/>
              <a:t>      WITH SUBSTRUCTURING </a:t>
            </a:r>
          </a:p>
          <a:p>
            <a:pPr>
              <a:buNone/>
            </a:pPr>
            <a:r>
              <a:rPr lang="en-US" sz="4000" b="1" dirty="0" smtClean="0"/>
              <a:t>                 TECHNIQUE</a:t>
            </a:r>
            <a:endParaRPr lang="en-US" sz="4000" b="1"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56</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BODY </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57</a:t>
            </a:fld>
            <a:endParaRPr lang="en-US" dirty="0">
              <a:solidFill>
                <a:prstClr val="white">
                  <a:tint val="75000"/>
                </a:prstClr>
              </a:solidFill>
            </a:endParaRPr>
          </a:p>
        </p:txBody>
      </p:sp>
      <p:pic>
        <p:nvPicPr>
          <p:cNvPr id="5" name="Content Placeholder 4"/>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58</a:t>
            </a:fld>
            <a:endParaRPr lang="en-US" dirty="0">
              <a:solidFill>
                <a:prstClr val="white">
                  <a:tint val="75000"/>
                </a:prstClr>
              </a:solidFill>
            </a:endParaRPr>
          </a:p>
        </p:txBody>
      </p:sp>
      <p:pic>
        <p:nvPicPr>
          <p:cNvPr id="35843" name="Picture 3"/>
          <p:cNvPicPr>
            <a:picLocks noGrp="1" noChangeAspect="1" noChangeArrowheads="1"/>
          </p:cNvPicPr>
          <p:nvPr>
            <p:ph idx="1"/>
          </p:nvPr>
        </p:nvPicPr>
        <p:blipFill>
          <a:blip r:embed="rId2" cstate="print"/>
          <a:srcRect/>
          <a:stretch>
            <a:fillRect/>
          </a:stretch>
        </p:blipFill>
        <p:spPr bwMode="auto">
          <a:xfrm>
            <a:off x="-228600" y="-685800"/>
            <a:ext cx="10820400" cy="754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59</a:t>
            </a:fld>
            <a:endParaRPr lang="en-US" dirty="0">
              <a:solidFill>
                <a:prstClr val="white">
                  <a:tint val="75000"/>
                </a:prstClr>
              </a:solidFill>
            </a:endParaRPr>
          </a:p>
        </p:txBody>
      </p:sp>
      <p:pic>
        <p:nvPicPr>
          <p:cNvPr id="36868" name="Picture 4"/>
          <p:cNvPicPr>
            <a:picLocks noGrp="1" noChangeAspect="1" noChangeArrowheads="1"/>
          </p:cNvPicPr>
          <p:nvPr>
            <p:ph idx="1"/>
          </p:nvPr>
        </p:nvPicPr>
        <p:blipFill>
          <a:blip r:embed="rId2" cstate="print"/>
          <a:srcRect/>
          <a:stretch>
            <a:fillRect/>
          </a:stretch>
        </p:blipFill>
        <p:spPr bwMode="auto">
          <a:xfrm>
            <a:off x="-228600" y="0"/>
            <a:ext cx="93725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a:t>
            </a:fld>
            <a:endParaRPr lang="en-US" dirty="0">
              <a:solidFill>
                <a:prstClr val="white">
                  <a:tint val="75000"/>
                </a:prstClr>
              </a:solidFill>
            </a:endParaRPr>
          </a:p>
        </p:txBody>
      </p:sp>
      <p:sp>
        <p:nvSpPr>
          <p:cNvPr id="5" name="Rounded Rectangle 4"/>
          <p:cNvSpPr/>
          <p:nvPr/>
        </p:nvSpPr>
        <p:spPr>
          <a:xfrm>
            <a:off x="2286000" y="2514600"/>
            <a:ext cx="6096000" cy="335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895600" y="3581400"/>
            <a:ext cx="5181600" cy="1015663"/>
          </a:xfrm>
          <a:prstGeom prst="rect">
            <a:avLst/>
          </a:prstGeom>
          <a:noFill/>
        </p:spPr>
        <p:txBody>
          <a:bodyPr wrap="square" rtlCol="0">
            <a:spAutoFit/>
          </a:bodyPr>
          <a:lstStyle/>
          <a:p>
            <a:r>
              <a:rPr lang="en-US" sz="6000" dirty="0" smtClean="0"/>
              <a:t>    PHASE  2</a:t>
            </a:r>
            <a:endParaRPr lang="en-US" sz="6000" dirty="0"/>
          </a:p>
        </p:txBody>
      </p:sp>
      <p:sp>
        <p:nvSpPr>
          <p:cNvPr id="7" name="Rounded Rectangle 6"/>
          <p:cNvSpPr/>
          <p:nvPr/>
        </p:nvSpPr>
        <p:spPr>
          <a:xfrm>
            <a:off x="533400" y="1752600"/>
            <a:ext cx="2895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09600" y="1981200"/>
            <a:ext cx="2895600" cy="369332"/>
          </a:xfrm>
          <a:prstGeom prst="rect">
            <a:avLst/>
          </a:prstGeom>
          <a:noFill/>
        </p:spPr>
        <p:txBody>
          <a:bodyPr wrap="square" rtlCol="0">
            <a:spAutoFit/>
          </a:bodyPr>
          <a:lstStyle/>
          <a:p>
            <a:r>
              <a:rPr lang="en-US" dirty="0" smtClean="0"/>
              <a:t>Modeling of sample wing</a:t>
            </a:r>
            <a:endParaRPr lang="en-US" dirty="0"/>
          </a:p>
        </p:txBody>
      </p:sp>
      <p:sp>
        <p:nvSpPr>
          <p:cNvPr id="9" name="Rounded Rectangle 8"/>
          <p:cNvSpPr/>
          <p:nvPr/>
        </p:nvSpPr>
        <p:spPr>
          <a:xfrm>
            <a:off x="533400" y="2895600"/>
            <a:ext cx="3276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09600" y="3124200"/>
            <a:ext cx="3276600" cy="369332"/>
          </a:xfrm>
          <a:prstGeom prst="rect">
            <a:avLst/>
          </a:prstGeom>
          <a:noFill/>
        </p:spPr>
        <p:txBody>
          <a:bodyPr wrap="square" rtlCol="0">
            <a:spAutoFit/>
          </a:bodyPr>
          <a:lstStyle/>
          <a:p>
            <a:r>
              <a:rPr lang="en-US" dirty="0" smtClean="0"/>
              <a:t>Carrying out various analysis</a:t>
            </a:r>
            <a:endParaRPr lang="en-US" dirty="0"/>
          </a:p>
        </p:txBody>
      </p:sp>
      <p:sp>
        <p:nvSpPr>
          <p:cNvPr id="11" name="Rounded Rectangle 10"/>
          <p:cNvSpPr/>
          <p:nvPr/>
        </p:nvSpPr>
        <p:spPr>
          <a:xfrm>
            <a:off x="533400" y="4114800"/>
            <a:ext cx="2819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85800" y="4343400"/>
            <a:ext cx="2514600" cy="369332"/>
          </a:xfrm>
          <a:prstGeom prst="rect">
            <a:avLst/>
          </a:prstGeom>
          <a:noFill/>
        </p:spPr>
        <p:txBody>
          <a:bodyPr wrap="square" rtlCol="0">
            <a:spAutoFit/>
          </a:bodyPr>
          <a:lstStyle/>
          <a:p>
            <a:r>
              <a:rPr lang="en-US" dirty="0" smtClean="0"/>
              <a:t>   Results with FEM</a:t>
            </a:r>
            <a:endParaRPr lang="en-US" dirty="0"/>
          </a:p>
        </p:txBody>
      </p:sp>
      <p:sp>
        <p:nvSpPr>
          <p:cNvPr id="13" name="Rounded Rectangle 12"/>
          <p:cNvSpPr/>
          <p:nvPr/>
        </p:nvSpPr>
        <p:spPr>
          <a:xfrm>
            <a:off x="533400" y="5181600"/>
            <a:ext cx="3276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85800" y="5486400"/>
            <a:ext cx="3124200" cy="369332"/>
          </a:xfrm>
          <a:prstGeom prst="rect">
            <a:avLst/>
          </a:prstGeom>
          <a:noFill/>
        </p:spPr>
        <p:txBody>
          <a:bodyPr wrap="square" rtlCol="0">
            <a:spAutoFit/>
          </a:bodyPr>
          <a:lstStyle/>
          <a:p>
            <a:r>
              <a:rPr lang="en-US" dirty="0" smtClean="0"/>
              <a:t>Results with substructuring </a:t>
            </a:r>
            <a:endParaRPr lang="en-US" dirty="0"/>
          </a:p>
        </p:txBody>
      </p:sp>
      <p:sp>
        <p:nvSpPr>
          <p:cNvPr id="15" name="Rounded Rectangle 14"/>
          <p:cNvSpPr/>
          <p:nvPr/>
        </p:nvSpPr>
        <p:spPr>
          <a:xfrm>
            <a:off x="5181600" y="1981200"/>
            <a:ext cx="3200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410200" y="2362200"/>
            <a:ext cx="2743200" cy="369332"/>
          </a:xfrm>
          <a:prstGeom prst="rect">
            <a:avLst/>
          </a:prstGeom>
          <a:noFill/>
        </p:spPr>
        <p:txBody>
          <a:bodyPr wrap="square" rtlCol="0">
            <a:spAutoFit/>
          </a:bodyPr>
          <a:lstStyle/>
          <a:p>
            <a:r>
              <a:rPr lang="en-US" dirty="0" smtClean="0"/>
              <a:t> Comparison of results</a:t>
            </a:r>
            <a:endParaRPr lang="en-US" dirty="0"/>
          </a:p>
        </p:txBody>
      </p:sp>
      <p:sp>
        <p:nvSpPr>
          <p:cNvPr id="17" name="Rounded Rectangle 16"/>
          <p:cNvSpPr/>
          <p:nvPr/>
        </p:nvSpPr>
        <p:spPr>
          <a:xfrm>
            <a:off x="457200" y="381000"/>
            <a:ext cx="40386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 y="762000"/>
            <a:ext cx="3657600" cy="369332"/>
          </a:xfrm>
          <a:prstGeom prst="rect">
            <a:avLst/>
          </a:prstGeom>
          <a:noFill/>
        </p:spPr>
        <p:txBody>
          <a:bodyPr wrap="square" rtlCol="0">
            <a:spAutoFit/>
          </a:bodyPr>
          <a:lstStyle/>
          <a:p>
            <a:r>
              <a:rPr lang="en-US" dirty="0" smtClean="0"/>
              <a:t>  Understanding of technique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ox(i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ox(i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ox(i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ox(i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ox(in)">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60</a:t>
            </a:fld>
            <a:endParaRPr lang="en-US" dirty="0">
              <a:solidFill>
                <a:prstClr val="white">
                  <a:tint val="75000"/>
                </a:prstClr>
              </a:solidFill>
            </a:endParaRPr>
          </a:p>
        </p:txBody>
      </p:sp>
      <p:pic>
        <p:nvPicPr>
          <p:cNvPr id="41988" name="Picture 4"/>
          <p:cNvPicPr>
            <a:picLocks noGrp="1" noChangeAspect="1" noChangeArrowheads="1"/>
          </p:cNvPicPr>
          <p:nvPr>
            <p:ph idx="1"/>
          </p:nvPr>
        </p:nvPicPr>
        <p:blipFill>
          <a:blip r:embed="rId3" cstate="print"/>
          <a:srcRect/>
          <a:stretch>
            <a:fillRect/>
          </a:stretch>
        </p:blipFill>
        <p:spPr bwMode="auto">
          <a:xfrm>
            <a:off x="0" y="0"/>
            <a:ext cx="9144000" cy="7086600"/>
          </a:xfrm>
          <a:prstGeom prst="rect">
            <a:avLst/>
          </a:prstGeom>
          <a:noFill/>
          <a:ln w="9525">
            <a:noFill/>
            <a:miter lim="800000"/>
            <a:headEnd/>
            <a:tailEnd/>
          </a:ln>
        </p:spPr>
      </p:pic>
      <p:sp>
        <p:nvSpPr>
          <p:cNvPr id="5" name="Rounded Rectangle 4"/>
          <p:cNvSpPr/>
          <p:nvPr/>
        </p:nvSpPr>
        <p:spPr>
          <a:xfrm>
            <a:off x="457200" y="2133600"/>
            <a:ext cx="6400800" cy="5334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38200" y="3276600"/>
            <a:ext cx="6400800" cy="533400"/>
          </a:xfrm>
          <a:prstGeom prst="round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RESULTS</a:t>
            </a:r>
            <a:endParaRPr lang="en-US" dirty="0"/>
          </a:p>
        </p:txBody>
      </p:sp>
      <p:graphicFrame>
        <p:nvGraphicFramePr>
          <p:cNvPr id="7" name="Content Placeholder 6"/>
          <p:cNvGraphicFramePr>
            <a:graphicFrameLocks noGrp="1"/>
          </p:cNvGraphicFramePr>
          <p:nvPr>
            <p:ph idx="1"/>
          </p:nvPr>
        </p:nvGraphicFramePr>
        <p:xfrm>
          <a:off x="381000" y="2133600"/>
          <a:ext cx="8229600" cy="3352800"/>
        </p:xfrm>
        <a:graphic>
          <a:graphicData uri="http://schemas.openxmlformats.org/drawingml/2006/table">
            <a:tbl>
              <a:tblPr firstRow="1" bandRow="1">
                <a:tableStyleId>{5C22544A-7EE6-4342-B048-85BDC9FD1C3A}</a:tableStyleId>
              </a:tblPr>
              <a:tblGrid>
                <a:gridCol w="2743200"/>
                <a:gridCol w="2743200"/>
                <a:gridCol w="2743200"/>
              </a:tblGrid>
              <a:tr h="838200">
                <a:tc>
                  <a:txBody>
                    <a:bodyPr/>
                    <a:lstStyle/>
                    <a:p>
                      <a:r>
                        <a:rPr lang="en-US" dirty="0" smtClean="0"/>
                        <a:t>PARAMETERS</a:t>
                      </a:r>
                      <a:endParaRPr lang="en-US" dirty="0"/>
                    </a:p>
                  </a:txBody>
                  <a:tcPr/>
                </a:tc>
                <a:tc>
                  <a:txBody>
                    <a:bodyPr/>
                    <a:lstStyle/>
                    <a:p>
                      <a:r>
                        <a:rPr lang="en-US" dirty="0" smtClean="0"/>
                        <a:t>WITH</a:t>
                      </a:r>
                      <a:r>
                        <a:rPr lang="en-US" baseline="0" dirty="0" smtClean="0"/>
                        <a:t> SUBSTTRUCTURING</a:t>
                      </a:r>
                      <a:endParaRPr lang="en-US" dirty="0"/>
                    </a:p>
                  </a:txBody>
                  <a:tcPr/>
                </a:tc>
                <a:tc>
                  <a:txBody>
                    <a:bodyPr/>
                    <a:lstStyle/>
                    <a:p>
                      <a:r>
                        <a:rPr lang="en-US" dirty="0" smtClean="0"/>
                        <a:t>WITH FEM METHOD</a:t>
                      </a:r>
                      <a:endParaRPr lang="en-US" dirty="0"/>
                    </a:p>
                  </a:txBody>
                  <a:tcPr/>
                </a:tc>
              </a:tr>
              <a:tr h="838200">
                <a:tc>
                  <a:txBody>
                    <a:bodyPr/>
                    <a:lstStyle/>
                    <a:p>
                      <a:r>
                        <a:rPr lang="en-US" dirty="0" smtClean="0"/>
                        <a:t>TIME STEP</a:t>
                      </a:r>
                      <a:endParaRPr lang="en-US" dirty="0"/>
                    </a:p>
                  </a:txBody>
                  <a:tcPr/>
                </a:tc>
                <a:tc>
                  <a:txBody>
                    <a:bodyPr/>
                    <a:lstStyle/>
                    <a:p>
                      <a:r>
                        <a:rPr lang="en-US" dirty="0" smtClean="0"/>
                        <a:t>.005</a:t>
                      </a:r>
                      <a:endParaRPr lang="en-US" dirty="0"/>
                    </a:p>
                  </a:txBody>
                  <a:tcPr/>
                </a:tc>
                <a:tc>
                  <a:txBody>
                    <a:bodyPr/>
                    <a:lstStyle/>
                    <a:p>
                      <a:r>
                        <a:rPr lang="en-US" dirty="0" smtClean="0"/>
                        <a:t>.005</a:t>
                      </a:r>
                      <a:endParaRPr lang="en-US" dirty="0"/>
                    </a:p>
                  </a:txBody>
                  <a:tcPr/>
                </a:tc>
              </a:tr>
              <a:tr h="838200">
                <a:tc>
                  <a:txBody>
                    <a:bodyPr/>
                    <a:lstStyle/>
                    <a:p>
                      <a:r>
                        <a:rPr lang="en-US" dirty="0" smtClean="0"/>
                        <a:t>FREQUENCY</a:t>
                      </a:r>
                      <a:endParaRPr lang="en-US" dirty="0"/>
                    </a:p>
                  </a:txBody>
                  <a:tcPr/>
                </a:tc>
                <a:tc>
                  <a:txBody>
                    <a:bodyPr/>
                    <a:lstStyle/>
                    <a:p>
                      <a:r>
                        <a:rPr lang="en-US" dirty="0" smtClean="0"/>
                        <a:t>9.4593Hz</a:t>
                      </a:r>
                      <a:endParaRPr lang="en-US" dirty="0"/>
                    </a:p>
                  </a:txBody>
                  <a:tcPr/>
                </a:tc>
                <a:tc>
                  <a:txBody>
                    <a:bodyPr/>
                    <a:lstStyle/>
                    <a:p>
                      <a:r>
                        <a:rPr lang="en-US" dirty="0" smtClean="0"/>
                        <a:t>9.4593Hz</a:t>
                      </a:r>
                      <a:endParaRPr lang="en-US" dirty="0"/>
                    </a:p>
                  </a:txBody>
                  <a:tcPr/>
                </a:tc>
              </a:tr>
              <a:tr h="838200">
                <a:tc>
                  <a:txBody>
                    <a:bodyPr/>
                    <a:lstStyle/>
                    <a:p>
                      <a:r>
                        <a:rPr lang="en-US" dirty="0" smtClean="0"/>
                        <a:t>DEFLECTION</a:t>
                      </a:r>
                      <a:endParaRPr lang="en-US" dirty="0"/>
                    </a:p>
                  </a:txBody>
                  <a:tcPr/>
                </a:tc>
                <a:tc>
                  <a:txBody>
                    <a:bodyPr/>
                    <a:lstStyle/>
                    <a:p>
                      <a:r>
                        <a:rPr lang="en-US" dirty="0" smtClean="0"/>
                        <a:t>.132451ft</a:t>
                      </a:r>
                      <a:endParaRPr lang="en-US" dirty="0"/>
                    </a:p>
                  </a:txBody>
                  <a:tcPr/>
                </a:tc>
                <a:tc>
                  <a:txBody>
                    <a:bodyPr/>
                    <a:lstStyle/>
                    <a:p>
                      <a:r>
                        <a:rPr lang="en-US" dirty="0" smtClean="0"/>
                        <a:t>.132449ft</a:t>
                      </a:r>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61</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2400" dirty="0" smtClean="0"/>
              <a:t>Efficiency and accuracy of the results were proved from the comparison.</a:t>
            </a:r>
          </a:p>
          <a:p>
            <a:endParaRPr lang="en-US" sz="2400" dirty="0" smtClean="0"/>
          </a:p>
          <a:p>
            <a:r>
              <a:rPr lang="en-US" sz="2400" dirty="0" smtClean="0"/>
              <a:t>Technique can be carried out for harmonic,  transient, modal and static analysis.</a:t>
            </a:r>
          </a:p>
          <a:p>
            <a:endParaRPr lang="en-US" sz="2400" dirty="0" smtClean="0"/>
          </a:p>
          <a:p>
            <a:r>
              <a:rPr lang="en-US" sz="2400" dirty="0" smtClean="0"/>
              <a:t>Limitations to the software were encountered</a:t>
            </a:r>
            <a:r>
              <a:rPr lang="en-US" dirty="0" smtClean="0"/>
              <a:t>.</a:t>
            </a:r>
          </a:p>
          <a:p>
            <a:endParaRPr lang="en-US" dirty="0" smtClean="0"/>
          </a:p>
          <a:p>
            <a:r>
              <a:rPr lang="en-US" sz="2400" dirty="0" smtClean="0"/>
              <a:t>Substructuring could be more helpful in analyzing larger and complex structure dynamics.</a:t>
            </a:r>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62</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REFERNCES</a:t>
            </a:r>
            <a:endParaRPr lang="en-US" dirty="0"/>
          </a:p>
        </p:txBody>
      </p:sp>
      <p:sp>
        <p:nvSpPr>
          <p:cNvPr id="3" name="Content Placeholder 2"/>
          <p:cNvSpPr>
            <a:spLocks noGrp="1"/>
          </p:cNvSpPr>
          <p:nvPr>
            <p:ph idx="1"/>
          </p:nvPr>
        </p:nvSpPr>
        <p:spPr>
          <a:xfrm>
            <a:off x="381000" y="1219200"/>
            <a:ext cx="8229600" cy="4830763"/>
          </a:xfrm>
        </p:spPr>
        <p:txBody>
          <a:bodyPr/>
          <a:lstStyle/>
          <a:p>
            <a:pPr marL="0" indent="0">
              <a:buNone/>
            </a:pPr>
            <a:r>
              <a:rPr lang="en-US" sz="2400" dirty="0" smtClean="0">
                <a:solidFill>
                  <a:srgbClr val="FFC000"/>
                </a:solidFill>
                <a:latin typeface="Arial" panose="020B0604020202020204" pitchFamily="34" charset="0"/>
                <a:cs typeface="Arial" panose="020B0604020202020204" pitchFamily="34" charset="0"/>
              </a:rPr>
              <a:t>Research Paper</a:t>
            </a:r>
          </a:p>
          <a:p>
            <a:pPr marL="0" indent="0"/>
            <a:r>
              <a:rPr lang="en-US" sz="2000" dirty="0" smtClean="0"/>
              <a:t>W Kuntjoroa*, A. A. (2012). Wing Structure Static Analysis using Superelement.</a:t>
            </a:r>
          </a:p>
          <a:p>
            <a:pPr marL="0" lvl="0" indent="0"/>
            <a:r>
              <a:rPr lang="en-US" sz="2000" dirty="0" smtClean="0"/>
              <a:t>Seshu, P. (December 30,1996). Substructuring and CMS. Bombay 400 076, India: 1997 John Wiley &amp; Sons, Inc.</a:t>
            </a:r>
          </a:p>
          <a:p>
            <a:pPr marL="0" indent="0"/>
            <a:r>
              <a:rPr lang="en-US" sz="2000" dirty="0" smtClean="0"/>
              <a:t>R. Ohayona, C. S. (2014,). Clarification about Component Mode Synthesis Methods for Substructures with Physical Flexible. Paris, France.</a:t>
            </a:r>
            <a:endParaRPr lang="en-US" sz="2000" dirty="0" smtClean="0">
              <a:latin typeface="Arial" panose="020B0604020202020204" pitchFamily="34" charset="0"/>
              <a:cs typeface="Arial" panose="020B0604020202020204" pitchFamily="34" charset="0"/>
            </a:endParaRPr>
          </a:p>
          <a:p>
            <a:pPr marL="0" indent="0">
              <a:buNone/>
            </a:pPr>
            <a:r>
              <a:rPr lang="en-US" sz="2400" dirty="0" smtClean="0">
                <a:solidFill>
                  <a:srgbClr val="FFC000"/>
                </a:solidFill>
                <a:latin typeface="Arial" panose="020B0604020202020204" pitchFamily="34" charset="0"/>
                <a:cs typeface="Arial" panose="020B0604020202020204" pitchFamily="34" charset="0"/>
              </a:rPr>
              <a:t>Sections from the books</a:t>
            </a:r>
            <a:endParaRPr lang="en-US" sz="2400" b="1" dirty="0" smtClean="0">
              <a:latin typeface="Arial" panose="020B0604020202020204" pitchFamily="34" charset="0"/>
              <a:cs typeface="Arial" panose="020B0604020202020204" pitchFamily="34" charset="0"/>
            </a:endParaRPr>
          </a:p>
          <a:p>
            <a:pPr marL="0" lvl="0" indent="0"/>
            <a:r>
              <a:rPr lang="en-US" sz="2000" dirty="0" smtClean="0">
                <a:latin typeface="Arial" panose="020B0604020202020204" pitchFamily="34" charset="0"/>
                <a:cs typeface="Arial" panose="020B0604020202020204" pitchFamily="34" charset="0"/>
              </a:rPr>
              <a:t>Section 64 from the book's</a:t>
            </a:r>
            <a:r>
              <a:rPr lang="en-US" sz="2000" dirty="0" smtClean="0"/>
              <a:t>, M. J. (1962). On the Origins of Iterative Substructuring.</a:t>
            </a:r>
          </a:p>
          <a:p>
            <a:pPr marL="0" indent="0"/>
            <a:r>
              <a:rPr lang="en-US" sz="2000" dirty="0" smtClean="0"/>
              <a:t>Bouhaddi, N. a. (1992). Substructuring Using a Linearized Dynamic Condensation Method,". Vol. 45, pp. 679-683.</a:t>
            </a:r>
            <a:endParaRPr lang="en-US" sz="2400" dirty="0" smtClean="0"/>
          </a:p>
          <a:p>
            <a:pPr marL="0" indent="0"/>
            <a:r>
              <a:rPr lang="en-US" sz="2000" dirty="0" smtClean="0">
                <a:latin typeface="Arial" panose="020B0604020202020204" pitchFamily="34" charset="0"/>
                <a:cs typeface="Arial" panose="020B0604020202020204" pitchFamily="34" charset="0"/>
              </a:rPr>
              <a:t>ADVANCED TOPICS from the book: The finite element method and application in engineering using ANSYS, Ibrahim, G* , pp. 636-650</a:t>
            </a:r>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63</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dirty="0" smtClean="0"/>
              <a:t>PROJECT POSTER</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64</a:t>
            </a:fld>
            <a:endParaRPr lang="en-US" dirty="0">
              <a:solidFill>
                <a:prstClr val="white">
                  <a:tint val="75000"/>
                </a:prstClr>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65</a:t>
            </a:fld>
            <a:endParaRPr lang="en-US" dirty="0">
              <a:solidFill>
                <a:prstClr val="white">
                  <a:tint val="75000"/>
                </a:prstClr>
              </a:solidFill>
            </a:endParaRPr>
          </a:p>
        </p:txBody>
      </p:sp>
      <p:pic>
        <p:nvPicPr>
          <p:cNvPr id="7" name="Picture 4" descr="I:\pos\POSTER copy.jpg"/>
          <p:cNvPicPr>
            <a:picLocks noGrp="1" noChangeAspect="1" noChangeArrowheads="1"/>
          </p:cNvPicPr>
          <p:nvPr>
            <p:ph idx="1"/>
          </p:nvPr>
        </p:nvPicPr>
        <p:blipFill>
          <a:blip r:embed="rId2" cstate="print"/>
          <a:srcRect/>
          <a:stretch>
            <a:fillRect/>
          </a:stretch>
        </p:blipFill>
        <p:spPr bwMode="auto">
          <a:xfrm>
            <a:off x="1905000" y="0"/>
            <a:ext cx="5181599" cy="6858000"/>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lstStyle/>
          <a:p>
            <a:r>
              <a:rPr lang="en-US" dirty="0" smtClean="0"/>
              <a:t>THANK YOU</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66</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4200"/>
            <a:ext cx="8229600" cy="1143000"/>
          </a:xfrm>
        </p:spPr>
        <p:txBody>
          <a:bodyPr/>
          <a:lstStyle/>
          <a:p>
            <a:r>
              <a:rPr lang="en-US" dirty="0" smtClean="0"/>
              <a:t>QUESTIONS ?</a:t>
            </a:r>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67</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7</a:t>
            </a:fld>
            <a:endParaRPr lang="en-US" dirty="0">
              <a:solidFill>
                <a:prstClr val="white">
                  <a:tint val="75000"/>
                </a:prstClr>
              </a:solidFill>
            </a:endParaRPr>
          </a:p>
        </p:txBody>
      </p:sp>
      <p:sp>
        <p:nvSpPr>
          <p:cNvPr id="5" name="Rounded Rectangle 4"/>
          <p:cNvSpPr/>
          <p:nvPr/>
        </p:nvSpPr>
        <p:spPr>
          <a:xfrm>
            <a:off x="1676400" y="2438400"/>
            <a:ext cx="6629400" cy="320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67000" y="3276600"/>
            <a:ext cx="5715000" cy="1015663"/>
          </a:xfrm>
          <a:prstGeom prst="rect">
            <a:avLst/>
          </a:prstGeom>
          <a:noFill/>
        </p:spPr>
        <p:txBody>
          <a:bodyPr wrap="square" rtlCol="0">
            <a:spAutoFit/>
          </a:bodyPr>
          <a:lstStyle/>
          <a:p>
            <a:r>
              <a:rPr lang="en-US" sz="6000" dirty="0" smtClean="0"/>
              <a:t>     Phase  3</a:t>
            </a:r>
            <a:endParaRPr lang="en-US" sz="6000" dirty="0"/>
          </a:p>
        </p:txBody>
      </p:sp>
      <p:sp>
        <p:nvSpPr>
          <p:cNvPr id="7" name="Rounded Rectangle 6"/>
          <p:cNvSpPr/>
          <p:nvPr/>
        </p:nvSpPr>
        <p:spPr>
          <a:xfrm>
            <a:off x="533400" y="381000"/>
            <a:ext cx="31242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85800" y="685800"/>
            <a:ext cx="2819400" cy="369332"/>
          </a:xfrm>
          <a:prstGeom prst="rect">
            <a:avLst/>
          </a:prstGeom>
          <a:noFill/>
        </p:spPr>
        <p:txBody>
          <a:bodyPr wrap="square" rtlCol="0">
            <a:spAutoFit/>
          </a:bodyPr>
          <a:lstStyle/>
          <a:p>
            <a:r>
              <a:rPr lang="en-US" dirty="0" smtClean="0"/>
              <a:t>Importing wing in ANSYS</a:t>
            </a:r>
            <a:endParaRPr lang="en-US" dirty="0"/>
          </a:p>
        </p:txBody>
      </p:sp>
      <p:sp>
        <p:nvSpPr>
          <p:cNvPr id="9" name="Rounded Rectangle 8"/>
          <p:cNvSpPr/>
          <p:nvPr/>
        </p:nvSpPr>
        <p:spPr>
          <a:xfrm>
            <a:off x="533400" y="1828800"/>
            <a:ext cx="3200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09600" y="2057400"/>
            <a:ext cx="2895600" cy="646331"/>
          </a:xfrm>
          <a:prstGeom prst="rect">
            <a:avLst/>
          </a:prstGeom>
          <a:noFill/>
        </p:spPr>
        <p:txBody>
          <a:bodyPr wrap="square" rtlCol="0">
            <a:spAutoFit/>
          </a:bodyPr>
          <a:lstStyle/>
          <a:p>
            <a:r>
              <a:rPr lang="en-US" dirty="0" smtClean="0"/>
              <a:t>    Mode superposition transient dynamic analysis</a:t>
            </a:r>
            <a:endParaRPr lang="en-US" dirty="0"/>
          </a:p>
        </p:txBody>
      </p:sp>
      <p:sp>
        <p:nvSpPr>
          <p:cNvPr id="11" name="Rounded Rectangle 10"/>
          <p:cNvSpPr/>
          <p:nvPr/>
        </p:nvSpPr>
        <p:spPr>
          <a:xfrm>
            <a:off x="533400" y="3276600"/>
            <a:ext cx="2667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33400" y="4724400"/>
            <a:ext cx="2667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85800" y="3657600"/>
            <a:ext cx="2438400" cy="369332"/>
          </a:xfrm>
          <a:prstGeom prst="rect">
            <a:avLst/>
          </a:prstGeom>
          <a:noFill/>
        </p:spPr>
        <p:txBody>
          <a:bodyPr wrap="square" rtlCol="0">
            <a:spAutoFit/>
          </a:bodyPr>
          <a:lstStyle/>
          <a:p>
            <a:r>
              <a:rPr lang="en-US" dirty="0" smtClean="0"/>
              <a:t>Results with FEM</a:t>
            </a:r>
            <a:endParaRPr lang="en-US" dirty="0"/>
          </a:p>
        </p:txBody>
      </p:sp>
      <p:sp>
        <p:nvSpPr>
          <p:cNvPr id="14" name="TextBox 13"/>
          <p:cNvSpPr txBox="1"/>
          <p:nvPr/>
        </p:nvSpPr>
        <p:spPr>
          <a:xfrm>
            <a:off x="762000" y="4953000"/>
            <a:ext cx="2057400" cy="646331"/>
          </a:xfrm>
          <a:prstGeom prst="rect">
            <a:avLst/>
          </a:prstGeom>
          <a:noFill/>
        </p:spPr>
        <p:txBody>
          <a:bodyPr wrap="square" rtlCol="0">
            <a:spAutoFit/>
          </a:bodyPr>
          <a:lstStyle/>
          <a:p>
            <a:r>
              <a:rPr lang="en-US" dirty="0" smtClean="0"/>
              <a:t>     Results with   </a:t>
            </a:r>
          </a:p>
          <a:p>
            <a:r>
              <a:rPr lang="en-US" dirty="0" smtClean="0"/>
              <a:t>    substructuring</a:t>
            </a:r>
            <a:endParaRPr lang="en-US" dirty="0"/>
          </a:p>
        </p:txBody>
      </p:sp>
      <p:sp>
        <p:nvSpPr>
          <p:cNvPr id="15" name="Rounded Rectangle 14"/>
          <p:cNvSpPr/>
          <p:nvPr/>
        </p:nvSpPr>
        <p:spPr>
          <a:xfrm>
            <a:off x="5562600" y="1828800"/>
            <a:ext cx="2667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638800" y="2057400"/>
            <a:ext cx="2895600" cy="369332"/>
          </a:xfrm>
          <a:prstGeom prst="rect">
            <a:avLst/>
          </a:prstGeom>
          <a:noFill/>
        </p:spPr>
        <p:txBody>
          <a:bodyPr wrap="square" rtlCol="0">
            <a:spAutoFit/>
          </a:bodyPr>
          <a:lstStyle/>
          <a:p>
            <a:r>
              <a:rPr lang="en-US" dirty="0" smtClean="0"/>
              <a:t>Comparison of results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ox(i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ox(i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in)">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animBg="1"/>
      <p:bldP spid="13" grpId="0"/>
      <p:bldP spid="14" grpId="0"/>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pPr>
              <a:lnSpc>
                <a:spcPct val="90000"/>
              </a:lnSpc>
              <a:buNone/>
            </a:pPr>
            <a:r>
              <a:rPr lang="en-US" sz="2400" dirty="0" smtClean="0"/>
              <a:t>    Analyses with large and complex parts are lengthy, require large computational power and are time consuming because of the involvement of</a:t>
            </a:r>
          </a:p>
          <a:p>
            <a:pPr>
              <a:lnSpc>
                <a:spcPct val="90000"/>
              </a:lnSpc>
            </a:pPr>
            <a:endParaRPr lang="en-US" sz="2400" dirty="0" smtClean="0"/>
          </a:p>
          <a:p>
            <a:pPr lvl="1">
              <a:lnSpc>
                <a:spcPct val="90000"/>
              </a:lnSpc>
              <a:buFont typeface="Arial" pitchFamily="34" charset="0"/>
              <a:buChar char="•"/>
            </a:pPr>
            <a:r>
              <a:rPr lang="en-US" dirty="0" smtClean="0"/>
              <a:t>Large number of nodes</a:t>
            </a:r>
          </a:p>
          <a:p>
            <a:pPr lvl="5">
              <a:lnSpc>
                <a:spcPct val="90000"/>
              </a:lnSpc>
            </a:pPr>
            <a:r>
              <a:rPr lang="en-US" sz="2400" dirty="0" smtClean="0"/>
              <a:t>Many DOFs </a:t>
            </a:r>
          </a:p>
          <a:p>
            <a:pPr lvl="1">
              <a:lnSpc>
                <a:spcPct val="90000"/>
              </a:lnSpc>
              <a:buFont typeface="Arial" pitchFamily="34" charset="0"/>
              <a:buChar char="•"/>
            </a:pPr>
            <a:r>
              <a:rPr lang="en-US" dirty="0" smtClean="0"/>
              <a:t>Large matrices</a:t>
            </a:r>
          </a:p>
          <a:p>
            <a:pPr lvl="5">
              <a:lnSpc>
                <a:spcPct val="90000"/>
              </a:lnSpc>
            </a:pPr>
            <a:r>
              <a:rPr lang="en-US" sz="2400" dirty="0" smtClean="0"/>
              <a:t>Difficult to invert</a:t>
            </a:r>
          </a:p>
          <a:p>
            <a:pPr>
              <a:buNone/>
            </a:pPr>
            <a:endParaRPr lang="en-US" dirty="0" smtClean="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8</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SUBSTRUCTURING TECHNIQUE</a:t>
            </a:r>
            <a:endParaRPr lang="en-US" dirty="0"/>
          </a:p>
        </p:txBody>
      </p:sp>
      <p:sp>
        <p:nvSpPr>
          <p:cNvPr id="3" name="Content Placeholder 2"/>
          <p:cNvSpPr>
            <a:spLocks noGrp="1"/>
          </p:cNvSpPr>
          <p:nvPr>
            <p:ph idx="1"/>
          </p:nvPr>
        </p:nvSpPr>
        <p:spPr/>
        <p:txBody>
          <a:bodyPr/>
          <a:lstStyle/>
          <a:p>
            <a:endParaRPr lang="en-US" sz="2400" dirty="0" smtClean="0"/>
          </a:p>
          <a:p>
            <a:r>
              <a:rPr lang="en-US" sz="2400" dirty="0" smtClean="0"/>
              <a:t>Sub structuring is a technique that involves partitioning of the entire structure into several components</a:t>
            </a:r>
            <a:r>
              <a:rPr lang="en-US" sz="2400" i="1" dirty="0" smtClean="0"/>
              <a:t>.</a:t>
            </a:r>
          </a:p>
          <a:p>
            <a:endParaRPr lang="en-US" sz="2400" dirty="0" smtClean="0"/>
          </a:p>
          <a:p>
            <a:r>
              <a:rPr lang="en-US" sz="2400" dirty="0" smtClean="0"/>
              <a:t>Each component is a group of finite elements and represented as a matrix. This single-matrix component  is called a superelement or a substructure. </a:t>
            </a:r>
          </a:p>
          <a:p>
            <a:endParaRPr lang="en-US" sz="2400" dirty="0" smtClean="0"/>
          </a:p>
          <a:p>
            <a:r>
              <a:rPr lang="en-US" sz="2400" dirty="0" smtClean="0"/>
              <a:t>A  </a:t>
            </a:r>
            <a:r>
              <a:rPr lang="en-US" sz="2400" b="1" dirty="0" smtClean="0"/>
              <a:t>superelement</a:t>
            </a:r>
            <a:r>
              <a:rPr lang="en-US" sz="2400" dirty="0" smtClean="0"/>
              <a:t> simply represents a collection of elements that are reduced to act as one element.</a:t>
            </a:r>
          </a:p>
          <a:p>
            <a:endParaRPr lang="en-US" sz="2400" dirty="0" smtClean="0"/>
          </a:p>
          <a:p>
            <a:endParaRPr lang="en-US" sz="2400" dirty="0" smtClean="0"/>
          </a:p>
          <a:p>
            <a:endParaRPr lang="en-US" sz="2400" dirty="0" smtClean="0"/>
          </a:p>
        </p:txBody>
      </p:sp>
      <p:sp>
        <p:nvSpPr>
          <p:cNvPr id="4" name="Slide Number Placeholder 3"/>
          <p:cNvSpPr>
            <a:spLocks noGrp="1"/>
          </p:cNvSpPr>
          <p:nvPr>
            <p:ph type="sldNum" sz="quarter" idx="11"/>
          </p:nvPr>
        </p:nvSpPr>
        <p:spPr/>
        <p:txBody>
          <a:bodyPr/>
          <a:lstStyle/>
          <a:p>
            <a:pPr>
              <a:defRPr/>
            </a:pPr>
            <a:fld id="{1D901A9E-1F5B-4A15-89CD-B0BBFA2FF48D}" type="slidenum">
              <a:rPr lang="en-US" smtClean="0">
                <a:solidFill>
                  <a:prstClr val="white">
                    <a:tint val="75000"/>
                  </a:prstClr>
                </a:solidFill>
              </a:rPr>
              <a:pPr>
                <a:defRPr/>
              </a:pPr>
              <a:t>9</a:t>
            </a:fld>
            <a:endParaRPr lang="en-US" dirty="0">
              <a:solidFill>
                <a:prstClr val="white">
                  <a:tint val="75000"/>
                </a:prst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ial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official1</Template>
  <TotalTime>6135</TotalTime>
  <Words>1501</Words>
  <Application>Microsoft Office PowerPoint</Application>
  <PresentationFormat>On-screen Show (4:3)</PresentationFormat>
  <Paragraphs>368</Paragraphs>
  <Slides>67</Slides>
  <Notes>16</Notes>
  <HiddenSlides>12</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67</vt:i4>
      </vt:variant>
    </vt:vector>
  </HeadingPairs>
  <TitlesOfParts>
    <vt:vector size="72" baseType="lpstr">
      <vt:lpstr>official1</vt:lpstr>
      <vt:lpstr>Theme1</vt:lpstr>
      <vt:lpstr>2_Office Theme</vt:lpstr>
      <vt:lpstr>3_Office Theme</vt:lpstr>
      <vt:lpstr>CorelDRAW</vt:lpstr>
      <vt:lpstr>Slide 1</vt:lpstr>
      <vt:lpstr>AN APPLICATION OF SUBSTRUCTURING TECHNIQUE  FOR  A LARGE BODY DYNAMIC ANALYSIS</vt:lpstr>
      <vt:lpstr>SEQUENCE</vt:lpstr>
      <vt:lpstr>AIM</vt:lpstr>
      <vt:lpstr>PROJECT TIMELINE</vt:lpstr>
      <vt:lpstr>Slide 6</vt:lpstr>
      <vt:lpstr>Slide 7</vt:lpstr>
      <vt:lpstr>MOTIVATION</vt:lpstr>
      <vt:lpstr>SUBSTRUCTURING TECHNIQUE</vt:lpstr>
      <vt:lpstr>SCOPE</vt:lpstr>
      <vt:lpstr>TECHNIQUE REVIEW</vt:lpstr>
      <vt:lpstr>BREAKDOWN OF THE STRUCTURE</vt:lpstr>
      <vt:lpstr>CONT..</vt:lpstr>
      <vt:lpstr>SUPERELEMENT</vt:lpstr>
      <vt:lpstr>Slide 15</vt:lpstr>
      <vt:lpstr>APPROACHES FOR TECHNIQUE</vt:lpstr>
      <vt:lpstr>PROCEDURAL STEPS</vt:lpstr>
      <vt:lpstr>Slide 18</vt:lpstr>
      <vt:lpstr>Slide 19</vt:lpstr>
      <vt:lpstr>Slide 20</vt:lpstr>
      <vt:lpstr>Slide 21</vt:lpstr>
      <vt:lpstr>ANALYSIS APPROACH IN ANSYS</vt:lpstr>
      <vt:lpstr>Slide 23</vt:lpstr>
      <vt:lpstr>Slide 24</vt:lpstr>
      <vt:lpstr>KEY POINTS</vt:lpstr>
      <vt:lpstr>KEY POINTS</vt:lpstr>
      <vt:lpstr>RESULTS COMPARISON</vt:lpstr>
      <vt:lpstr>Slide 28</vt:lpstr>
      <vt:lpstr>Slide 29</vt:lpstr>
      <vt:lpstr>Slide 30</vt:lpstr>
      <vt:lpstr>Slide 31</vt:lpstr>
      <vt:lpstr>Slide 32</vt:lpstr>
      <vt:lpstr>Slide 33</vt:lpstr>
      <vt:lpstr>Slide 34</vt:lpstr>
      <vt:lpstr>Slide 35</vt:lpstr>
      <vt:lpstr>Slide 36</vt:lpstr>
      <vt:lpstr>COMPARISON</vt:lpstr>
      <vt:lpstr>TRANSIENT DYNAIMIC ANALYSIS</vt:lpstr>
      <vt:lpstr>MODE SUPERPOSITION METHOD</vt:lpstr>
      <vt:lpstr>Slide 40</vt:lpstr>
      <vt:lpstr>Slide 41</vt:lpstr>
      <vt:lpstr>Slide 42</vt:lpstr>
      <vt:lpstr>Slide 43</vt:lpstr>
      <vt:lpstr>Slide 44</vt:lpstr>
      <vt:lpstr>Slide 45</vt:lpstr>
      <vt:lpstr>Slide 46</vt:lpstr>
      <vt:lpstr>Slide 47</vt:lpstr>
      <vt:lpstr>COMPARISON OF RESULTS</vt:lpstr>
      <vt:lpstr>Slide 49</vt:lpstr>
      <vt:lpstr>Slide 50</vt:lpstr>
      <vt:lpstr>MESH GRID INDEPENDENCE</vt:lpstr>
      <vt:lpstr>MESH GRID INDEPENDENCE</vt:lpstr>
      <vt:lpstr>Slide 53</vt:lpstr>
      <vt:lpstr>Slide 54</vt:lpstr>
      <vt:lpstr>Slide 55</vt:lpstr>
      <vt:lpstr>Slide 56</vt:lpstr>
      <vt:lpstr>MAIN BODY </vt:lpstr>
      <vt:lpstr>Slide 58</vt:lpstr>
      <vt:lpstr>Slide 59</vt:lpstr>
      <vt:lpstr>Slide 60</vt:lpstr>
      <vt:lpstr>COMPARISON OF RESULTS</vt:lpstr>
      <vt:lpstr>CONCLUSION</vt:lpstr>
      <vt:lpstr>REFERNCES</vt:lpstr>
      <vt:lpstr>PROJECT POSTER</vt:lpstr>
      <vt:lpstr>Slide 65</vt:lpstr>
      <vt:lpstr>THANK YOU</vt:lpstr>
      <vt:lpstr>QUESTIONS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UBAID</dc:creator>
  <cp:lastModifiedBy>HP User</cp:lastModifiedBy>
  <cp:revision>251</cp:revision>
  <dcterms:created xsi:type="dcterms:W3CDTF">2014-03-12T08:57:22Z</dcterms:created>
  <dcterms:modified xsi:type="dcterms:W3CDTF">2015-05-10T08:00:45Z</dcterms:modified>
</cp:coreProperties>
</file>